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charts/chart9.xml" ContentType="application/vnd.openxmlformats-officedocument.drawingml.chart+xml"/>
  <Override PartName="/ppt/notesSlides/notesSlide9.xml" ContentType="application/vnd.openxmlformats-officedocument.presentationml.notesSlid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32" r:id="rId1"/>
    <p:sldMasterId id="2147483979" r:id="rId2"/>
    <p:sldMasterId id="2147484002" r:id="rId3"/>
    <p:sldMasterId id="2147484031" r:id="rId4"/>
  </p:sldMasterIdLst>
  <p:notesMasterIdLst>
    <p:notesMasterId r:id="rId17"/>
  </p:notesMasterIdLst>
  <p:sldIdLst>
    <p:sldId id="2147473932" r:id="rId5"/>
    <p:sldId id="2147473899" r:id="rId6"/>
    <p:sldId id="2147474010" r:id="rId7"/>
    <p:sldId id="2147474011" r:id="rId8"/>
    <p:sldId id="2147474012" r:id="rId9"/>
    <p:sldId id="2147474015" r:id="rId10"/>
    <p:sldId id="2147473933" r:id="rId11"/>
    <p:sldId id="2147474017" r:id="rId12"/>
    <p:sldId id="2147473925" r:id="rId13"/>
    <p:sldId id="2147473837" r:id="rId14"/>
    <p:sldId id="2147474016" r:id="rId15"/>
    <p:sldId id="2147473927" r:id="rId16"/>
  </p:sldIdLst>
  <p:sldSz cx="24384000" cy="13716000"/>
  <p:notesSz cx="7315200" cy="96012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06F3128-4CB7-8737-09FD-92A2A860C226}" name="Ott, Erica [PRI-1PP]" initials="EO" userId="S::Erica.Ott@primerica.com::c654a578-78b4-4c97-8cda-ee2c89bea5dd" providerId="AD"/>
  <p188:author id="{D7A0792C-B8E5-9F43-AA32-AAEA87BBBE6C}" name="Burnett, Sarah [PRI-1PP]" initials="SB" userId="S::Sarah.Burnett@Primerica.Com::7f968045-5dac-4e91-b034-2aa1cdf5e43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acy Tan" initials="TT" lastIdx="0" clrIdx="0">
    <p:extLst>
      <p:ext uri="{19B8F6BF-5375-455C-9EA6-DF929625EA0E}">
        <p15:presenceInfo xmlns:p15="http://schemas.microsoft.com/office/powerpoint/2012/main" userId="S-1-5-21-2821019918-4164590694-3786139688-17462" providerId="AD"/>
      </p:ext>
    </p:extLst>
  </p:cmAuthor>
  <p:cmAuthor id="2" name="Russell, Nicole [PRI-1PP]" initials="NR" lastIdx="9" clrIdx="1">
    <p:extLst>
      <p:ext uri="{19B8F6BF-5375-455C-9EA6-DF929625EA0E}">
        <p15:presenceInfo xmlns:p15="http://schemas.microsoft.com/office/powerpoint/2012/main" userId="S::nicole.russell@primerica.com::91fc41ae-1f51-4277-803c-e96316f8e132" providerId="AD"/>
      </p:ext>
    </p:extLst>
  </p:cmAuthor>
  <p:cmAuthor id="3" name="Ott, Erica [PRI-1PP]" initials="EO" lastIdx="1" clrIdx="2">
    <p:extLst>
      <p:ext uri="{19B8F6BF-5375-455C-9EA6-DF929625EA0E}">
        <p15:presenceInfo xmlns:p15="http://schemas.microsoft.com/office/powerpoint/2012/main" userId="S::Erica.Ott@primerica.com::c654a578-78b4-4c97-8cda-ee2c89bea5dd" providerId="AD"/>
      </p:ext>
    </p:extLst>
  </p:cmAuthor>
  <p:cmAuthor id="4" name="Reardon, David [PRI-1PP]" initials="DR" lastIdx="7" clrIdx="3">
    <p:extLst>
      <p:ext uri="{19B8F6BF-5375-455C-9EA6-DF929625EA0E}">
        <p15:presenceInfo xmlns:p15="http://schemas.microsoft.com/office/powerpoint/2012/main" userId="S::David.Reardon@Primerica.com::0f0f86d2-e4c8-4c1e-ae86-7112a0b324b0" providerId="AD"/>
      </p:ext>
    </p:extLst>
  </p:cmAuthor>
  <p:cmAuthor id="5" name="Burnett, Sarah [PRI-1PP]" initials="SB" lastIdx="1" clrIdx="4">
    <p:extLst>
      <p:ext uri="{19B8F6BF-5375-455C-9EA6-DF929625EA0E}">
        <p15:presenceInfo xmlns:p15="http://schemas.microsoft.com/office/powerpoint/2012/main" userId="S::Sarah.Burnett@Primerica.Com::7f968045-5dac-4e91-b034-2aa1cdf5e43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5EAA"/>
    <a:srgbClr val="053D5F"/>
    <a:srgbClr val="FBB62B"/>
    <a:srgbClr val="04283E"/>
    <a:srgbClr val="19232E"/>
    <a:srgbClr val="0099CC"/>
    <a:srgbClr val="364D65"/>
    <a:srgbClr val="19C3FF"/>
    <a:srgbClr val="445469"/>
    <a:srgbClr val="2F2F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22" autoAdjust="0"/>
    <p:restoredTop sz="96247" autoAdjust="0"/>
  </p:normalViewPr>
  <p:slideViewPr>
    <p:cSldViewPr snapToGrid="0" snapToObjects="1">
      <p:cViewPr varScale="1">
        <p:scale>
          <a:sx n="44" d="100"/>
          <a:sy n="44" d="100"/>
        </p:scale>
        <p:origin x="850" y="86"/>
      </p:cViewPr>
      <p:guideLst>
        <p:guide orient="horz" pos="4320"/>
        <p:guide pos="76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napToGrid="0" snapToObjects="1" showGuides="1">
      <p:cViewPr varScale="1">
        <p:scale>
          <a:sx n="78" d="100"/>
          <a:sy n="78" d="100"/>
        </p:scale>
        <p:origin x="369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747539598933956"/>
          <c:y val="7.4134913115232598E-2"/>
          <c:w val="0.64871407260385305"/>
          <c:h val="0.82380597002618905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056-4F2B-B303-C09C4C057E24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056-4F2B-B303-C09C4C057E24}"/>
              </c:ext>
            </c:extLst>
          </c:dPt>
          <c:dPt>
            <c:idx val="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056-4F2B-B303-C09C4C057E24}"/>
              </c:ext>
            </c:extLst>
          </c:dPt>
          <c:cat>
            <c:strRef>
              <c:f>Sheet1!$A$5:$A$7</c:f>
              <c:strCache>
                <c:ptCount val="3"/>
                <c:pt idx="0">
                  <c:v>Underwriting</c:v>
                </c:pt>
                <c:pt idx="1">
                  <c:v>Term Life Fee-Based "Like"</c:v>
                </c:pt>
                <c:pt idx="2">
                  <c:v>Fee-Based</c:v>
                </c:pt>
              </c:strCache>
            </c:strRef>
          </c:cat>
          <c:val>
            <c:numRef>
              <c:f>Sheet1!$B$5:$B$7</c:f>
              <c:numCache>
                <c:formatCode>0%</c:formatCode>
                <c:ptCount val="3"/>
                <c:pt idx="0">
                  <c:v>0.09</c:v>
                </c:pt>
                <c:pt idx="1">
                  <c:v>0.48</c:v>
                </c:pt>
                <c:pt idx="2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056-4F2B-B303-C09C4C057E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50"/>
        <c:holeSize val="47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486988180544782E-2"/>
          <c:y val="7.3025950699253619E-2"/>
          <c:w val="0.97348652481912334"/>
          <c:h val="0.798987691046085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12632340088024188"/>
                </c:manualLayout>
              </c:layout>
              <c:numFmt formatCode="&quot;$&quot;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762-4C2F-B5D6-A270299246D6}"/>
                </c:ext>
              </c:extLst>
            </c:dLbl>
            <c:dLbl>
              <c:idx val="1"/>
              <c:layout>
                <c:manualLayout>
                  <c:x val="-1.5989796747021814E-3"/>
                  <c:y val="0.13181572265764369"/>
                </c:manualLayout>
              </c:layout>
              <c:numFmt formatCode="&quot;$&quot;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762-4C2F-B5D6-A270299246D6}"/>
                </c:ext>
              </c:extLst>
            </c:dLbl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Q3 2026</c:v>
                </c:pt>
                <c:pt idx="1">
                  <c:v>Q3 2025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209</c:v>
                </c:pt>
                <c:pt idx="1">
                  <c:v>206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62-4C2F-B5D6-A270299246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-27"/>
        <c:axId val="1875780720"/>
        <c:axId val="1875783216"/>
      </c:barChart>
      <c:catAx>
        <c:axId val="1875780720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5783216"/>
        <c:crosses val="autoZero"/>
        <c:auto val="1"/>
        <c:lblAlgn val="ctr"/>
        <c:lblOffset val="100"/>
        <c:noMultiLvlLbl val="0"/>
      </c:catAx>
      <c:valAx>
        <c:axId val="1875783216"/>
        <c:scaling>
          <c:orientation val="minMax"/>
          <c:min val="0"/>
        </c:scaling>
        <c:delete val="1"/>
        <c:axPos val="l"/>
        <c:numFmt formatCode="0" sourceLinked="1"/>
        <c:majorTickMark val="out"/>
        <c:minorTickMark val="none"/>
        <c:tickLblPos val="nextTo"/>
        <c:crossAx val="1875780720"/>
        <c:crosses val="max"/>
        <c:crossBetween val="between"/>
        <c:majorUnit val="100"/>
        <c:minorUnit val="5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701964694736711E-2"/>
          <c:y val="8.4885166920362992E-2"/>
          <c:w val="0.97348652481912334"/>
          <c:h val="0.798987691046085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EPS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12632340088024188"/>
                </c:manualLayout>
              </c:layout>
              <c:numFmt formatCode="&quot;$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0CB-4631-A7EC-8A983F3D69C7}"/>
                </c:ext>
              </c:extLst>
            </c:dLbl>
            <c:dLbl>
              <c:idx val="1"/>
              <c:layout>
                <c:manualLayout>
                  <c:x val="-1.5989796747021814E-3"/>
                  <c:y val="0.1318157226576436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4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dirty="0">
                        <a:solidFill>
                          <a:schemeClr val="bg1"/>
                        </a:solidFill>
                      </a:rPr>
                      <a:t>$6.33</a:t>
                    </a:r>
                  </a:p>
                </c:rich>
              </c:tx>
              <c:numFmt formatCode="&quot;$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00CB-4631-A7EC-8A983F3D69C7}"/>
                </c:ext>
              </c:extLst>
            </c:dLbl>
            <c:numFmt formatCode="&quot;$&quot;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Q3 2026</c:v>
                </c:pt>
                <c:pt idx="1">
                  <c:v>Q3 2025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6.77</c:v>
                </c:pt>
                <c:pt idx="1">
                  <c:v>6.33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CB-4631-A7EC-8A983F3D69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-27"/>
        <c:axId val="1875780720"/>
        <c:axId val="1875783216"/>
      </c:barChart>
      <c:catAx>
        <c:axId val="1875780720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5783216"/>
        <c:crosses val="autoZero"/>
        <c:auto val="1"/>
        <c:lblAlgn val="ctr"/>
        <c:lblOffset val="100"/>
        <c:noMultiLvlLbl val="0"/>
      </c:catAx>
      <c:valAx>
        <c:axId val="1875783216"/>
        <c:scaling>
          <c:orientation val="minMax"/>
          <c:min val="1"/>
        </c:scaling>
        <c:delete val="1"/>
        <c:axPos val="r"/>
        <c:numFmt formatCode="General" sourceLinked="1"/>
        <c:majorTickMark val="out"/>
        <c:minorTickMark val="none"/>
        <c:tickLblPos val="nextTo"/>
        <c:crossAx val="1875780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518518518518517E-2"/>
          <c:y val="0.13222222222222221"/>
          <c:w val="0.96604938271604934"/>
          <c:h val="0.688546150481189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Isssued Face Amount in Force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8292291814902635E-3"/>
                  <c:y val="0.1153387573254381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sz="24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>
                        <a:solidFill>
                          <a:schemeClr val="bg1"/>
                        </a:solidFill>
                      </a:rPr>
                      <a:t>$967</a:t>
                    </a:r>
                  </a:p>
                </c:rich>
              </c:tx>
              <c:numFmt formatCode="&quot;$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A2B-4D90-A49A-1E070080564C}"/>
                </c:ext>
              </c:extLst>
            </c:dLbl>
            <c:dLbl>
              <c:idx val="1"/>
              <c:layout>
                <c:manualLayout>
                  <c:x val="-5.4126772145681144E-3"/>
                  <c:y val="0.1125925964367373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sz="24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>
                        <a:solidFill>
                          <a:schemeClr val="bg1"/>
                        </a:solidFill>
                      </a:rPr>
                      <a:t>$969</a:t>
                    </a:r>
                  </a:p>
                </c:rich>
              </c:tx>
              <c:numFmt formatCode="&quot;$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AA2B-4D90-A49A-1E070080564C}"/>
                </c:ext>
              </c:extLst>
            </c:dLbl>
            <c:numFmt formatCode="&quot;$&quot;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2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Q3 2025</c:v>
                </c:pt>
                <c:pt idx="1">
                  <c:v>Q3 2026</c:v>
                </c:pt>
              </c:strCache>
            </c:strRef>
          </c:cat>
          <c:val>
            <c:numRef>
              <c:f>Sheet1!$B$2:$B$3</c:f>
              <c:numCache>
                <c:formatCode>_("$"* #,##0_);_("$"* \(#,##0\);_("$"* "-"??_);_(@_)</c:formatCode>
                <c:ptCount val="2"/>
                <c:pt idx="0">
                  <c:v>967</c:v>
                </c:pt>
                <c:pt idx="1">
                  <c:v>969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CB-4631-A7EC-8A983F3D69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6"/>
        <c:overlap val="-100"/>
        <c:axId val="1875780720"/>
        <c:axId val="1875783216"/>
      </c:barChart>
      <c:catAx>
        <c:axId val="187578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875783216"/>
        <c:crosses val="autoZero"/>
        <c:auto val="1"/>
        <c:lblAlgn val="ctr"/>
        <c:lblOffset val="100"/>
        <c:noMultiLvlLbl val="0"/>
      </c:catAx>
      <c:valAx>
        <c:axId val="1875783216"/>
        <c:scaling>
          <c:orientation val="minMax"/>
          <c:max val="970"/>
          <c:min val="900"/>
        </c:scaling>
        <c:delete val="1"/>
        <c:axPos val="l"/>
        <c:numFmt formatCode="_(&quot;$&quot;* #,##0_);_(&quot;$&quot;* \(#,##0\);_(&quot;$&quot;* &quot;-&quot;??_);_(@_)" sourceLinked="1"/>
        <c:majorTickMark val="out"/>
        <c:minorTickMark val="none"/>
        <c:tickLblPos val="nextTo"/>
        <c:crossAx val="1875780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959646545584046"/>
          <c:y val="0.16451337331983837"/>
          <c:w val="0.76449170524691357"/>
          <c:h val="0.7277647066186346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Q1</c:v>
                </c:pt>
              </c:strCache>
            </c:strRef>
          </c:tx>
          <c:spPr>
            <a:solidFill>
              <a:srgbClr val="5091C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2026</c:v>
                </c:pt>
              </c:numCache>
            </c:numRef>
          </c:cat>
          <c:val>
            <c:numRef>
              <c:f>Sheet1!$B$2:$B$3</c:f>
              <c:numCache>
                <c:formatCode>_(* #,##0.0_);_(* \(#,##0.0\);_(* "-"??_);_(@_)</c:formatCode>
                <c:ptCount val="2"/>
                <c:pt idx="0">
                  <c:v>86.4</c:v>
                </c:pt>
                <c:pt idx="1">
                  <c:v>74.099999999999994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FD-4364-81A4-94377D4C95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Q2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2026</c:v>
                </c:pt>
              </c:numCache>
            </c:numRef>
          </c:cat>
          <c:val>
            <c:numRef>
              <c:f>Sheet1!$C$2:$C$3</c:f>
              <c:numCache>
                <c:formatCode>_(* #,##0.0_);_(* \(#,##0.0\);_(* "-"??_);_(@_)</c:formatCode>
                <c:ptCount val="2"/>
                <c:pt idx="0">
                  <c:v>89.9</c:v>
                </c:pt>
                <c:pt idx="1">
                  <c:v>78.900000000000006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FD-4364-81A4-94377D4C95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Q3</c:v>
                </c:pt>
              </c:strCache>
            </c:strRef>
          </c:tx>
          <c:spPr>
            <a:solidFill>
              <a:srgbClr val="00006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2026</c:v>
                </c:pt>
              </c:numCache>
            </c:numRef>
          </c:cat>
          <c:val>
            <c:numRef>
              <c:f>Sheet1!$D$2:$D$3</c:f>
              <c:numCache>
                <c:formatCode>_(* #,##0.0_);_(* \(#,##0.0\);_(* "-"??_);_(@_)</c:formatCode>
                <c:ptCount val="2"/>
                <c:pt idx="0">
                  <c:v>79.400000000000006</c:v>
                </c:pt>
                <c:pt idx="1">
                  <c:v>73.8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FD-4364-81A4-94377D4C95F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Q4</c:v>
                </c:pt>
              </c:strCache>
            </c:strRef>
          </c:tx>
          <c:spPr>
            <a:solidFill>
              <a:schemeClr val="accent1">
                <a:tint val="58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9.8166414584260355E-4"/>
                  <c:y val="2.108481445384665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DFD-4364-81A4-94377D4C95F3}"/>
                </c:ext>
              </c:extLst>
            </c:dLbl>
            <c:dLbl>
              <c:idx val="1"/>
              <c:layout>
                <c:manualLayout>
                  <c:x val="4.111874337341434E-3"/>
                  <c:y val="4.370431703913169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FD-4364-81A4-94377D4C95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2026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 formatCode="_(* #,##0.0_);_(* \(#,##0.0\);_(* &quot;-&quot;??_);_(@_)">
                  <c:v>76.099999999999994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DFD-4364-81A4-94377D4C95F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100"/>
        <c:axId val="1298416768"/>
        <c:axId val="1298416288"/>
      </c:barChart>
      <c:catAx>
        <c:axId val="1298416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8416288"/>
        <c:crosses val="autoZero"/>
        <c:auto val="1"/>
        <c:lblAlgn val="ctr"/>
        <c:lblOffset val="100"/>
        <c:noMultiLvlLbl val="0"/>
      </c:catAx>
      <c:valAx>
        <c:axId val="1298416288"/>
        <c:scaling>
          <c:orientation val="minMax"/>
        </c:scaling>
        <c:delete val="1"/>
        <c:axPos val="l"/>
        <c:numFmt formatCode="_(* #,##0.0_);_(* \(#,##0.0\);_(* &quot;-&quot;??_);_(@_)" sourceLinked="1"/>
        <c:majorTickMark val="none"/>
        <c:minorTickMark val="none"/>
        <c:tickLblPos val="nextTo"/>
        <c:crossAx val="1298416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959646545584046"/>
          <c:y val="0.16451337331983837"/>
          <c:w val="0.76449170524691357"/>
          <c:h val="0.7277647066186346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Q1</c:v>
                </c:pt>
              </c:strCache>
            </c:strRef>
          </c:tx>
          <c:spPr>
            <a:solidFill>
              <a:srgbClr val="5091C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2026</c:v>
                </c:pt>
              </c:numCache>
            </c:numRef>
          </c:cat>
          <c:val>
            <c:numRef>
              <c:f>Sheet1!$B$2:$B$3</c:f>
              <c:numCache>
                <c:formatCode>_("$"* #,##0.0_);_("$"* \(#,##0.0\);_("$"* "-"??_);_(@_)</c:formatCode>
                <c:ptCount val="2"/>
                <c:pt idx="0">
                  <c:v>3.6</c:v>
                </c:pt>
                <c:pt idx="1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86-49A5-A84D-7EC1D61209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Q2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2026</c:v>
                </c:pt>
              </c:numCache>
            </c:numRef>
          </c:cat>
          <c:val>
            <c:numRef>
              <c:f>Sheet1!$C$2:$C$3</c:f>
              <c:numCache>
                <c:formatCode>_("$"* #,##0.0_);_("$"* \(#,##0.0\);_("$"* "-"??_);_(@_)</c:formatCode>
                <c:ptCount val="2"/>
                <c:pt idx="0">
                  <c:v>3.5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86-49A5-A84D-7EC1D61209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Q3</c:v>
                </c:pt>
              </c:strCache>
            </c:strRef>
          </c:tx>
          <c:spPr>
            <a:solidFill>
              <a:srgbClr val="000066"/>
            </a:solidFill>
            <a:ln>
              <a:noFill/>
            </a:ln>
            <a:effectLst/>
          </c:spPr>
          <c:invertIfNegative val="0"/>
          <c:dLbls>
            <c:dLbl>
              <c:idx val="1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5781160752778978E-2"/>
                      <c:h val="0.12680527975153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CBC6-4A7A-BA51-EA0FC055B0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2026</c:v>
                </c:pt>
              </c:numCache>
            </c:numRef>
          </c:cat>
          <c:val>
            <c:numRef>
              <c:f>Sheet1!$D$2:$D$3</c:f>
              <c:numCache>
                <c:formatCode>_("$"* #,##0.0_);_("$"* \(#,##0.0\);_("$"* "-"??_);_(@_)</c:formatCode>
                <c:ptCount val="2"/>
                <c:pt idx="0">
                  <c:v>3.7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86-49A5-A84D-7EC1D612098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Q4</c:v>
                </c:pt>
              </c:strCache>
            </c:strRef>
          </c:tx>
          <c:spPr>
            <a:solidFill>
              <a:schemeClr val="accent1">
                <a:tint val="58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9.8166414584260355E-4"/>
                  <c:y val="2.108481445384665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C86-49A5-A84D-7EC1D6120989}"/>
                </c:ext>
              </c:extLst>
            </c:dLbl>
            <c:dLbl>
              <c:idx val="1"/>
              <c:layout>
                <c:manualLayout>
                  <c:x val="4.111874337341434E-3"/>
                  <c:y val="4.370431703913169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C86-49A5-A84D-7EC1D61209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2026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 formatCode="_(&quot;$&quot;* #,##0.0_);_(&quot;$&quot;* \(#,##0.0\);_(&quot;$&quot;* &quot;-&quot;??_);_(@_)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C86-49A5-A84D-7EC1D612098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100"/>
        <c:axId val="1298416768"/>
        <c:axId val="1298416288"/>
      </c:barChart>
      <c:catAx>
        <c:axId val="1298416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8416288"/>
        <c:crosses val="autoZero"/>
        <c:auto val="1"/>
        <c:lblAlgn val="ctr"/>
        <c:lblOffset val="100"/>
        <c:noMultiLvlLbl val="0"/>
      </c:catAx>
      <c:valAx>
        <c:axId val="1298416288"/>
        <c:scaling>
          <c:orientation val="minMax"/>
        </c:scaling>
        <c:delete val="1"/>
        <c:axPos val="l"/>
        <c:numFmt formatCode="_(&quot;$&quot;* #,##0.0_);_(&quot;$&quot;* \(#,##0.0\);_(&quot;$&quot;* &quot;-&quot;??_);_(@_)" sourceLinked="1"/>
        <c:majorTickMark val="none"/>
        <c:minorTickMark val="none"/>
        <c:tickLblPos val="nextTo"/>
        <c:crossAx val="1298416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058505804215788"/>
          <c:y val="0.16329801147951897"/>
          <c:w val="0.76449170524691357"/>
          <c:h val="0.7277647066186346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Sales-based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2400" dirty="0">
                        <a:solidFill>
                          <a:schemeClr val="bg1"/>
                        </a:solidFill>
                      </a:rPr>
                      <a:t>$127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556C-4E78-897D-B046B19BF6B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2400" dirty="0">
                        <a:solidFill>
                          <a:schemeClr val="bg1"/>
                        </a:solidFill>
                      </a:rPr>
                      <a:t>$140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556C-4E78-897D-B046B19BF6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Q3 2025</c:v>
                </c:pt>
                <c:pt idx="1">
                  <c:v>Q3 2026</c:v>
                </c:pt>
              </c:strCache>
            </c:strRef>
          </c:cat>
          <c:val>
            <c:numRef>
              <c:f>Sheet1!$B$2:$B$3</c:f>
              <c:numCache>
                <c:formatCode>_(* #,##0.0_);_(* \(#,##0.0\);_(* "-"??_);_(@_)</c:formatCode>
                <c:ptCount val="2"/>
                <c:pt idx="0">
                  <c:v>126.8</c:v>
                </c:pt>
                <c:pt idx="1">
                  <c:v>139.6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6C-4E78-897D-B046B19BF6B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14"/>
        <c:overlap val="100"/>
        <c:axId val="1298416768"/>
        <c:axId val="1298416288"/>
      </c:barChart>
      <c:catAx>
        <c:axId val="1298416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8416288"/>
        <c:crosses val="autoZero"/>
        <c:auto val="1"/>
        <c:lblAlgn val="ctr"/>
        <c:lblOffset val="100"/>
        <c:noMultiLvlLbl val="0"/>
      </c:catAx>
      <c:valAx>
        <c:axId val="1298416288"/>
        <c:scaling>
          <c:orientation val="minMax"/>
          <c:min val="0"/>
        </c:scaling>
        <c:delete val="1"/>
        <c:axPos val="r"/>
        <c:numFmt formatCode="_(* #,##0.0_);_(* \(#,##0.0\);_(* &quot;-&quot;??_);_(@_)" sourceLinked="1"/>
        <c:majorTickMark val="out"/>
        <c:minorTickMark val="none"/>
        <c:tickLblPos val="nextTo"/>
        <c:crossAx val="1298416768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518518518518517E-2"/>
          <c:y val="0.13222222222222221"/>
          <c:w val="0.96604938271604934"/>
          <c:h val="0.688546150481189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sz="24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dirty="0">
                        <a:solidFill>
                          <a:schemeClr val="bg1"/>
                        </a:solidFill>
                      </a:rPr>
                      <a:t>$679</a:t>
                    </a:r>
                  </a:p>
                </c:rich>
              </c:tx>
              <c:numFmt formatCode="&quot;$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D0A8-4609-BE8A-9A68FABF6D9F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sz="24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dirty="0">
                        <a:solidFill>
                          <a:schemeClr val="bg1"/>
                        </a:solidFill>
                      </a:rPr>
                      <a:t>$699</a:t>
                    </a:r>
                  </a:p>
                </c:rich>
              </c:tx>
              <c:numFmt formatCode="&quot;$&quot;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0A8-4609-BE8A-9A68FABF6D9F}"/>
                </c:ext>
              </c:extLst>
            </c:dLbl>
            <c:numFmt formatCode="&quot;$&quot;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24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Q3 2025</c:v>
                </c:pt>
                <c:pt idx="1">
                  <c:v>Q3 2026</c:v>
                </c:pt>
              </c:strCache>
            </c:strRef>
          </c:cat>
          <c:val>
            <c:numRef>
              <c:f>Sheet1!$B$2:$B$3</c:f>
              <c:numCache>
                <c:formatCode>_("$"* #,##0_);_("$"* \(#,##0\);_("$"* "-"??_);_(@_)</c:formatCode>
                <c:ptCount val="2"/>
                <c:pt idx="0">
                  <c:v>679</c:v>
                </c:pt>
                <c:pt idx="1">
                  <c:v>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A8-4609-BE8A-9A68FABF6D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31"/>
        <c:axId val="1875780720"/>
        <c:axId val="1875783216"/>
      </c:barChart>
      <c:catAx>
        <c:axId val="187578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875783216"/>
        <c:crosses val="autoZero"/>
        <c:auto val="1"/>
        <c:lblAlgn val="ctr"/>
        <c:lblOffset val="100"/>
        <c:noMultiLvlLbl val="0"/>
      </c:catAx>
      <c:valAx>
        <c:axId val="1875783216"/>
        <c:scaling>
          <c:orientation val="minMax"/>
          <c:max val="800"/>
          <c:min val="0"/>
        </c:scaling>
        <c:delete val="1"/>
        <c:axPos val="l"/>
        <c:numFmt formatCode="_(&quot;$&quot;* #,##0_);_(&quot;$&quot;* \(#,##0\);_(&quot;$&quot;* &quot;-&quot;??_);_(@_)" sourceLinked="1"/>
        <c:majorTickMark val="out"/>
        <c:minorTickMark val="none"/>
        <c:tickLblPos val="nextTo"/>
        <c:crossAx val="1875780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875925419272418"/>
          <c:y val="8.6844082251695306E-2"/>
          <c:w val="0.67197526030674182"/>
          <c:h val="0.7277647066186346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Sales-based</c:v>
                </c:pt>
              </c:strCache>
            </c:strRef>
          </c:tx>
          <c:spPr>
            <a:solidFill>
              <a:srgbClr val="5091C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Q3 2025</c:v>
                </c:pt>
                <c:pt idx="1">
                  <c:v>Q3 2026</c:v>
                </c:pt>
              </c:strCache>
            </c:strRef>
          </c:cat>
          <c:val>
            <c:numRef>
              <c:f>Sheet1!$B$2:$B$3</c:f>
              <c:numCache>
                <c:formatCode>_("$"* #,##0_);_("$"* \(#,##0\);_("$"* "-"??_);_(@_)</c:formatCode>
                <c:ptCount val="2"/>
                <c:pt idx="0">
                  <c:v>118.6</c:v>
                </c:pt>
                <c:pt idx="1">
                  <c:v>140.80000000000001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CE-48A6-AE93-CEA0B80640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Asset-based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Q3 2025</c:v>
                </c:pt>
                <c:pt idx="1">
                  <c:v>Q3 2026</c:v>
                </c:pt>
              </c:strCache>
            </c:strRef>
          </c:cat>
          <c:val>
            <c:numRef>
              <c:f>Sheet1!$C$2:$C$3</c:f>
              <c:numCache>
                <c:formatCode>_("$"* #,##0_);_("$"* \(#,##0\);_("$"* "-"??_);_(@_)</c:formatCode>
                <c:ptCount val="2"/>
                <c:pt idx="0">
                  <c:v>172.3</c:v>
                </c:pt>
                <c:pt idx="1">
                  <c:v>209.3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CE-48A6-AE93-CEA0B80640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Account-based</c:v>
                </c:pt>
              </c:strCache>
            </c:strRef>
          </c:tx>
          <c:spPr>
            <a:solidFill>
              <a:srgbClr val="00006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Q3 2025</c:v>
                </c:pt>
                <c:pt idx="1">
                  <c:v>Q3 2026</c:v>
                </c:pt>
              </c:strCache>
            </c:strRef>
          </c:cat>
          <c:val>
            <c:numRef>
              <c:f>Sheet1!$D$2:$D$3</c:f>
              <c:numCache>
                <c:formatCode>_("$"* #,##0_);_("$"* \(#,##0\);_("$"* "-"??_);_(@_)</c:formatCode>
                <c:ptCount val="2"/>
                <c:pt idx="0">
                  <c:v>24.4</c:v>
                </c:pt>
                <c:pt idx="1">
                  <c:v>24.5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CE-48A6-AE93-CEA0B80640D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Other, net</c:v>
                </c:pt>
              </c:strCache>
            </c:strRef>
          </c:tx>
          <c:spPr>
            <a:solidFill>
              <a:schemeClr val="accent1">
                <a:tint val="58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5044100724271375E-4"/>
                  <c:y val="-3.688476721738045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6CE-48A6-AE93-CEA0B80640D4}"/>
                </c:ext>
              </c:extLst>
            </c:dLbl>
            <c:dLbl>
              <c:idx val="1"/>
              <c:layout>
                <c:manualLayout>
                  <c:x val="0.11201958086798297"/>
                  <c:y val="-2.859033213679006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6CE-48A6-AE93-CEA0B80640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="1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Q3 2025</c:v>
                </c:pt>
                <c:pt idx="1">
                  <c:v>Q3 2026</c:v>
                </c:pt>
              </c:strCache>
            </c:strRef>
          </c:cat>
          <c:val>
            <c:numRef>
              <c:f>Sheet1!$E$2:$E$3</c:f>
              <c:numCache>
                <c:formatCode>_("$"* #,##0_);_("$"* \(#,##0\);_("$"* "-"??_);_(@_)</c:formatCode>
                <c:ptCount val="2"/>
                <c:pt idx="0">
                  <c:v>3.4</c:v>
                </c:pt>
                <c:pt idx="1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6CE-48A6-AE93-CEA0B80640D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100"/>
        <c:axId val="1298416768"/>
        <c:axId val="1298416288"/>
      </c:barChart>
      <c:catAx>
        <c:axId val="1298416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en-US"/>
          </a:p>
        </c:txPr>
        <c:crossAx val="1298416288"/>
        <c:crosses val="autoZero"/>
        <c:auto val="1"/>
        <c:lblAlgn val="ctr"/>
        <c:lblOffset val="100"/>
        <c:noMultiLvlLbl val="0"/>
      </c:catAx>
      <c:valAx>
        <c:axId val="1298416288"/>
        <c:scaling>
          <c:orientation val="minMax"/>
        </c:scaling>
        <c:delete val="1"/>
        <c:axPos val="l"/>
        <c:numFmt formatCode="_(&quot;$&quot;* #,##0_);_(&quot;$&quot;* \(#,##0\);_(&quot;$&quot;* &quot;-&quot;??_);_(@_)" sourceLinked="1"/>
        <c:majorTickMark val="none"/>
        <c:minorTickMark val="none"/>
        <c:tickLblPos val="nextTo"/>
        <c:crossAx val="1298416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317776975583887"/>
          <c:y val="0.32504505909425441"/>
          <c:w val="0.19551760806170884"/>
          <c:h val="0.31593023164703099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42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3F9-4315-AAB5-61B075E456FD}"/>
              </c:ext>
            </c:extLst>
          </c:dPt>
          <c:dPt>
            <c:idx val="1"/>
            <c:bubble3D val="0"/>
            <c:spPr>
              <a:solidFill>
                <a:schemeClr val="accent1">
                  <a:shade val="5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3F9-4315-AAB5-61B075E456FD}"/>
              </c:ext>
            </c:extLst>
          </c:dPt>
          <c:dPt>
            <c:idx val="2"/>
            <c:bubble3D val="0"/>
            <c:spPr>
              <a:solidFill>
                <a:schemeClr val="accent1">
                  <a:shade val="6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F3F9-4315-AAB5-61B075E456FD}"/>
              </c:ext>
            </c:extLst>
          </c:dPt>
          <c:dPt>
            <c:idx val="3"/>
            <c:bubble3D val="0"/>
            <c:spPr>
              <a:solidFill>
                <a:schemeClr val="accent1">
                  <a:shade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3F9-4315-AAB5-61B075E456FD}"/>
              </c:ext>
            </c:extLst>
          </c:dPt>
          <c:dPt>
            <c:idx val="4"/>
            <c:bubble3D val="0"/>
            <c:spPr>
              <a:solidFill>
                <a:schemeClr val="accent1">
                  <a:shade val="9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F3F9-4315-AAB5-61B075E456FD}"/>
              </c:ext>
            </c:extLst>
          </c:dPt>
          <c:dPt>
            <c:idx val="5"/>
            <c:bubble3D val="0"/>
            <c:spPr>
              <a:solidFill>
                <a:schemeClr val="accent1">
                  <a:tint val="94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3F9-4315-AAB5-61B075E456FD}"/>
              </c:ext>
            </c:extLst>
          </c:dPt>
          <c:dPt>
            <c:idx val="6"/>
            <c:bubble3D val="0"/>
            <c:spPr>
              <a:solidFill>
                <a:schemeClr val="accent1">
                  <a:tint val="81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CC5-4414-AD89-11F3D139E95B}"/>
              </c:ext>
            </c:extLst>
          </c:dPt>
          <c:dPt>
            <c:idx val="7"/>
            <c:bubble3D val="0"/>
            <c:spPr>
              <a:solidFill>
                <a:schemeClr val="accent1">
                  <a:tint val="69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F3F9-4315-AAB5-61B075E456FD}"/>
              </c:ext>
            </c:extLst>
          </c:dPt>
          <c:dPt>
            <c:idx val="8"/>
            <c:bubble3D val="0"/>
            <c:spPr>
              <a:solidFill>
                <a:schemeClr val="accent1">
                  <a:tint val="5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F3F9-4315-AAB5-61B075E456FD}"/>
              </c:ext>
            </c:extLst>
          </c:dPt>
          <c:dPt>
            <c:idx val="9"/>
            <c:bubble3D val="0"/>
            <c:spPr>
              <a:solidFill>
                <a:schemeClr val="accent1">
                  <a:tint val="4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3F9-4315-AAB5-61B075E456FD}"/>
              </c:ext>
            </c:extLst>
          </c:dPt>
          <c:dPt>
            <c:idx val="10"/>
            <c:bubble3D val="0"/>
            <c:spPr>
              <a:solidFill>
                <a:schemeClr val="accent1">
                  <a:tint val="42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7B50-45B7-BC3E-1D0BCD546912}"/>
              </c:ext>
            </c:extLst>
          </c:dPt>
          <c:dLbls>
            <c:dLbl>
              <c:idx val="0"/>
              <c:layout>
                <c:manualLayout>
                  <c:x val="0.1405213448345464"/>
                  <c:y val="0"/>
                </c:manualLayout>
              </c:layout>
              <c:tx>
                <c:rich>
                  <a:bodyPr/>
                  <a:lstStyle/>
                  <a:p>
                    <a:fld id="{18ABFD13-AE88-447B-9614-20A607E5020E}" type="CATEGORYNAME">
                      <a:rPr lang="en-US" dirty="0"/>
                      <a:pPr/>
                      <a:t>[CATEGORY NAME]</a:t>
                    </a:fld>
                    <a:r>
                      <a:rPr lang="en-US" baseline="0" dirty="0"/>
                      <a:t>
0.3%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2535223995784314"/>
                      <c:h val="0.1142690277541290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F3F9-4315-AAB5-61B075E456FD}"/>
                </c:ext>
              </c:extLst>
            </c:dLbl>
            <c:dLbl>
              <c:idx val="1"/>
              <c:layout>
                <c:manualLayout>
                  <c:x val="0.19648243873818513"/>
                  <c:y val="6.864924229524944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Government </a:t>
                    </a:r>
                  </a:p>
                  <a:p>
                    <a:fld id="{55DD6AC7-88C1-4501-9EF0-A82B9F1A21DC}" type="VALUE">
                      <a:rPr lang="en-US" smtClean="0"/>
                      <a:pPr/>
                      <a:t>[VALUE]</a:t>
                    </a:fld>
                    <a:r>
                      <a:rPr lang="en-US" baseline="0" dirty="0"/>
                      <a:t>
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F3F9-4315-AAB5-61B075E456FD}"/>
                </c:ext>
              </c:extLst>
            </c:dLbl>
            <c:dLbl>
              <c:idx val="2"/>
              <c:layout>
                <c:manualLayout>
                  <c:x val="0.15659881053252642"/>
                  <c:y val="0.14794576877234802"/>
                </c:manualLayout>
              </c:layout>
              <c:tx>
                <c:rich>
                  <a:bodyPr/>
                  <a:lstStyle/>
                  <a:p>
                    <a:fld id="{C957B775-7DFE-457B-8AE7-2E986B8D8582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1.0%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2162715648888617"/>
                      <c:h val="0.1407747318235995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F3F9-4315-AAB5-61B075E456FD}"/>
                </c:ext>
              </c:extLst>
            </c:dLbl>
            <c:dLbl>
              <c:idx val="3"/>
              <c:layout>
                <c:manualLayout>
                  <c:x val="6.3075550966113933E-2"/>
                  <c:y val="0.10434326797415135"/>
                </c:manualLayout>
              </c:layout>
              <c:tx>
                <c:rich>
                  <a:bodyPr/>
                  <a:lstStyle/>
                  <a:p>
                    <a:fld id="{925C2F1F-6DA7-4704-B4EF-E87EE1B3D6AE}" type="CATEGORYNAME">
                      <a:rPr lang="en-US" smtClean="0">
                        <a:solidFill>
                          <a:schemeClr val="tx1"/>
                        </a:solidFill>
                      </a:rPr>
                      <a:pPr/>
                      <a:t>[CATEGORY NAME]</a:t>
                    </a:fld>
                    <a:r>
                      <a:rPr lang="en-US" baseline="0" dirty="0">
                        <a:solidFill>
                          <a:schemeClr val="tx1"/>
                        </a:solidFill>
                      </a:rPr>
                      <a:t>
42.8%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3F9-4315-AAB5-61B075E456FD}"/>
                </c:ext>
              </c:extLst>
            </c:dLbl>
            <c:dLbl>
              <c:idx val="4"/>
              <c:layout>
                <c:manualLayout>
                  <c:x val="-4.2793562690557278E-2"/>
                  <c:y val="-7.6463004761136863E-2"/>
                </c:manualLayout>
              </c:layout>
              <c:tx>
                <c:rich>
                  <a:bodyPr/>
                  <a:lstStyle/>
                  <a:p>
                    <a:fld id="{B65193B7-7D75-48D9-82F8-4BFC48F204D3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15.5%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F3F9-4315-AAB5-61B075E456FD}"/>
                </c:ext>
              </c:extLst>
            </c:dLbl>
            <c:dLbl>
              <c:idx val="5"/>
              <c:layout>
                <c:manualLayout>
                  <c:x val="-6.2536727117754945E-2"/>
                  <c:y val="1.291690788353482E-2"/>
                </c:manualLayout>
              </c:layout>
              <c:tx>
                <c:rich>
                  <a:bodyPr/>
                  <a:lstStyle/>
                  <a:p>
                    <a:fld id="{D2C91B84-D5C2-4902-9C7D-192D8E0B6CF1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5.3%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3F9-4315-AAB5-61B075E456FD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ABC4AC03-B7CA-41DB-81FE-AB45BE6119B4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1.9%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0CC5-4414-AD89-11F3D139E95B}"/>
                </c:ext>
              </c:extLst>
            </c:dLbl>
            <c:dLbl>
              <c:idx val="7"/>
              <c:layout>
                <c:manualLayout>
                  <c:x val="1.4197603795140831E-2"/>
                  <c:y val="8.7299506214881667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0067C69-7FCA-4AB7-9E1A-A9695C854A4E}" type="CATEGORYNAME">
                      <a:rPr lang="en-US">
                        <a:solidFill>
                          <a:schemeClr val="tx1"/>
                        </a:solidFill>
                      </a:rPr>
                      <a:pPr>
                        <a:defRPr sz="1800">
                          <a:solidFill>
                            <a:schemeClr val="tx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>
                        <a:solidFill>
                          <a:schemeClr val="tx1"/>
                        </a:solidFill>
                      </a:rPr>
                      <a:t>
8.3%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6403155222060459"/>
                      <c:h val="0.1021915545717691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F3F9-4315-AAB5-61B075E456FD}"/>
                </c:ext>
              </c:extLst>
            </c:dLbl>
            <c:dLbl>
              <c:idx val="8"/>
              <c:layout>
                <c:manualLayout>
                  <c:x val="-7.2929330697707184E-2"/>
                  <c:y val="2.726008854077983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EDC63C6-AE0B-4C04-AFD7-6782D9E81CAB}" type="CATEGORYNAME">
                      <a:rPr lang="en-US"/>
                      <a:pPr>
                        <a:defRPr sz="1800">
                          <a:solidFill>
                            <a:schemeClr val="tx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/>
                      <a:t>
0.1%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305684295591813"/>
                      <c:h val="0.1645615528690617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F3F9-4315-AAB5-61B075E456FD}"/>
                </c:ext>
              </c:extLst>
            </c:dLbl>
            <c:dLbl>
              <c:idx val="9"/>
              <c:layout>
                <c:manualLayout>
                  <c:x val="-7.9074266926501158E-2"/>
                  <c:y val="9.1315337296905566E-2"/>
                </c:manualLayout>
              </c:layout>
              <c:tx>
                <c:rich>
                  <a:bodyPr/>
                  <a:lstStyle/>
                  <a:p>
                    <a:fld id="{ECB83A4B-29F7-498F-8D60-0528312CC06C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19.0%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3F9-4315-AAB5-61B075E456FD}"/>
                </c:ext>
              </c:extLst>
            </c:dLbl>
            <c:dLbl>
              <c:idx val="10"/>
              <c:layout>
                <c:manualLayout>
                  <c:x val="-0.15749702870707114"/>
                  <c:y val="2.8709177592371873E-2"/>
                </c:manualLayout>
              </c:layout>
              <c:tx>
                <c:rich>
                  <a:bodyPr/>
                  <a:lstStyle/>
                  <a:p>
                    <a:fld id="{FD80B0B0-4CA6-4187-A4AB-B7E5D7AE617C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0.7%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4-7B50-45B7-BC3E-1D0BCD5469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Sheet1!$A$2:$A$12</c:f>
              <c:strCache>
                <c:ptCount val="11"/>
                <c:pt idx="0">
                  <c:v>Treasury</c:v>
                </c:pt>
                <c:pt idx="1">
                  <c:v>Government</c:v>
                </c:pt>
                <c:pt idx="2">
                  <c:v>Tax-Exempt Municipal</c:v>
                </c:pt>
                <c:pt idx="3">
                  <c:v>Public Corporate</c:v>
                </c:pt>
                <c:pt idx="4">
                  <c:v>Mortgage Backed</c:v>
                </c:pt>
                <c:pt idx="5">
                  <c:v>Asset Backed</c:v>
                </c:pt>
                <c:pt idx="6">
                  <c:v>CMBS</c:v>
                </c:pt>
                <c:pt idx="7">
                  <c:v>Private Placements</c:v>
                </c:pt>
                <c:pt idx="8">
                  <c:v>Redeemable Preferred</c:v>
                </c:pt>
                <c:pt idx="9">
                  <c:v>Cash &amp; Equity</c:v>
                </c:pt>
                <c:pt idx="10">
                  <c:v>Equities &amp; Other</c:v>
                </c:pt>
              </c:strCache>
            </c:strRef>
          </c:cat>
          <c:val>
            <c:numRef>
              <c:f>Sheet1!$B$2:$B$12</c:f>
              <c:numCache>
                <c:formatCode>0.0%;\(0.0%\)</c:formatCode>
                <c:ptCount val="11"/>
                <c:pt idx="0">
                  <c:v>3.0760337816531898E-3</c:v>
                </c:pt>
                <c:pt idx="1">
                  <c:v>5.1999999999999998E-2</c:v>
                </c:pt>
                <c:pt idx="2">
                  <c:v>0.01</c:v>
                </c:pt>
                <c:pt idx="3">
                  <c:v>0.42799999999999999</c:v>
                </c:pt>
                <c:pt idx="4">
                  <c:v>0.155</c:v>
                </c:pt>
                <c:pt idx="5">
                  <c:v>5.2999999999999999E-2</c:v>
                </c:pt>
                <c:pt idx="6">
                  <c:v>1.9E-2</c:v>
                </c:pt>
                <c:pt idx="7">
                  <c:v>8.3000000000000004E-2</c:v>
                </c:pt>
                <c:pt idx="8">
                  <c:v>9.2297931139601931E-4</c:v>
                </c:pt>
                <c:pt idx="9" formatCode="0.0%">
                  <c:v>0.19</c:v>
                </c:pt>
                <c:pt idx="10" formatCode="0.0%">
                  <c:v>7.0000000000000001E-3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F9-4315-AAB5-61B075E456FD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222D-4DEA-BE09-59C8E3D4DFCF}"/>
              </c:ext>
            </c:extLst>
          </c:dPt>
          <c:dPt>
            <c:idx val="1"/>
            <c:bubble3D val="0"/>
            <c:spPr>
              <a:solidFill>
                <a:schemeClr val="accent1">
                  <a:shade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22D-4DEA-BE09-59C8E3D4DFCF}"/>
              </c:ext>
            </c:extLst>
          </c:dPt>
          <c:dPt>
            <c:idx val="2"/>
            <c:bubble3D val="0"/>
            <c:spPr>
              <a:solidFill>
                <a:schemeClr val="accent1">
                  <a:shade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22D-4DEA-BE09-59C8E3D4DFCF}"/>
              </c:ext>
            </c:extLst>
          </c:dPt>
          <c:dPt>
            <c:idx val="3"/>
            <c:bubble3D val="0"/>
            <c:spPr>
              <a:solidFill>
                <a:schemeClr val="accent1">
                  <a:tint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22D-4DEA-BE09-59C8E3D4DFCF}"/>
              </c:ext>
            </c:extLst>
          </c:dPt>
          <c:dPt>
            <c:idx val="4"/>
            <c:bubble3D val="0"/>
            <c:spPr>
              <a:solidFill>
                <a:schemeClr val="accent1">
                  <a:tint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22D-4DEA-BE09-59C8E3D4DFCF}"/>
              </c:ext>
            </c:extLst>
          </c:dPt>
          <c:dPt>
            <c:idx val="5"/>
            <c:bubble3D val="0"/>
            <c:spPr>
              <a:solidFill>
                <a:schemeClr val="accent1">
                  <a:tint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222D-4DEA-BE09-59C8E3D4DFCF}"/>
              </c:ext>
            </c:extLst>
          </c:dPt>
          <c:dLbls>
            <c:dLbl>
              <c:idx val="0"/>
              <c:layout>
                <c:manualLayout>
                  <c:x val="1.6331460563470547E-2"/>
                  <c:y val="1.571037453542236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22D-4DEA-BE09-59C8E3D4DFCF}"/>
                </c:ext>
              </c:extLst>
            </c:dLbl>
            <c:dLbl>
              <c:idx val="1"/>
              <c:layout>
                <c:manualLayout>
                  <c:x val="9.3917419522567113E-3"/>
                  <c:y val="-3.902218526106284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22D-4DEA-BE09-59C8E3D4DFCF}"/>
                </c:ext>
              </c:extLst>
            </c:dLbl>
            <c:dLbl>
              <c:idx val="2"/>
              <c:layout>
                <c:manualLayout>
                  <c:x val="2.4844188098894385E-2"/>
                  <c:y val="-1.823601049966867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22D-4DEA-BE09-59C8E3D4DFCF}"/>
                </c:ext>
              </c:extLst>
            </c:dLbl>
            <c:dLbl>
              <c:idx val="3"/>
              <c:layout>
                <c:manualLayout>
                  <c:x val="-3.7182943927191382E-2"/>
                  <c:y val="0.1549491485566070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22D-4DEA-BE09-59C8E3D4DFCF}"/>
                </c:ext>
              </c:extLst>
            </c:dLbl>
            <c:dLbl>
              <c:idx val="4"/>
              <c:layout>
                <c:manualLayout>
                  <c:x val="-0.19530000740532563"/>
                  <c:y val="6.1807416267011157E-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8621979867025715"/>
                      <c:h val="0.2121230526283822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22D-4DEA-BE09-59C8E3D4DFCF}"/>
                </c:ext>
              </c:extLst>
            </c:dLbl>
            <c:dLbl>
              <c:idx val="5"/>
              <c:layout>
                <c:manualLayout>
                  <c:x val="7.9528441545824335E-2"/>
                  <c:y val="6.1807416267011157E-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9.2070277672535575E-2"/>
                      <c:h val="0.1097699712902118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222D-4DEA-BE09-59C8E3D4DF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AAA</c:v>
                </c:pt>
                <c:pt idx="1">
                  <c:v>AA</c:v>
                </c:pt>
                <c:pt idx="2">
                  <c:v>A</c:v>
                </c:pt>
                <c:pt idx="3">
                  <c:v>BBB</c:v>
                </c:pt>
                <c:pt idx="4">
                  <c:v>Below Investment Grade</c:v>
                </c:pt>
                <c:pt idx="5">
                  <c:v>NA</c:v>
                </c:pt>
              </c:strCache>
            </c:strRef>
          </c:cat>
          <c:val>
            <c:numRef>
              <c:f>Sheet1!$B$2:$B$7</c:f>
              <c:numCache>
                <c:formatCode>0.0%_);\(0.0%\);"-"_)</c:formatCode>
                <c:ptCount val="6"/>
                <c:pt idx="0">
                  <c:v>0.19</c:v>
                </c:pt>
                <c:pt idx="1">
                  <c:v>0.13500000000000001</c:v>
                </c:pt>
                <c:pt idx="2">
                  <c:v>0.249</c:v>
                </c:pt>
                <c:pt idx="3">
                  <c:v>0.41299999999999998</c:v>
                </c:pt>
                <c:pt idx="4">
                  <c:v>1.2E-2</c:v>
                </c:pt>
                <c:pt idx="5" formatCode="0.0%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2D-4DEA-BE09-59C8E3D4DFCF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9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5914" tIns="47957" rIns="95914" bIns="47957" rtlCol="0"/>
          <a:lstStyle>
            <a:lvl1pPr algn="l">
              <a:defRPr sz="1200">
                <a:latin typeface="Lato Ligh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0" y="0"/>
            <a:ext cx="3169920" cy="480060"/>
          </a:xfrm>
          <a:prstGeom prst="rect">
            <a:avLst/>
          </a:prstGeom>
        </p:spPr>
        <p:txBody>
          <a:bodyPr vert="horz" lIns="95914" tIns="47957" rIns="95914" bIns="47957" rtlCol="0"/>
          <a:lstStyle>
            <a:lvl1pPr algn="r">
              <a:defRPr sz="1200">
                <a:latin typeface="Lato Light"/>
              </a:defRPr>
            </a:lvl1pPr>
          </a:lstStyle>
          <a:p>
            <a:fld id="{EFC10EE1-B198-C942-8235-326C972CBB30}" type="datetimeFigureOut">
              <a:rPr lang="en-US" smtClean="0"/>
              <a:pPr/>
              <a:t>11/4/2026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720725"/>
            <a:ext cx="6397625" cy="3598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914" tIns="47957" rIns="95914" bIns="4795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5914" tIns="47957" rIns="95914" bIns="47957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3"/>
            <a:ext cx="3169920" cy="480060"/>
          </a:xfrm>
          <a:prstGeom prst="rect">
            <a:avLst/>
          </a:prstGeom>
        </p:spPr>
        <p:txBody>
          <a:bodyPr vert="horz" lIns="95914" tIns="47957" rIns="95914" bIns="47957" rtlCol="0" anchor="b"/>
          <a:lstStyle>
            <a:lvl1pPr algn="l">
              <a:defRPr sz="1200">
                <a:latin typeface="Lato Ligh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0" y="9119473"/>
            <a:ext cx="3169920" cy="480060"/>
          </a:xfrm>
          <a:prstGeom prst="rect">
            <a:avLst/>
          </a:prstGeom>
        </p:spPr>
        <p:txBody>
          <a:bodyPr vert="horz" lIns="95914" tIns="47957" rIns="95914" bIns="47957" rtlCol="0" anchor="b"/>
          <a:lstStyle>
            <a:lvl1pPr algn="r">
              <a:defRPr sz="1200">
                <a:latin typeface="Lato Light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kern="1200">
        <a:solidFill>
          <a:schemeClr val="tx1"/>
        </a:solidFill>
        <a:latin typeface="Lato Light"/>
        <a:ea typeface="+mn-ea"/>
        <a:cs typeface="+mn-cs"/>
      </a:defRPr>
    </a:lvl1pPr>
    <a:lvl2pPr marL="914217" algn="l" defTabSz="914217" rtl="0" eaLnBrk="1" latinLnBrk="0" hangingPunct="1">
      <a:defRPr sz="2400" kern="1200">
        <a:solidFill>
          <a:schemeClr val="tx1"/>
        </a:solidFill>
        <a:latin typeface="Lato Light"/>
        <a:ea typeface="+mn-ea"/>
        <a:cs typeface="+mn-cs"/>
      </a:defRPr>
    </a:lvl2pPr>
    <a:lvl3pPr marL="1828434" algn="l" defTabSz="914217" rtl="0" eaLnBrk="1" latinLnBrk="0" hangingPunct="1">
      <a:defRPr sz="2400" kern="1200">
        <a:solidFill>
          <a:schemeClr val="tx1"/>
        </a:solidFill>
        <a:latin typeface="Lato Light"/>
        <a:ea typeface="+mn-ea"/>
        <a:cs typeface="+mn-cs"/>
      </a:defRPr>
    </a:lvl3pPr>
    <a:lvl4pPr marL="2742651" algn="l" defTabSz="914217" rtl="0" eaLnBrk="1" latinLnBrk="0" hangingPunct="1">
      <a:defRPr sz="2400" kern="1200">
        <a:solidFill>
          <a:schemeClr val="tx1"/>
        </a:solidFill>
        <a:latin typeface="Lato Light"/>
        <a:ea typeface="+mn-ea"/>
        <a:cs typeface="+mn-cs"/>
      </a:defRPr>
    </a:lvl4pPr>
    <a:lvl5pPr marL="3656868" algn="l" defTabSz="914217" rtl="0" eaLnBrk="1" latinLnBrk="0" hangingPunct="1">
      <a:defRPr sz="2400" kern="1200">
        <a:solidFill>
          <a:schemeClr val="tx1"/>
        </a:solidFill>
        <a:latin typeface="Lato Light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70115-348B-05F5-0536-E49BB5EA5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B1A46B-2292-ACBF-7C1A-0EA04ED97F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71DED9-0876-105B-286E-FFD5040A2C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5yr S&amp;P CAGR: https://www.investopedia.com/ask/answers/042415/what-average-annual-return-sp-500.asp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1D232D-C35D-8E19-5157-95D108D941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8507">
              <a:defRPr/>
            </a:pPr>
            <a:fld id="{515EFD63-FE0B-4E6B-AAC4-90B93AD7B665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8507">
                <a:defRPr/>
              </a:pPr>
              <a:t>2</a:t>
            </a:fld>
            <a:endParaRPr lang="en-US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317136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8507">
              <a:defRPr/>
            </a:pPr>
            <a:fld id="{9CC186EB-6657-482D-A0AC-53A329EDA109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8507">
                <a:defRPr/>
              </a:pPr>
              <a:t>4</a:t>
            </a:fld>
            <a:endParaRPr lang="en-US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64948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8507">
              <a:defRPr/>
            </a:pPr>
            <a:fld id="{C5C5329B-9CA7-4875-B698-B6E2F63AB8F7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8507">
                <a:defRPr/>
              </a:pPr>
              <a:t>5</a:t>
            </a:fld>
            <a:endParaRPr lang="en-US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979792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19AFC-6C9D-39FD-945D-86017A98D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631022-BA9C-AE52-5CFC-417F251CF1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96D768-E15F-1657-6B7F-0F9C84234E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21A630-269F-41E6-7755-FC0EAA4E78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8507">
              <a:defRPr/>
            </a:pPr>
            <a:fld id="{515EFD63-FE0B-4E6B-AAC4-90B93AD7B665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8507">
                <a:defRPr/>
              </a:pPr>
              <a:t>7</a:t>
            </a:fld>
            <a:endParaRPr lang="en-US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156602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D23D4-F5F1-E53E-83A7-09E292090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BD96DF-E7CE-3882-F680-14DD51F9A3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B977A2-7460-7B7A-92E0-87F85F5E5F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55B1BA-77B8-01A1-B7B2-509BC9FDC7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8507">
              <a:defRPr/>
            </a:pPr>
            <a:fld id="{515EFD63-FE0B-4E6B-AAC4-90B93AD7B665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8507">
                <a:defRPr/>
              </a:pPr>
              <a:t>8</a:t>
            </a:fld>
            <a:endParaRPr lang="en-US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927860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18C50-B10F-BAED-1FEF-C859781A0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250D74-A0D6-0354-76DB-9340354598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47BE95-06EA-A711-70A6-B4254CCE5B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1E99B7-01EE-C5CF-3528-DD7F4F8406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8507">
              <a:defRPr/>
            </a:pPr>
            <a:fld id="{515EFD63-FE0B-4E6B-AAC4-90B93AD7B665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8507">
                <a:defRPr/>
              </a:pPr>
              <a:t>9</a:t>
            </a:fld>
            <a:endParaRPr lang="en-US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3582891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AEBD1-7AA1-659F-3D11-8ED1E755D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AC7EC2-A61D-20D4-AC97-66D5395047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562EE9-BD3D-4712-0226-E65B9E3435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28B8E3-CE79-5079-B26C-3338757D90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8507">
              <a:defRPr/>
            </a:pPr>
            <a:fld id="{1A1650D1-71E6-4E2B-AF7D-66AD91E52632}" type="slidenum">
              <a:rPr lang="en-AU">
                <a:solidFill>
                  <a:prstClr val="black"/>
                </a:solidFill>
                <a:latin typeface="Aptos" panose="02110004020202020204"/>
              </a:rPr>
              <a:pPr defTabSz="948507">
                <a:defRPr/>
              </a:pPr>
              <a:t>10</a:t>
            </a:fld>
            <a:endParaRPr lang="en-AU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7585374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B9904-986A-13C7-5CE8-6F3105197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39ACAE-32B3-722D-CB16-61907226DC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58788" y="720725"/>
            <a:ext cx="6397625" cy="359886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98E7C4-C17C-8FE6-0BF2-904FE620D6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6A4E3-DAB3-A23B-F97B-0E8B96A2C7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8507">
              <a:defRPr/>
            </a:pPr>
            <a:fld id="{1A1650D1-71E6-4E2B-AF7D-66AD91E52632}" type="slidenum">
              <a:rPr lang="en-AU">
                <a:solidFill>
                  <a:prstClr val="black"/>
                </a:solidFill>
                <a:latin typeface="Aptos" panose="02110004020202020204"/>
              </a:rPr>
              <a:pPr defTabSz="948507">
                <a:defRPr/>
              </a:pPr>
              <a:t>11</a:t>
            </a:fld>
            <a:endParaRPr lang="en-AU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976077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184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69249EBE-8DCB-4776-A902-DAFAD79C22C8}"/>
              </a:ext>
            </a:extLst>
          </p:cNvPr>
          <p:cNvSpPr/>
          <p:nvPr userDrawn="1"/>
        </p:nvSpPr>
        <p:spPr>
          <a:xfrm rot="5400000">
            <a:off x="715436" y="1062568"/>
            <a:ext cx="601133" cy="406400"/>
          </a:xfrm>
          <a:prstGeom prst="triangle">
            <a:avLst>
              <a:gd name="adj" fmla="val 48981"/>
            </a:avLst>
          </a:prstGeom>
          <a:solidFill>
            <a:srgbClr val="217A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9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1" y="232244"/>
            <a:ext cx="21132800" cy="1968347"/>
          </a:xfrm>
        </p:spPr>
        <p:txBody>
          <a:bodyPr/>
          <a:lstStyle>
            <a:lvl1pPr>
              <a:defRPr b="1" u="none">
                <a:latin typeface="Helvetica"/>
                <a:cs typeface="Helvetic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1" y="2790940"/>
            <a:ext cx="21132800" cy="94603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279D0A-B723-4AA2-9866-97DD265487D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54504-E5DB-4FE7-8A41-D2C5E709F1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08F8C-A381-4377-8B85-2A21FCD520F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69804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F34D2DF1-EE11-4285-91C3-0C167AA385D6}"/>
              </a:ext>
            </a:extLst>
          </p:cNvPr>
          <p:cNvSpPr/>
          <p:nvPr userDrawn="1"/>
        </p:nvSpPr>
        <p:spPr>
          <a:xfrm rot="5400000">
            <a:off x="715436" y="1062568"/>
            <a:ext cx="601133" cy="406400"/>
          </a:xfrm>
          <a:prstGeom prst="triangle">
            <a:avLst>
              <a:gd name="adj" fmla="val 48981"/>
            </a:avLst>
          </a:prstGeom>
          <a:solidFill>
            <a:srgbClr val="217A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9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A8814B-1060-4F84-95B4-0920C44C76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9AD4FF-F58C-4187-8C7F-3B8CD4F313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F9B4F-8083-4E40-9F24-694CF2832EC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3804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Solid_Bckgrd.jpg">
            <a:extLst>
              <a:ext uri="{FF2B5EF4-FFF2-40B4-BE49-F238E27FC236}">
                <a16:creationId xmlns:a16="http://schemas.microsoft.com/office/drawing/2014/main" id="{622E9726-EB69-4766-881E-1F3CD07076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A8AD6C6-C300-4134-978E-D18D32FE301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A2BD0EB-578C-4C14-9B1F-57F0F06F92C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C1890-248F-4CD4-ABE3-83F4AA66751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02306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Solid_Bckgrd.jpg">
            <a:extLst>
              <a:ext uri="{FF2B5EF4-FFF2-40B4-BE49-F238E27FC236}">
                <a16:creationId xmlns:a16="http://schemas.microsoft.com/office/drawing/2014/main" id="{99683C2A-86F0-4B3E-BBD3-FD69D2AC8A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828801" y="1541551"/>
            <a:ext cx="21132800" cy="10487592"/>
          </a:xfrm>
        </p:spPr>
        <p:txBody>
          <a:bodyPr/>
          <a:lstStyle>
            <a:lvl1pPr algn="ctr">
              <a:defRPr sz="17601"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0331AB3-F990-42EE-83D0-3EB88B310E3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0AB6C-F55A-4B97-8FEA-E377C07665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83765-4B07-4ADB-B45F-19DA5CBA0AF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30800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998F1AFE-B21E-49E0-BC60-A6B8DF846C45}"/>
              </a:ext>
            </a:extLst>
          </p:cNvPr>
          <p:cNvSpPr txBox="1">
            <a:spLocks/>
          </p:cNvSpPr>
          <p:nvPr userDrawn="1"/>
        </p:nvSpPr>
        <p:spPr>
          <a:xfrm>
            <a:off x="7222068" y="13127572"/>
            <a:ext cx="9918701" cy="571499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>
                <a:srgbClr val="003399"/>
              </a:buClr>
              <a:buChar char="•"/>
              <a:defRPr sz="3200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 Unicode MS" pitchFamily="34" charset="-128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har char="–"/>
              <a:defRPr sz="2800" kern="1200">
                <a:solidFill>
                  <a:schemeClr val="tx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har char="•"/>
              <a:defRPr sz="2400" kern="1200">
                <a:solidFill>
                  <a:schemeClr val="tx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har char="–"/>
              <a:defRPr sz="2000" kern="1200">
                <a:solidFill>
                  <a:schemeClr val="tx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har char="»"/>
              <a:defRPr sz="2000" kern="1200">
                <a:solidFill>
                  <a:schemeClr val="tx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har char="»"/>
              <a:defRPr sz="2000" kern="1200">
                <a:solidFill>
                  <a:schemeClr val="tx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har char="»"/>
              <a:defRPr sz="2000" kern="1200">
                <a:solidFill>
                  <a:schemeClr val="tx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har char="»"/>
              <a:defRPr sz="2000" kern="1200">
                <a:solidFill>
                  <a:schemeClr val="tx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har char="»"/>
              <a:defRPr sz="2000" kern="1200">
                <a:solidFill>
                  <a:schemeClr val="tx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/>
            </a:pPr>
            <a:r>
              <a:rPr lang="en-US" altLang="en-US" sz="2133" dirty="0"/>
              <a:t>For internal use only. Not to be used with, or distributed to, the public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1" y="3070231"/>
            <a:ext cx="10773835" cy="1279525"/>
          </a:xfrm>
        </p:spPr>
        <p:txBody>
          <a:bodyPr anchor="b"/>
          <a:lstStyle>
            <a:lvl1pPr marL="0" indent="0">
              <a:buNone/>
              <a:defRPr sz="6400" b="1"/>
            </a:lvl1pPr>
            <a:lvl2pPr marL="1219190" indent="0">
              <a:buNone/>
              <a:defRPr sz="5333" b="1"/>
            </a:lvl2pPr>
            <a:lvl3pPr marL="2438379" indent="0">
              <a:buNone/>
              <a:defRPr sz="4800" b="1"/>
            </a:lvl3pPr>
            <a:lvl4pPr marL="3657570" indent="0">
              <a:buNone/>
              <a:defRPr sz="4267" b="1"/>
            </a:lvl4pPr>
            <a:lvl5pPr marL="4876759" indent="0">
              <a:buNone/>
              <a:defRPr sz="4267" b="1"/>
            </a:lvl5pPr>
            <a:lvl6pPr marL="6095949" indent="0">
              <a:buNone/>
              <a:defRPr sz="4267" b="1"/>
            </a:lvl6pPr>
            <a:lvl7pPr marL="7315138" indent="0">
              <a:buNone/>
              <a:defRPr sz="4267" b="1"/>
            </a:lvl7pPr>
            <a:lvl8pPr marL="8534328" indent="0">
              <a:buNone/>
              <a:defRPr sz="4267" b="1"/>
            </a:lvl8pPr>
            <a:lvl9pPr marL="9753519" indent="0">
              <a:buNone/>
              <a:defRPr sz="42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201" y="4349749"/>
            <a:ext cx="10773835" cy="7902576"/>
          </a:xfrm>
        </p:spPr>
        <p:txBody>
          <a:bodyPr/>
          <a:lstStyle>
            <a:lvl1pPr>
              <a:defRPr sz="6400"/>
            </a:lvl1pPr>
            <a:lvl2pPr>
              <a:defRPr sz="5333"/>
            </a:lvl2pPr>
            <a:lvl3pPr>
              <a:defRPr sz="4800"/>
            </a:lvl3pPr>
            <a:lvl4pPr>
              <a:defRPr sz="4267"/>
            </a:lvl4pPr>
            <a:lvl5pPr>
              <a:defRPr sz="4267"/>
            </a:lvl5pPr>
            <a:lvl6pPr>
              <a:defRPr sz="4267"/>
            </a:lvl6pPr>
            <a:lvl7pPr>
              <a:defRPr sz="4267"/>
            </a:lvl7pPr>
            <a:lvl8pPr>
              <a:defRPr sz="4267"/>
            </a:lvl8pPr>
            <a:lvl9pPr>
              <a:defRPr sz="42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86737" y="3070231"/>
            <a:ext cx="10778067" cy="1279525"/>
          </a:xfrm>
        </p:spPr>
        <p:txBody>
          <a:bodyPr anchor="b"/>
          <a:lstStyle>
            <a:lvl1pPr marL="0" indent="0">
              <a:buNone/>
              <a:defRPr sz="6400" b="1"/>
            </a:lvl1pPr>
            <a:lvl2pPr marL="1219190" indent="0">
              <a:buNone/>
              <a:defRPr sz="5333" b="1"/>
            </a:lvl2pPr>
            <a:lvl3pPr marL="2438379" indent="0">
              <a:buNone/>
              <a:defRPr sz="4800" b="1"/>
            </a:lvl3pPr>
            <a:lvl4pPr marL="3657570" indent="0">
              <a:buNone/>
              <a:defRPr sz="4267" b="1"/>
            </a:lvl4pPr>
            <a:lvl5pPr marL="4876759" indent="0">
              <a:buNone/>
              <a:defRPr sz="4267" b="1"/>
            </a:lvl5pPr>
            <a:lvl6pPr marL="6095949" indent="0">
              <a:buNone/>
              <a:defRPr sz="4267" b="1"/>
            </a:lvl6pPr>
            <a:lvl7pPr marL="7315138" indent="0">
              <a:buNone/>
              <a:defRPr sz="4267" b="1"/>
            </a:lvl7pPr>
            <a:lvl8pPr marL="8534328" indent="0">
              <a:buNone/>
              <a:defRPr sz="4267" b="1"/>
            </a:lvl8pPr>
            <a:lvl9pPr marL="9753519" indent="0">
              <a:buNone/>
              <a:defRPr sz="42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86737" y="4349749"/>
            <a:ext cx="10778067" cy="7902576"/>
          </a:xfrm>
        </p:spPr>
        <p:txBody>
          <a:bodyPr/>
          <a:lstStyle>
            <a:lvl1pPr>
              <a:defRPr sz="6400"/>
            </a:lvl1pPr>
            <a:lvl2pPr>
              <a:defRPr sz="5333"/>
            </a:lvl2pPr>
            <a:lvl3pPr>
              <a:defRPr sz="4800"/>
            </a:lvl3pPr>
            <a:lvl4pPr>
              <a:defRPr sz="4267"/>
            </a:lvl4pPr>
            <a:lvl5pPr>
              <a:defRPr sz="4267"/>
            </a:lvl5pPr>
            <a:lvl6pPr>
              <a:defRPr sz="4267"/>
            </a:lvl6pPr>
            <a:lvl7pPr>
              <a:defRPr sz="4267"/>
            </a:lvl7pPr>
            <a:lvl8pPr>
              <a:defRPr sz="4267"/>
            </a:lvl8pPr>
            <a:lvl9pPr>
              <a:defRPr sz="42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AA9264C5-B4EB-4D50-BBAC-F7F860B5D2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9200" y="12712707"/>
            <a:ext cx="5689600" cy="73236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4A16A48E-D955-4FF6-8504-A9577B32A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31201" y="12712707"/>
            <a:ext cx="7721600" cy="732365"/>
          </a:xfrm>
        </p:spPr>
        <p:txBody>
          <a:bodyPr/>
          <a:lstStyle>
            <a:lvl1pPr>
              <a:lnSpc>
                <a:spcPct val="85000"/>
              </a:lnSpc>
              <a:spcAft>
                <a:spcPts val="3200"/>
              </a:spcAft>
              <a:buClr>
                <a:srgbClr val="003399"/>
              </a:buClr>
              <a:buFontTx/>
              <a:buChar char="•"/>
              <a:defRPr sz="8533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3C19158C-0536-43BF-998A-63D3B9CD5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2DCFF-848A-47FD-AE0A-514E9A3613C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29390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1" y="4260867"/>
            <a:ext cx="20726400" cy="29400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1" y="7772400"/>
            <a:ext cx="17068800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14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9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7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83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75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2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67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34366-A92F-4A2E-9EEE-FC91ADFECF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442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34366-A92F-4A2E-9EEE-FC91ADFECF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425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168" y="8813817"/>
            <a:ext cx="20726400" cy="2724150"/>
          </a:xfrm>
        </p:spPr>
        <p:txBody>
          <a:bodyPr anchor="t"/>
          <a:lstStyle>
            <a:lvl1pPr algn="l">
              <a:defRPr sz="800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6168" y="5813427"/>
            <a:ext cx="20726400" cy="3000374"/>
          </a:xfrm>
        </p:spPr>
        <p:txBody>
          <a:bodyPr anchor="b"/>
          <a:lstStyle>
            <a:lvl1pPr marL="0" indent="0">
              <a:buNone/>
              <a:defRPr sz="4001">
                <a:solidFill>
                  <a:schemeClr val="tx1">
                    <a:tint val="75000"/>
                  </a:schemeClr>
                </a:solidFill>
              </a:defRPr>
            </a:lvl1pPr>
            <a:lvl2pPr marL="914598" indent="0">
              <a:buNone/>
              <a:defRPr sz="3601">
                <a:solidFill>
                  <a:schemeClr val="tx1">
                    <a:tint val="75000"/>
                  </a:schemeClr>
                </a:solidFill>
              </a:defRPr>
            </a:lvl2pPr>
            <a:lvl3pPr marL="1829196" indent="0">
              <a:buNone/>
              <a:defRPr sz="3201">
                <a:solidFill>
                  <a:schemeClr val="tx1">
                    <a:tint val="75000"/>
                  </a:schemeClr>
                </a:solidFill>
              </a:defRPr>
            </a:lvl3pPr>
            <a:lvl4pPr marL="2743795" indent="0">
              <a:buNone/>
              <a:defRPr sz="2801">
                <a:solidFill>
                  <a:schemeClr val="tx1">
                    <a:tint val="75000"/>
                  </a:schemeClr>
                </a:solidFill>
              </a:defRPr>
            </a:lvl4pPr>
            <a:lvl5pPr marL="3658393" indent="0">
              <a:buNone/>
              <a:defRPr sz="2801">
                <a:solidFill>
                  <a:schemeClr val="tx1">
                    <a:tint val="75000"/>
                  </a:schemeClr>
                </a:solidFill>
              </a:defRPr>
            </a:lvl5pPr>
            <a:lvl6pPr marL="4572991" indent="0">
              <a:buNone/>
              <a:defRPr sz="2801">
                <a:solidFill>
                  <a:schemeClr val="tx1">
                    <a:tint val="75000"/>
                  </a:schemeClr>
                </a:solidFill>
              </a:defRPr>
            </a:lvl6pPr>
            <a:lvl7pPr marL="5487588" indent="0">
              <a:buNone/>
              <a:defRPr sz="2801">
                <a:solidFill>
                  <a:schemeClr val="tx1">
                    <a:tint val="75000"/>
                  </a:schemeClr>
                </a:solidFill>
              </a:defRPr>
            </a:lvl7pPr>
            <a:lvl8pPr marL="6402187" indent="0">
              <a:buNone/>
              <a:defRPr sz="2801">
                <a:solidFill>
                  <a:schemeClr val="tx1">
                    <a:tint val="75000"/>
                  </a:schemeClr>
                </a:solidFill>
              </a:defRPr>
            </a:lvl8pPr>
            <a:lvl9pPr marL="7316786" indent="0">
              <a:buNone/>
              <a:defRPr sz="28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34366-A92F-4A2E-9EEE-FC91ADFECF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44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1" y="3200413"/>
            <a:ext cx="10769600" cy="9051926"/>
          </a:xfrm>
        </p:spPr>
        <p:txBody>
          <a:bodyPr/>
          <a:lstStyle>
            <a:lvl1pPr>
              <a:defRPr sz="5601"/>
            </a:lvl1pPr>
            <a:lvl2pPr>
              <a:defRPr sz="4801"/>
            </a:lvl2pPr>
            <a:lvl3pPr>
              <a:defRPr sz="4001"/>
            </a:lvl3pPr>
            <a:lvl4pPr>
              <a:defRPr sz="3601"/>
            </a:lvl4pPr>
            <a:lvl5pPr>
              <a:defRPr sz="3601"/>
            </a:lvl5pPr>
            <a:lvl6pPr>
              <a:defRPr sz="3601"/>
            </a:lvl6pPr>
            <a:lvl7pPr>
              <a:defRPr sz="3601"/>
            </a:lvl7pPr>
            <a:lvl8pPr>
              <a:defRPr sz="3601"/>
            </a:lvl8pPr>
            <a:lvl9pPr>
              <a:defRPr sz="36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5200" y="3200413"/>
            <a:ext cx="10769600" cy="9051926"/>
          </a:xfrm>
        </p:spPr>
        <p:txBody>
          <a:bodyPr/>
          <a:lstStyle>
            <a:lvl1pPr>
              <a:defRPr sz="5601"/>
            </a:lvl1pPr>
            <a:lvl2pPr>
              <a:defRPr sz="4801"/>
            </a:lvl2pPr>
            <a:lvl3pPr>
              <a:defRPr sz="4001"/>
            </a:lvl3pPr>
            <a:lvl4pPr>
              <a:defRPr sz="3601"/>
            </a:lvl4pPr>
            <a:lvl5pPr>
              <a:defRPr sz="3601"/>
            </a:lvl5pPr>
            <a:lvl6pPr>
              <a:defRPr sz="3601"/>
            </a:lvl6pPr>
            <a:lvl7pPr>
              <a:defRPr sz="3601"/>
            </a:lvl7pPr>
            <a:lvl8pPr>
              <a:defRPr sz="3601"/>
            </a:lvl8pPr>
            <a:lvl9pPr>
              <a:defRPr sz="36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34366-A92F-4A2E-9EEE-FC91ADFECF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655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1" y="3070226"/>
            <a:ext cx="10773835" cy="1279524"/>
          </a:xfrm>
        </p:spPr>
        <p:txBody>
          <a:bodyPr anchor="b"/>
          <a:lstStyle>
            <a:lvl1pPr marL="0" indent="0">
              <a:buNone/>
              <a:defRPr sz="4801" b="1"/>
            </a:lvl1pPr>
            <a:lvl2pPr marL="914598" indent="0">
              <a:buNone/>
              <a:defRPr sz="4001" b="1"/>
            </a:lvl2pPr>
            <a:lvl3pPr marL="1829196" indent="0">
              <a:buNone/>
              <a:defRPr sz="3601" b="1"/>
            </a:lvl3pPr>
            <a:lvl4pPr marL="2743795" indent="0">
              <a:buNone/>
              <a:defRPr sz="3201" b="1"/>
            </a:lvl4pPr>
            <a:lvl5pPr marL="3658393" indent="0">
              <a:buNone/>
              <a:defRPr sz="3201" b="1"/>
            </a:lvl5pPr>
            <a:lvl6pPr marL="4572991" indent="0">
              <a:buNone/>
              <a:defRPr sz="3201" b="1"/>
            </a:lvl6pPr>
            <a:lvl7pPr marL="5487588" indent="0">
              <a:buNone/>
              <a:defRPr sz="3201" b="1"/>
            </a:lvl7pPr>
            <a:lvl8pPr marL="6402187" indent="0">
              <a:buNone/>
              <a:defRPr sz="3201" b="1"/>
            </a:lvl8pPr>
            <a:lvl9pPr marL="7316786" indent="0">
              <a:buNone/>
              <a:defRPr sz="320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201" y="4349750"/>
            <a:ext cx="10773835" cy="7902576"/>
          </a:xfrm>
        </p:spPr>
        <p:txBody>
          <a:bodyPr/>
          <a:lstStyle>
            <a:lvl1pPr>
              <a:defRPr sz="4801"/>
            </a:lvl1pPr>
            <a:lvl2pPr>
              <a:defRPr sz="4001"/>
            </a:lvl2pPr>
            <a:lvl3pPr>
              <a:defRPr sz="3601"/>
            </a:lvl3pPr>
            <a:lvl4pPr>
              <a:defRPr sz="3201"/>
            </a:lvl4pPr>
            <a:lvl5pPr>
              <a:defRPr sz="3201"/>
            </a:lvl5pPr>
            <a:lvl6pPr>
              <a:defRPr sz="3201"/>
            </a:lvl6pPr>
            <a:lvl7pPr>
              <a:defRPr sz="3201"/>
            </a:lvl7pPr>
            <a:lvl8pPr>
              <a:defRPr sz="3201"/>
            </a:lvl8pPr>
            <a:lvl9pPr>
              <a:defRPr sz="32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86745" y="3070226"/>
            <a:ext cx="10778067" cy="1279524"/>
          </a:xfrm>
        </p:spPr>
        <p:txBody>
          <a:bodyPr anchor="b"/>
          <a:lstStyle>
            <a:lvl1pPr marL="0" indent="0">
              <a:buNone/>
              <a:defRPr sz="4801" b="1"/>
            </a:lvl1pPr>
            <a:lvl2pPr marL="914598" indent="0">
              <a:buNone/>
              <a:defRPr sz="4001" b="1"/>
            </a:lvl2pPr>
            <a:lvl3pPr marL="1829196" indent="0">
              <a:buNone/>
              <a:defRPr sz="3601" b="1"/>
            </a:lvl3pPr>
            <a:lvl4pPr marL="2743795" indent="0">
              <a:buNone/>
              <a:defRPr sz="3201" b="1"/>
            </a:lvl4pPr>
            <a:lvl5pPr marL="3658393" indent="0">
              <a:buNone/>
              <a:defRPr sz="3201" b="1"/>
            </a:lvl5pPr>
            <a:lvl6pPr marL="4572991" indent="0">
              <a:buNone/>
              <a:defRPr sz="3201" b="1"/>
            </a:lvl6pPr>
            <a:lvl7pPr marL="5487588" indent="0">
              <a:buNone/>
              <a:defRPr sz="3201" b="1"/>
            </a:lvl7pPr>
            <a:lvl8pPr marL="6402187" indent="0">
              <a:buNone/>
              <a:defRPr sz="3201" b="1"/>
            </a:lvl8pPr>
            <a:lvl9pPr marL="7316786" indent="0">
              <a:buNone/>
              <a:defRPr sz="320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86745" y="4349750"/>
            <a:ext cx="10778067" cy="7902576"/>
          </a:xfrm>
        </p:spPr>
        <p:txBody>
          <a:bodyPr/>
          <a:lstStyle>
            <a:lvl1pPr>
              <a:defRPr sz="4801"/>
            </a:lvl1pPr>
            <a:lvl2pPr>
              <a:defRPr sz="4001"/>
            </a:lvl2pPr>
            <a:lvl3pPr>
              <a:defRPr sz="3601"/>
            </a:lvl3pPr>
            <a:lvl4pPr>
              <a:defRPr sz="3201"/>
            </a:lvl4pPr>
            <a:lvl5pPr>
              <a:defRPr sz="3201"/>
            </a:lvl5pPr>
            <a:lvl6pPr>
              <a:defRPr sz="3201"/>
            </a:lvl6pPr>
            <a:lvl7pPr>
              <a:defRPr sz="3201"/>
            </a:lvl7pPr>
            <a:lvl8pPr>
              <a:defRPr sz="3201"/>
            </a:lvl8pPr>
            <a:lvl9pPr>
              <a:defRPr sz="32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34366-A92F-4A2E-9EEE-FC91ADFECF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863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34366-A92F-4A2E-9EEE-FC91ADFECF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320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34366-A92F-4A2E-9EEE-FC91ADFECF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3345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7" y="546100"/>
            <a:ext cx="8022168" cy="2324100"/>
          </a:xfrm>
        </p:spPr>
        <p:txBody>
          <a:bodyPr anchor="b"/>
          <a:lstStyle>
            <a:lvl1pPr algn="l">
              <a:defRPr sz="400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3468" y="546117"/>
            <a:ext cx="13631333" cy="11706226"/>
          </a:xfrm>
        </p:spPr>
        <p:txBody>
          <a:bodyPr/>
          <a:lstStyle>
            <a:lvl1pPr>
              <a:defRPr sz="6401"/>
            </a:lvl1pPr>
            <a:lvl2pPr>
              <a:defRPr sz="5601"/>
            </a:lvl2pPr>
            <a:lvl3pPr>
              <a:defRPr sz="4801"/>
            </a:lvl3pPr>
            <a:lvl4pPr>
              <a:defRPr sz="4001"/>
            </a:lvl4pPr>
            <a:lvl5pPr>
              <a:defRPr sz="4001"/>
            </a:lvl5pPr>
            <a:lvl6pPr>
              <a:defRPr sz="4001"/>
            </a:lvl6pPr>
            <a:lvl7pPr>
              <a:defRPr sz="4001"/>
            </a:lvl7pPr>
            <a:lvl8pPr>
              <a:defRPr sz="4001"/>
            </a:lvl8pPr>
            <a:lvl9pPr>
              <a:defRPr sz="40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7" y="2870207"/>
            <a:ext cx="8022168" cy="9382126"/>
          </a:xfrm>
        </p:spPr>
        <p:txBody>
          <a:bodyPr/>
          <a:lstStyle>
            <a:lvl1pPr marL="0" indent="0">
              <a:buNone/>
              <a:defRPr sz="2801"/>
            </a:lvl1pPr>
            <a:lvl2pPr marL="914598" indent="0">
              <a:buNone/>
              <a:defRPr sz="2400"/>
            </a:lvl2pPr>
            <a:lvl3pPr marL="1829196" indent="0">
              <a:buNone/>
              <a:defRPr sz="2000"/>
            </a:lvl3pPr>
            <a:lvl4pPr marL="2743795" indent="0">
              <a:buNone/>
              <a:defRPr sz="1800"/>
            </a:lvl4pPr>
            <a:lvl5pPr marL="3658393" indent="0">
              <a:buNone/>
              <a:defRPr sz="1800"/>
            </a:lvl5pPr>
            <a:lvl6pPr marL="4572991" indent="0">
              <a:buNone/>
              <a:defRPr sz="1800"/>
            </a:lvl6pPr>
            <a:lvl7pPr marL="5487588" indent="0">
              <a:buNone/>
              <a:defRPr sz="1800"/>
            </a:lvl7pPr>
            <a:lvl8pPr marL="6402187" indent="0">
              <a:buNone/>
              <a:defRPr sz="1800"/>
            </a:lvl8pPr>
            <a:lvl9pPr marL="7316786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34366-A92F-4A2E-9EEE-FC91ADFECF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838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9435" y="9601200"/>
            <a:ext cx="14630400" cy="1133476"/>
          </a:xfrm>
        </p:spPr>
        <p:txBody>
          <a:bodyPr anchor="b"/>
          <a:lstStyle>
            <a:lvl1pPr algn="l">
              <a:defRPr sz="400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779435" y="1225550"/>
            <a:ext cx="14630400" cy="8229600"/>
          </a:xfrm>
        </p:spPr>
        <p:txBody>
          <a:bodyPr/>
          <a:lstStyle>
            <a:lvl1pPr marL="0" indent="0">
              <a:buNone/>
              <a:defRPr sz="6401"/>
            </a:lvl1pPr>
            <a:lvl2pPr marL="914598" indent="0">
              <a:buNone/>
              <a:defRPr sz="5601"/>
            </a:lvl2pPr>
            <a:lvl3pPr marL="1829196" indent="0">
              <a:buNone/>
              <a:defRPr sz="4801"/>
            </a:lvl3pPr>
            <a:lvl4pPr marL="2743795" indent="0">
              <a:buNone/>
              <a:defRPr sz="4001"/>
            </a:lvl4pPr>
            <a:lvl5pPr marL="3658393" indent="0">
              <a:buNone/>
              <a:defRPr sz="4001"/>
            </a:lvl5pPr>
            <a:lvl6pPr marL="4572991" indent="0">
              <a:buNone/>
              <a:defRPr sz="4001"/>
            </a:lvl6pPr>
            <a:lvl7pPr marL="5487588" indent="0">
              <a:buNone/>
              <a:defRPr sz="4001"/>
            </a:lvl7pPr>
            <a:lvl8pPr marL="6402187" indent="0">
              <a:buNone/>
              <a:defRPr sz="4001"/>
            </a:lvl8pPr>
            <a:lvl9pPr marL="7316786" indent="0">
              <a:buNone/>
              <a:defRPr sz="4001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79435" y="10734676"/>
            <a:ext cx="14630400" cy="1609724"/>
          </a:xfrm>
        </p:spPr>
        <p:txBody>
          <a:bodyPr/>
          <a:lstStyle>
            <a:lvl1pPr marL="0" indent="0">
              <a:buNone/>
              <a:defRPr sz="2801"/>
            </a:lvl1pPr>
            <a:lvl2pPr marL="914598" indent="0">
              <a:buNone/>
              <a:defRPr sz="2400"/>
            </a:lvl2pPr>
            <a:lvl3pPr marL="1829196" indent="0">
              <a:buNone/>
              <a:defRPr sz="2000"/>
            </a:lvl3pPr>
            <a:lvl4pPr marL="2743795" indent="0">
              <a:buNone/>
              <a:defRPr sz="1800"/>
            </a:lvl4pPr>
            <a:lvl5pPr marL="3658393" indent="0">
              <a:buNone/>
              <a:defRPr sz="1800"/>
            </a:lvl5pPr>
            <a:lvl6pPr marL="4572991" indent="0">
              <a:buNone/>
              <a:defRPr sz="1800"/>
            </a:lvl6pPr>
            <a:lvl7pPr marL="5487588" indent="0">
              <a:buNone/>
              <a:defRPr sz="1800"/>
            </a:lvl7pPr>
            <a:lvl8pPr marL="6402187" indent="0">
              <a:buNone/>
              <a:defRPr sz="1800"/>
            </a:lvl8pPr>
            <a:lvl9pPr marL="7316786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34366-A92F-4A2E-9EEE-FC91ADFECF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017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34366-A92F-4A2E-9EEE-FC91ADFECF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6159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678400" y="549293"/>
            <a:ext cx="5486400" cy="117030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549293"/>
            <a:ext cx="16052800" cy="117030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34366-A92F-4A2E-9EEE-FC91ADFECF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547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69249EBE-8DCB-4776-A902-DAFAD79C22C8}"/>
              </a:ext>
            </a:extLst>
          </p:cNvPr>
          <p:cNvSpPr/>
          <p:nvPr userDrawn="1"/>
        </p:nvSpPr>
        <p:spPr>
          <a:xfrm rot="5400000">
            <a:off x="715436" y="1062568"/>
            <a:ext cx="601133" cy="406400"/>
          </a:xfrm>
          <a:prstGeom prst="triangle">
            <a:avLst>
              <a:gd name="adj" fmla="val 48981"/>
            </a:avLst>
          </a:prstGeom>
          <a:solidFill>
            <a:srgbClr val="217A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9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1" y="232244"/>
            <a:ext cx="21132800" cy="1968347"/>
          </a:xfrm>
        </p:spPr>
        <p:txBody>
          <a:bodyPr/>
          <a:lstStyle>
            <a:lvl1pPr>
              <a:defRPr b="1" u="none">
                <a:latin typeface="Helvetica"/>
                <a:cs typeface="Helvetic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1" y="2790940"/>
            <a:ext cx="21132800" cy="94603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279D0A-B723-4AA2-9866-97DD265487D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54504-E5DB-4FE7-8A41-D2C5E709F1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08F8C-A381-4377-8B85-2A21FCD520F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520249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F34D2DF1-EE11-4285-91C3-0C167AA385D6}"/>
              </a:ext>
            </a:extLst>
          </p:cNvPr>
          <p:cNvSpPr/>
          <p:nvPr userDrawn="1"/>
        </p:nvSpPr>
        <p:spPr>
          <a:xfrm rot="5400000">
            <a:off x="715436" y="1062568"/>
            <a:ext cx="601133" cy="406400"/>
          </a:xfrm>
          <a:prstGeom prst="triangle">
            <a:avLst>
              <a:gd name="adj" fmla="val 48981"/>
            </a:avLst>
          </a:prstGeom>
          <a:solidFill>
            <a:srgbClr val="217A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9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A8814B-1060-4F84-95B4-0920C44C76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9AD4FF-F58C-4187-8C7F-3B8CD4F313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F9B4F-8083-4E40-9F24-694CF2832EC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4256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Solid_Bckgrd.jpg">
            <a:extLst>
              <a:ext uri="{FF2B5EF4-FFF2-40B4-BE49-F238E27FC236}">
                <a16:creationId xmlns:a16="http://schemas.microsoft.com/office/drawing/2014/main" id="{622E9726-EB69-4766-881E-1F3CD07076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A8AD6C6-C300-4134-978E-D18D32FE301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A2BD0EB-578C-4C14-9B1F-57F0F06F92C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C1890-248F-4CD4-ABE3-83F4AA66751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13859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Solid_Bckgrd.jpg">
            <a:extLst>
              <a:ext uri="{FF2B5EF4-FFF2-40B4-BE49-F238E27FC236}">
                <a16:creationId xmlns:a16="http://schemas.microsoft.com/office/drawing/2014/main" id="{99683C2A-86F0-4B3E-BBD3-FD69D2AC8A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828801" y="1541551"/>
            <a:ext cx="21132800" cy="10487592"/>
          </a:xfrm>
        </p:spPr>
        <p:txBody>
          <a:bodyPr/>
          <a:lstStyle>
            <a:lvl1pPr algn="ctr">
              <a:defRPr sz="17601"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0331AB3-F990-42EE-83D0-3EB88B310E3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0AB6C-F55A-4B97-8FEA-E377C07665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83765-4B07-4ADB-B45F-19DA5CBA0AF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09494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998F1AFE-B21E-49E0-BC60-A6B8DF846C45}"/>
              </a:ext>
            </a:extLst>
          </p:cNvPr>
          <p:cNvSpPr txBox="1">
            <a:spLocks/>
          </p:cNvSpPr>
          <p:nvPr userDrawn="1"/>
        </p:nvSpPr>
        <p:spPr>
          <a:xfrm>
            <a:off x="7222068" y="13127572"/>
            <a:ext cx="9918701" cy="571499"/>
          </a:xfrm>
          <a:prstGeom prst="rect">
            <a:avLst/>
          </a:prstGeom>
          <a:noFill/>
        </p:spPr>
        <p:txBody>
          <a:bodyPr/>
          <a:lstStyle>
            <a:defPPr>
              <a:defRPr lang="en-US"/>
            </a:defPPr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>
                <a:srgbClr val="003399"/>
              </a:buClr>
              <a:buChar char="•"/>
              <a:defRPr sz="3200" kern="1200">
                <a:solidFill>
                  <a:schemeClr val="tx1"/>
                </a:solidFill>
                <a:latin typeface="Trebuchet MS" pitchFamily="34" charset="0"/>
                <a:ea typeface="MS PGothic" pitchFamily="34" charset="-128"/>
                <a:cs typeface="Arial Unicode MS" pitchFamily="34" charset="-128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har char="–"/>
              <a:defRPr sz="2800" kern="1200">
                <a:solidFill>
                  <a:schemeClr val="tx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har char="•"/>
              <a:defRPr sz="2400" kern="1200">
                <a:solidFill>
                  <a:schemeClr val="tx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har char="–"/>
              <a:defRPr sz="2000" kern="1200">
                <a:solidFill>
                  <a:schemeClr val="tx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har char="»"/>
              <a:defRPr sz="2000" kern="1200">
                <a:solidFill>
                  <a:schemeClr val="tx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har char="»"/>
              <a:defRPr sz="2000" kern="1200">
                <a:solidFill>
                  <a:schemeClr val="tx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har char="»"/>
              <a:defRPr sz="2000" kern="1200">
                <a:solidFill>
                  <a:schemeClr val="tx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har char="»"/>
              <a:defRPr sz="2000" kern="1200">
                <a:solidFill>
                  <a:schemeClr val="tx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har char="»"/>
              <a:defRPr sz="2000" kern="1200">
                <a:solidFill>
                  <a:schemeClr val="tx1"/>
                </a:solidFill>
                <a:latin typeface="Trebuchet MS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/>
            </a:pPr>
            <a:r>
              <a:rPr lang="en-US" altLang="en-US" sz="2133" dirty="0"/>
              <a:t>For internal use only. Not to be used with, or distributed to, the public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1" y="3070231"/>
            <a:ext cx="10773835" cy="1279525"/>
          </a:xfrm>
        </p:spPr>
        <p:txBody>
          <a:bodyPr anchor="b"/>
          <a:lstStyle>
            <a:lvl1pPr marL="0" indent="0">
              <a:buNone/>
              <a:defRPr sz="6400" b="1"/>
            </a:lvl1pPr>
            <a:lvl2pPr marL="1219190" indent="0">
              <a:buNone/>
              <a:defRPr sz="5333" b="1"/>
            </a:lvl2pPr>
            <a:lvl3pPr marL="2438379" indent="0">
              <a:buNone/>
              <a:defRPr sz="4800" b="1"/>
            </a:lvl3pPr>
            <a:lvl4pPr marL="3657570" indent="0">
              <a:buNone/>
              <a:defRPr sz="4267" b="1"/>
            </a:lvl4pPr>
            <a:lvl5pPr marL="4876759" indent="0">
              <a:buNone/>
              <a:defRPr sz="4267" b="1"/>
            </a:lvl5pPr>
            <a:lvl6pPr marL="6095949" indent="0">
              <a:buNone/>
              <a:defRPr sz="4267" b="1"/>
            </a:lvl6pPr>
            <a:lvl7pPr marL="7315138" indent="0">
              <a:buNone/>
              <a:defRPr sz="4267" b="1"/>
            </a:lvl7pPr>
            <a:lvl8pPr marL="8534328" indent="0">
              <a:buNone/>
              <a:defRPr sz="4267" b="1"/>
            </a:lvl8pPr>
            <a:lvl9pPr marL="9753519" indent="0">
              <a:buNone/>
              <a:defRPr sz="42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201" y="4349749"/>
            <a:ext cx="10773835" cy="7902576"/>
          </a:xfrm>
        </p:spPr>
        <p:txBody>
          <a:bodyPr/>
          <a:lstStyle>
            <a:lvl1pPr>
              <a:defRPr sz="6400"/>
            </a:lvl1pPr>
            <a:lvl2pPr>
              <a:defRPr sz="5333"/>
            </a:lvl2pPr>
            <a:lvl3pPr>
              <a:defRPr sz="4800"/>
            </a:lvl3pPr>
            <a:lvl4pPr>
              <a:defRPr sz="4267"/>
            </a:lvl4pPr>
            <a:lvl5pPr>
              <a:defRPr sz="4267"/>
            </a:lvl5pPr>
            <a:lvl6pPr>
              <a:defRPr sz="4267"/>
            </a:lvl6pPr>
            <a:lvl7pPr>
              <a:defRPr sz="4267"/>
            </a:lvl7pPr>
            <a:lvl8pPr>
              <a:defRPr sz="4267"/>
            </a:lvl8pPr>
            <a:lvl9pPr>
              <a:defRPr sz="42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86737" y="3070231"/>
            <a:ext cx="10778067" cy="1279525"/>
          </a:xfrm>
        </p:spPr>
        <p:txBody>
          <a:bodyPr anchor="b"/>
          <a:lstStyle>
            <a:lvl1pPr marL="0" indent="0">
              <a:buNone/>
              <a:defRPr sz="6400" b="1"/>
            </a:lvl1pPr>
            <a:lvl2pPr marL="1219190" indent="0">
              <a:buNone/>
              <a:defRPr sz="5333" b="1"/>
            </a:lvl2pPr>
            <a:lvl3pPr marL="2438379" indent="0">
              <a:buNone/>
              <a:defRPr sz="4800" b="1"/>
            </a:lvl3pPr>
            <a:lvl4pPr marL="3657570" indent="0">
              <a:buNone/>
              <a:defRPr sz="4267" b="1"/>
            </a:lvl4pPr>
            <a:lvl5pPr marL="4876759" indent="0">
              <a:buNone/>
              <a:defRPr sz="4267" b="1"/>
            </a:lvl5pPr>
            <a:lvl6pPr marL="6095949" indent="0">
              <a:buNone/>
              <a:defRPr sz="4267" b="1"/>
            </a:lvl6pPr>
            <a:lvl7pPr marL="7315138" indent="0">
              <a:buNone/>
              <a:defRPr sz="4267" b="1"/>
            </a:lvl7pPr>
            <a:lvl8pPr marL="8534328" indent="0">
              <a:buNone/>
              <a:defRPr sz="4267" b="1"/>
            </a:lvl8pPr>
            <a:lvl9pPr marL="9753519" indent="0">
              <a:buNone/>
              <a:defRPr sz="42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86737" y="4349749"/>
            <a:ext cx="10778067" cy="7902576"/>
          </a:xfrm>
        </p:spPr>
        <p:txBody>
          <a:bodyPr/>
          <a:lstStyle>
            <a:lvl1pPr>
              <a:defRPr sz="6400"/>
            </a:lvl1pPr>
            <a:lvl2pPr>
              <a:defRPr sz="5333"/>
            </a:lvl2pPr>
            <a:lvl3pPr>
              <a:defRPr sz="4800"/>
            </a:lvl3pPr>
            <a:lvl4pPr>
              <a:defRPr sz="4267"/>
            </a:lvl4pPr>
            <a:lvl5pPr>
              <a:defRPr sz="4267"/>
            </a:lvl5pPr>
            <a:lvl6pPr>
              <a:defRPr sz="4267"/>
            </a:lvl6pPr>
            <a:lvl7pPr>
              <a:defRPr sz="4267"/>
            </a:lvl7pPr>
            <a:lvl8pPr>
              <a:defRPr sz="4267"/>
            </a:lvl8pPr>
            <a:lvl9pPr>
              <a:defRPr sz="42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AA9264C5-B4EB-4D50-BBAC-F7F860B5D2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9200" y="12712707"/>
            <a:ext cx="5689600" cy="73236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4A16A48E-D955-4FF6-8504-A9577B32A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31201" y="12712707"/>
            <a:ext cx="7721600" cy="732365"/>
          </a:xfrm>
        </p:spPr>
        <p:txBody>
          <a:bodyPr/>
          <a:lstStyle>
            <a:lvl1pPr>
              <a:lnSpc>
                <a:spcPct val="85000"/>
              </a:lnSpc>
              <a:spcAft>
                <a:spcPts val="3200"/>
              </a:spcAft>
              <a:buClr>
                <a:srgbClr val="003399"/>
              </a:buClr>
              <a:buFontTx/>
              <a:buChar char="•"/>
              <a:defRPr sz="8533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3C19158C-0536-43BF-998A-63D3B9CD5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2DCFF-848A-47FD-AE0A-514E9A3613C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43678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6C095E83-3B9A-676D-166D-F7EB6A962D86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12192000" cy="685800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6ABDBB9-69E6-B0EC-EE48-4A78C447A5D1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36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AU" sz="3200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27" name="Picture 26" descr="A black and red logo&#10;&#10;Description automatically generated">
              <a:extLst>
                <a:ext uri="{FF2B5EF4-FFF2-40B4-BE49-F238E27FC236}">
                  <a16:creationId xmlns:a16="http://schemas.microsoft.com/office/drawing/2014/main" id="{C7719A79-8338-F83E-E370-97875BB46F1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10000"/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510" b="-3579"/>
            <a:stretch/>
          </p:blipFill>
          <p:spPr>
            <a:xfrm>
              <a:off x="0" y="0"/>
              <a:ext cx="6084173" cy="6858000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9E59224-FEB1-D030-E7C8-2792E9FCB6A0}"/>
              </a:ext>
            </a:extLst>
          </p:cNvPr>
          <p:cNvGrpSpPr/>
          <p:nvPr/>
        </p:nvGrpSpPr>
        <p:grpSpPr>
          <a:xfrm>
            <a:off x="14475936" y="10511880"/>
            <a:ext cx="9743728" cy="3204120"/>
            <a:chOff x="0" y="0"/>
            <a:chExt cx="6466225" cy="212634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D3A86DC-ED67-CC82-B5ED-CABB8FD3392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2990" r="-11384" b="-42990"/>
            <a:stretch/>
          </p:blipFill>
          <p:spPr>
            <a:xfrm>
              <a:off x="1775520" y="0"/>
              <a:ext cx="4690705" cy="2126348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7AF1A7DE-FFAA-3024-29EB-AFE989D8C4D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6989" t="-42990" b="-42990"/>
            <a:stretch/>
          </p:blipFill>
          <p:spPr>
            <a:xfrm>
              <a:off x="0" y="0"/>
              <a:ext cx="1775520" cy="2126348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B7CECAA-5DAC-4DC8-ADF7-CD08C178D5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8848" y="5756999"/>
            <a:ext cx="22464000" cy="2889094"/>
          </a:xfrm>
        </p:spPr>
        <p:txBody>
          <a:bodyPr anchor="b">
            <a:noAutofit/>
          </a:bodyPr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721C6E-FCEA-4EF1-83AB-F9C7986E38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8848" y="8960161"/>
            <a:ext cx="22464000" cy="81136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4800">
                <a:solidFill>
                  <a:schemeClr val="bg1"/>
                </a:solidFill>
              </a:defRPr>
            </a:lvl1pPr>
            <a:lvl2pPr marL="914392" indent="0" algn="ctr">
              <a:buNone/>
              <a:defRPr sz="4000"/>
            </a:lvl2pPr>
            <a:lvl3pPr marL="1828785" indent="0" algn="ctr">
              <a:buNone/>
              <a:defRPr sz="3600"/>
            </a:lvl3pPr>
            <a:lvl4pPr marL="2743177" indent="0" algn="ctr">
              <a:buNone/>
              <a:defRPr sz="3200"/>
            </a:lvl4pPr>
            <a:lvl5pPr marL="3657570" indent="0" algn="ctr">
              <a:buNone/>
              <a:defRPr sz="3200"/>
            </a:lvl5pPr>
            <a:lvl6pPr marL="4571962" indent="0" algn="ctr">
              <a:buNone/>
              <a:defRPr sz="3200"/>
            </a:lvl6pPr>
            <a:lvl7pPr marL="5486354" indent="0" algn="ctr">
              <a:buNone/>
              <a:defRPr sz="3200"/>
            </a:lvl7pPr>
            <a:lvl8pPr marL="6400747" indent="0" algn="ctr">
              <a:buNone/>
              <a:defRPr sz="3200"/>
            </a:lvl8pPr>
            <a:lvl9pPr marL="7315138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465533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uilding with flags in front of it&#10;&#10;Description automatically generated">
            <a:extLst>
              <a:ext uri="{FF2B5EF4-FFF2-40B4-BE49-F238E27FC236}">
                <a16:creationId xmlns:a16="http://schemas.microsoft.com/office/drawing/2014/main" id="{89E1126D-9ABD-8219-461D-57A8196BCF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"/>
            <a:ext cx="24384000" cy="1371598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5BD6AA3-2D90-7141-DD80-A19BF414FED5}"/>
              </a:ext>
            </a:extLst>
          </p:cNvPr>
          <p:cNvSpPr/>
          <p:nvPr/>
        </p:nvSpPr>
        <p:spPr>
          <a:xfrm>
            <a:off x="0" y="6023114"/>
            <a:ext cx="24384000" cy="7692884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35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AU" sz="3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9E59224-FEB1-D030-E7C8-2792E9FCB6A0}"/>
              </a:ext>
            </a:extLst>
          </p:cNvPr>
          <p:cNvGrpSpPr/>
          <p:nvPr/>
        </p:nvGrpSpPr>
        <p:grpSpPr>
          <a:xfrm>
            <a:off x="14475936" y="10511880"/>
            <a:ext cx="9743728" cy="3204120"/>
            <a:chOff x="0" y="0"/>
            <a:chExt cx="6466225" cy="212634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D3A86DC-ED67-CC82-B5ED-CABB8FD3392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2990" r="-11384" b="-42990"/>
            <a:stretch/>
          </p:blipFill>
          <p:spPr>
            <a:xfrm>
              <a:off x="1775520" y="0"/>
              <a:ext cx="4690705" cy="2126348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7AF1A7DE-FFAA-3024-29EB-AFE989D8C4D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6989" t="-42990" b="-42990"/>
            <a:stretch/>
          </p:blipFill>
          <p:spPr>
            <a:xfrm>
              <a:off x="0" y="0"/>
              <a:ext cx="1775520" cy="2126348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B7CECAA-5DAC-4DC8-ADF7-CD08C178D5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8848" y="5756999"/>
            <a:ext cx="22464000" cy="2889094"/>
          </a:xfrm>
        </p:spPr>
        <p:txBody>
          <a:bodyPr anchor="b">
            <a:noAutofit/>
          </a:bodyPr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721C6E-FCEA-4EF1-83AB-F9C7986E38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8848" y="8960161"/>
            <a:ext cx="22464000" cy="81136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4800">
                <a:solidFill>
                  <a:schemeClr val="bg1"/>
                </a:solidFill>
              </a:defRPr>
            </a:lvl1pPr>
            <a:lvl2pPr marL="914392" indent="0" algn="ctr">
              <a:buNone/>
              <a:defRPr sz="4000"/>
            </a:lvl2pPr>
            <a:lvl3pPr marL="1828785" indent="0" algn="ctr">
              <a:buNone/>
              <a:defRPr sz="3600"/>
            </a:lvl3pPr>
            <a:lvl4pPr marL="2743177" indent="0" algn="ctr">
              <a:buNone/>
              <a:defRPr sz="3200"/>
            </a:lvl4pPr>
            <a:lvl5pPr marL="3657570" indent="0" algn="ctr">
              <a:buNone/>
              <a:defRPr sz="3200"/>
            </a:lvl5pPr>
            <a:lvl6pPr marL="4571962" indent="0" algn="ctr">
              <a:buNone/>
              <a:defRPr sz="3200"/>
            </a:lvl6pPr>
            <a:lvl7pPr marL="5486354" indent="0" algn="ctr">
              <a:buNone/>
              <a:defRPr sz="3200"/>
            </a:lvl7pPr>
            <a:lvl8pPr marL="6400747" indent="0" algn="ctr">
              <a:buNone/>
              <a:defRPr sz="3200"/>
            </a:lvl8pPr>
            <a:lvl9pPr marL="7315138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508503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6762C-A6D3-4498-B482-24EB7B27D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91136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6762C-A6D3-4498-B482-24EB7B27D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848" y="5756996"/>
            <a:ext cx="22464000" cy="2895600"/>
          </a:xfrm>
        </p:spPr>
        <p:txBody>
          <a:bodyPr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41DDA66-ABE5-2272-87AA-B39DBAF133E0}"/>
              </a:ext>
            </a:extLst>
          </p:cNvPr>
          <p:cNvGrpSpPr/>
          <p:nvPr/>
        </p:nvGrpSpPr>
        <p:grpSpPr>
          <a:xfrm>
            <a:off x="16964407" y="11411684"/>
            <a:ext cx="7007424" cy="2304316"/>
            <a:chOff x="0" y="0"/>
            <a:chExt cx="6466225" cy="2126348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9256E64C-D25C-D4F9-0ACB-6161509E4C0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2990" r="-11384" b="-42990"/>
            <a:stretch/>
          </p:blipFill>
          <p:spPr>
            <a:xfrm>
              <a:off x="1775520" y="0"/>
              <a:ext cx="4690705" cy="2126348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B5260247-3EA4-342A-244C-F9717CCA9A0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6989" t="-42990" b="-42990"/>
            <a:stretch/>
          </p:blipFill>
          <p:spPr>
            <a:xfrm>
              <a:off x="0" y="0"/>
              <a:ext cx="1775520" cy="21263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48348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6C095E83-3B9A-676D-166D-F7EB6A962D86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12192000" cy="685800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6ABDBB9-69E6-B0EC-EE48-4A78C447A5D1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36000">
                  <a:schemeClr val="accent1">
                    <a:lumMod val="50000"/>
                  </a:schemeClr>
                </a:gs>
                <a:gs pos="100000">
                  <a:schemeClr val="accent1">
                    <a:lumMod val="50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AU" sz="3200" dirty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27" name="Picture 26" descr="A black and red logo&#10;&#10;Description automatically generated">
              <a:extLst>
                <a:ext uri="{FF2B5EF4-FFF2-40B4-BE49-F238E27FC236}">
                  <a16:creationId xmlns:a16="http://schemas.microsoft.com/office/drawing/2014/main" id="{C7719A79-8338-F83E-E370-97875BB46F1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10000"/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510" b="-3579"/>
            <a:stretch/>
          </p:blipFill>
          <p:spPr>
            <a:xfrm>
              <a:off x="0" y="0"/>
              <a:ext cx="6084173" cy="6858000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9E59224-FEB1-D030-E7C8-2792E9FCB6A0}"/>
              </a:ext>
            </a:extLst>
          </p:cNvPr>
          <p:cNvGrpSpPr/>
          <p:nvPr/>
        </p:nvGrpSpPr>
        <p:grpSpPr>
          <a:xfrm>
            <a:off x="14475936" y="10511880"/>
            <a:ext cx="9743728" cy="3204120"/>
            <a:chOff x="0" y="0"/>
            <a:chExt cx="6466225" cy="212634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D3A86DC-ED67-CC82-B5ED-CABB8FD3392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2990" r="-11384" b="-42990"/>
            <a:stretch/>
          </p:blipFill>
          <p:spPr>
            <a:xfrm>
              <a:off x="1775520" y="0"/>
              <a:ext cx="4690705" cy="2126348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7AF1A7DE-FFAA-3024-29EB-AFE989D8C4D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6989" t="-42990" b="-42990"/>
            <a:stretch/>
          </p:blipFill>
          <p:spPr>
            <a:xfrm>
              <a:off x="0" y="0"/>
              <a:ext cx="1775520" cy="2126348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B7CECAA-5DAC-4DC8-ADF7-CD08C178D5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8848" y="5756999"/>
            <a:ext cx="22464000" cy="2889094"/>
          </a:xfrm>
        </p:spPr>
        <p:txBody>
          <a:bodyPr anchor="b">
            <a:noAutofit/>
          </a:bodyPr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you.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89876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9898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24384000" cy="1828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12800" y="2133600"/>
            <a:ext cx="22555200" cy="10972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3" y="13271509"/>
            <a:ext cx="1955800" cy="444502"/>
          </a:xfrm>
          <a:ln/>
        </p:spPr>
        <p:txBody>
          <a:bodyPr/>
          <a:lstStyle>
            <a:lvl1pPr>
              <a:defRPr/>
            </a:lvl1pPr>
          </a:lstStyle>
          <a:p>
            <a:fld id="{5CCE396F-3345-4C98-86B3-833034A06E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04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image" Target="../media/image4.emf"/><Relationship Id="rId5" Type="http://schemas.openxmlformats.org/officeDocument/2006/relationships/slideLayout" Target="../slideLayouts/slideLayout26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25.xml"/><Relationship Id="rId9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Slide_Bckgrd.jpg">
            <a:extLst>
              <a:ext uri="{FF2B5EF4-FFF2-40B4-BE49-F238E27FC236}">
                <a16:creationId xmlns:a16="http://schemas.microsoft.com/office/drawing/2014/main" id="{A233EFA7-93E4-47D2-A1C9-DD568DD2998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73BFCF49-693F-43C1-BCCC-18B0EF77490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828801" y="-50799"/>
            <a:ext cx="21132800" cy="2019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76" tIns="45688" rIns="91376" bIns="4568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F7C7E994-32C5-4BA4-AB69-16B51AE71C0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828801" y="2489205"/>
            <a:ext cx="21132800" cy="9762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76" tIns="45688" rIns="91376" bIns="456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0A26D-C2F5-4F78-A08D-213C601996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51201" y="12983640"/>
            <a:ext cx="17881600" cy="732365"/>
          </a:xfrm>
          <a:prstGeom prst="rect">
            <a:avLst/>
          </a:prstGeom>
        </p:spPr>
        <p:txBody>
          <a:bodyPr vert="horz" lIns="91376" tIns="45688" rIns="91376" bIns="45688" rtlCol="0" anchor="ctr"/>
          <a:lstStyle>
            <a:lvl1pPr algn="ctr" eaLnBrk="1" hangingPunct="1">
              <a:defRPr sz="2667">
                <a:solidFill>
                  <a:schemeClr val="tx1">
                    <a:tint val="75000"/>
                  </a:schemeClr>
                </a:solidFill>
                <a:latin typeface="Arial Narrow"/>
                <a:ea typeface="ＭＳ Ｐゴシック" charset="0"/>
                <a:cs typeface="Arial Narrow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F6BFCE-C936-414C-8332-7F5284E94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12983640"/>
            <a:ext cx="5689600" cy="732365"/>
          </a:xfrm>
          <a:prstGeom prst="rect">
            <a:avLst/>
          </a:prstGeom>
        </p:spPr>
        <p:txBody>
          <a:bodyPr vert="horz" wrap="square" lIns="91376" tIns="45688" rIns="91376" bIns="45688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2667">
                <a:solidFill>
                  <a:srgbClr val="F2F2F2"/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fld id="{32B8C636-39BD-4364-86DB-CFF4277F97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pic>
        <p:nvPicPr>
          <p:cNvPr id="1031" name="Picture 8" descr="pri-279-485-blk.eps">
            <a:extLst>
              <a:ext uri="{FF2B5EF4-FFF2-40B4-BE49-F238E27FC236}">
                <a16:creationId xmlns:a16="http://schemas.microsoft.com/office/drawing/2014/main" id="{97171285-9A8E-4110-920A-F04CA92B8FA2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3600" y="12462938"/>
            <a:ext cx="3251200" cy="67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6721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</p:sldLayoutIdLst>
  <p:hf hdr="0" ftr="0" dt="0"/>
  <p:txStyles>
    <p:titleStyle>
      <a:lvl1pPr algn="l" defTabSz="2434147" rtl="0" eaLnBrk="0" fontAlgn="base" hangingPunct="0">
        <a:spcBef>
          <a:spcPct val="0"/>
        </a:spcBef>
        <a:spcAft>
          <a:spcPct val="0"/>
        </a:spcAft>
        <a:defRPr sz="7466" b="1" kern="1200">
          <a:solidFill>
            <a:srgbClr val="1D7FCB"/>
          </a:solidFill>
          <a:latin typeface="Helvetica"/>
          <a:ea typeface="MS PGothic" panose="020B0600070205080204" pitchFamily="34" charset="-128"/>
          <a:cs typeface="Helvetica"/>
        </a:defRPr>
      </a:lvl1pPr>
      <a:lvl2pPr algn="l" defTabSz="2434147" rtl="0" eaLnBrk="0" fontAlgn="base" hangingPunct="0">
        <a:spcBef>
          <a:spcPct val="0"/>
        </a:spcBef>
        <a:spcAft>
          <a:spcPct val="0"/>
        </a:spcAft>
        <a:defRPr sz="7466" b="1">
          <a:solidFill>
            <a:srgbClr val="1D7FCB"/>
          </a:solidFill>
          <a:latin typeface="Helvetica" charset="0"/>
          <a:ea typeface="MS PGothic" panose="020B0600070205080204" pitchFamily="34" charset="-128"/>
          <a:cs typeface="Helvetica" panose="020B0604020202020204" pitchFamily="34" charset="0"/>
        </a:defRPr>
      </a:lvl2pPr>
      <a:lvl3pPr algn="l" defTabSz="2434147" rtl="0" eaLnBrk="0" fontAlgn="base" hangingPunct="0">
        <a:spcBef>
          <a:spcPct val="0"/>
        </a:spcBef>
        <a:spcAft>
          <a:spcPct val="0"/>
        </a:spcAft>
        <a:defRPr sz="7466" b="1">
          <a:solidFill>
            <a:srgbClr val="1D7FCB"/>
          </a:solidFill>
          <a:latin typeface="Helvetica" charset="0"/>
          <a:ea typeface="MS PGothic" panose="020B0600070205080204" pitchFamily="34" charset="-128"/>
          <a:cs typeface="Helvetica" panose="020B0604020202020204" pitchFamily="34" charset="0"/>
        </a:defRPr>
      </a:lvl3pPr>
      <a:lvl4pPr algn="l" defTabSz="2434147" rtl="0" eaLnBrk="0" fontAlgn="base" hangingPunct="0">
        <a:spcBef>
          <a:spcPct val="0"/>
        </a:spcBef>
        <a:spcAft>
          <a:spcPct val="0"/>
        </a:spcAft>
        <a:defRPr sz="7466" b="1">
          <a:solidFill>
            <a:srgbClr val="1D7FCB"/>
          </a:solidFill>
          <a:latin typeface="Helvetica" charset="0"/>
          <a:ea typeface="MS PGothic" panose="020B0600070205080204" pitchFamily="34" charset="-128"/>
          <a:cs typeface="Helvetica" panose="020B0604020202020204" pitchFamily="34" charset="0"/>
        </a:defRPr>
      </a:lvl4pPr>
      <a:lvl5pPr algn="l" defTabSz="2434147" rtl="0" eaLnBrk="0" fontAlgn="base" hangingPunct="0">
        <a:spcBef>
          <a:spcPct val="0"/>
        </a:spcBef>
        <a:spcAft>
          <a:spcPct val="0"/>
        </a:spcAft>
        <a:defRPr sz="7466" b="1">
          <a:solidFill>
            <a:srgbClr val="1D7FCB"/>
          </a:solidFill>
          <a:latin typeface="Helvetica" charset="0"/>
          <a:ea typeface="MS PGothic" panose="020B0600070205080204" pitchFamily="34" charset="-128"/>
          <a:cs typeface="Helvetica" panose="020B0604020202020204" pitchFamily="34" charset="0"/>
        </a:defRPr>
      </a:lvl5pPr>
      <a:lvl6pPr marL="1219190" algn="l" defTabSz="2434147" rtl="0" fontAlgn="base">
        <a:spcBef>
          <a:spcPct val="0"/>
        </a:spcBef>
        <a:spcAft>
          <a:spcPct val="0"/>
        </a:spcAft>
        <a:defRPr sz="7466" b="1">
          <a:solidFill>
            <a:srgbClr val="1D7FCB"/>
          </a:solidFill>
          <a:latin typeface="Helvetica" charset="0"/>
          <a:ea typeface="ＭＳ Ｐゴシック" charset="0"/>
        </a:defRPr>
      </a:lvl6pPr>
      <a:lvl7pPr marL="2438379" algn="l" defTabSz="2434147" rtl="0" fontAlgn="base">
        <a:spcBef>
          <a:spcPct val="0"/>
        </a:spcBef>
        <a:spcAft>
          <a:spcPct val="0"/>
        </a:spcAft>
        <a:defRPr sz="7466" b="1">
          <a:solidFill>
            <a:srgbClr val="1D7FCB"/>
          </a:solidFill>
          <a:latin typeface="Helvetica" charset="0"/>
          <a:ea typeface="ＭＳ Ｐゴシック" charset="0"/>
        </a:defRPr>
      </a:lvl7pPr>
      <a:lvl8pPr marL="3657570" algn="l" defTabSz="2434147" rtl="0" fontAlgn="base">
        <a:spcBef>
          <a:spcPct val="0"/>
        </a:spcBef>
        <a:spcAft>
          <a:spcPct val="0"/>
        </a:spcAft>
        <a:defRPr sz="7466" b="1">
          <a:solidFill>
            <a:srgbClr val="1D7FCB"/>
          </a:solidFill>
          <a:latin typeface="Helvetica" charset="0"/>
          <a:ea typeface="ＭＳ Ｐゴシック" charset="0"/>
        </a:defRPr>
      </a:lvl8pPr>
      <a:lvl9pPr marL="4876759" algn="l" defTabSz="2434147" rtl="0" fontAlgn="base">
        <a:spcBef>
          <a:spcPct val="0"/>
        </a:spcBef>
        <a:spcAft>
          <a:spcPct val="0"/>
        </a:spcAft>
        <a:defRPr sz="7466" b="1">
          <a:solidFill>
            <a:srgbClr val="1D7FCB"/>
          </a:solidFill>
          <a:latin typeface="Helvetica" charset="0"/>
          <a:ea typeface="ＭＳ Ｐゴシック" charset="0"/>
        </a:defRPr>
      </a:lvl9pPr>
    </p:titleStyle>
    <p:bodyStyle>
      <a:lvl1pPr marL="910160" indent="-910160" algn="l" defTabSz="243414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8533" kern="1200">
          <a:solidFill>
            <a:schemeClr val="tx1"/>
          </a:solidFill>
          <a:latin typeface="Helvetica"/>
          <a:ea typeface="MS PGothic" panose="020B0600070205080204" pitchFamily="34" charset="-128"/>
          <a:cs typeface="Helvetica"/>
        </a:defRPr>
      </a:lvl1pPr>
      <a:lvl2pPr marL="1976952" indent="-757762" algn="l" defTabSz="243414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7466" kern="1200">
          <a:solidFill>
            <a:schemeClr val="tx1"/>
          </a:solidFill>
          <a:latin typeface="Helvetica"/>
          <a:ea typeface="MS PGothic" panose="020B0600070205080204" pitchFamily="34" charset="-128"/>
          <a:cs typeface="Helvetica"/>
        </a:defRPr>
      </a:lvl2pPr>
      <a:lvl3pPr marL="3043743" indent="-605364" algn="l" defTabSz="243414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Helvetica"/>
          <a:ea typeface="MS PGothic" panose="020B0600070205080204" pitchFamily="34" charset="-128"/>
          <a:cs typeface="Helvetica"/>
        </a:defRPr>
      </a:lvl3pPr>
      <a:lvl4pPr marL="4262932" indent="-605364" algn="l" defTabSz="243414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5333" kern="1200">
          <a:solidFill>
            <a:schemeClr val="tx1"/>
          </a:solidFill>
          <a:latin typeface="Helvetica"/>
          <a:ea typeface="MS PGothic" panose="020B0600070205080204" pitchFamily="34" charset="-128"/>
          <a:cs typeface="Helvetica"/>
        </a:defRPr>
      </a:lvl4pPr>
      <a:lvl5pPr marL="5482122" indent="-605364" algn="l" defTabSz="243414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5333" kern="1200">
          <a:solidFill>
            <a:schemeClr val="tx1"/>
          </a:solidFill>
          <a:latin typeface="Helvetica"/>
          <a:ea typeface="MS PGothic" panose="020B0600070205080204" pitchFamily="34" charset="-128"/>
          <a:cs typeface="Helvetica"/>
        </a:defRPr>
      </a:lvl5pPr>
      <a:lvl6pPr marL="6700840" indent="-609165" algn="l" defTabSz="2436667" rtl="0" eaLnBrk="1" latinLnBrk="0" hangingPunct="1">
        <a:spcBef>
          <a:spcPct val="20000"/>
        </a:spcBef>
        <a:buFont typeface="Arial" panose="020B0604020202020204" pitchFamily="34" charset="0"/>
        <a:buChar char="•"/>
        <a:defRPr sz="5333" kern="1200">
          <a:solidFill>
            <a:schemeClr val="tx1"/>
          </a:solidFill>
          <a:latin typeface="+mn-lt"/>
          <a:ea typeface="+mn-ea"/>
          <a:cs typeface="+mn-cs"/>
        </a:defRPr>
      </a:lvl6pPr>
      <a:lvl7pPr marL="7919177" indent="-609165" algn="l" defTabSz="2436667" rtl="0" eaLnBrk="1" latinLnBrk="0" hangingPunct="1">
        <a:spcBef>
          <a:spcPct val="20000"/>
        </a:spcBef>
        <a:buFont typeface="Arial" panose="020B0604020202020204" pitchFamily="34" charset="0"/>
        <a:buChar char="•"/>
        <a:defRPr sz="5333" kern="1200">
          <a:solidFill>
            <a:schemeClr val="tx1"/>
          </a:solidFill>
          <a:latin typeface="+mn-lt"/>
          <a:ea typeface="+mn-ea"/>
          <a:cs typeface="+mn-cs"/>
        </a:defRPr>
      </a:lvl7pPr>
      <a:lvl8pPr marL="9137510" indent="-609165" algn="l" defTabSz="2436667" rtl="0" eaLnBrk="1" latinLnBrk="0" hangingPunct="1">
        <a:spcBef>
          <a:spcPct val="20000"/>
        </a:spcBef>
        <a:buFont typeface="Arial" panose="020B0604020202020204" pitchFamily="34" charset="0"/>
        <a:buChar char="•"/>
        <a:defRPr sz="5333" kern="1200">
          <a:solidFill>
            <a:schemeClr val="tx1"/>
          </a:solidFill>
          <a:latin typeface="+mn-lt"/>
          <a:ea typeface="+mn-ea"/>
          <a:cs typeface="+mn-cs"/>
        </a:defRPr>
      </a:lvl8pPr>
      <a:lvl9pPr marL="10355838" indent="-609165" algn="l" defTabSz="2436667" rtl="0" eaLnBrk="1" latinLnBrk="0" hangingPunct="1">
        <a:spcBef>
          <a:spcPct val="20000"/>
        </a:spcBef>
        <a:buFont typeface="Arial" panose="020B0604020202020204" pitchFamily="34" charset="0"/>
        <a:buChar char="•"/>
        <a:defRPr sz="5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36667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8336" algn="l" defTabSz="2436667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6667" algn="l" defTabSz="2436667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5007" algn="l" defTabSz="2436667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3337" algn="l" defTabSz="2436667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1677" algn="l" defTabSz="2436667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0005" algn="l" defTabSz="2436667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28344" algn="l" defTabSz="2436667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46672" algn="l" defTabSz="2436667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1" y="549276"/>
            <a:ext cx="21945600" cy="2286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1" y="3200413"/>
            <a:ext cx="21945600" cy="9051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9200" y="12712717"/>
            <a:ext cx="568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31201" y="12712717"/>
            <a:ext cx="7721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75200" y="12712717"/>
            <a:ext cx="568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34366-A92F-4A2E-9EEE-FC91ADFECF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54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3983" r:id="rId4"/>
    <p:sldLayoutId id="2147483984" r:id="rId5"/>
    <p:sldLayoutId id="2147483985" r:id="rId6"/>
    <p:sldLayoutId id="2147483986" r:id="rId7"/>
    <p:sldLayoutId id="2147483987" r:id="rId8"/>
    <p:sldLayoutId id="2147483988" r:id="rId9"/>
    <p:sldLayoutId id="2147483989" r:id="rId10"/>
    <p:sldLayoutId id="2147483990" r:id="rId11"/>
  </p:sldLayoutIdLst>
  <p:hf hdr="0" ftr="0" dt="0"/>
  <p:txStyles>
    <p:titleStyle>
      <a:lvl1pPr algn="ctr" defTabSz="1829196" rtl="0" eaLnBrk="1" latinLnBrk="0" hangingPunct="1">
        <a:spcBef>
          <a:spcPct val="0"/>
        </a:spcBef>
        <a:buNone/>
        <a:defRPr sz="880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5948" indent="-685948" algn="l" defTabSz="1829196" rtl="0" eaLnBrk="1" latinLnBrk="0" hangingPunct="1">
        <a:spcBef>
          <a:spcPct val="20000"/>
        </a:spcBef>
        <a:buFont typeface="Arial" panose="020B0604020202020204" pitchFamily="34" charset="0"/>
        <a:buChar char="•"/>
        <a:defRPr sz="6401" kern="1200">
          <a:solidFill>
            <a:schemeClr val="tx1"/>
          </a:solidFill>
          <a:latin typeface="+mn-lt"/>
          <a:ea typeface="+mn-ea"/>
          <a:cs typeface="+mn-cs"/>
        </a:defRPr>
      </a:lvl1pPr>
      <a:lvl2pPr marL="1486223" indent="-571626" algn="l" defTabSz="1829196" rtl="0" eaLnBrk="1" latinLnBrk="0" hangingPunct="1">
        <a:spcBef>
          <a:spcPct val="20000"/>
        </a:spcBef>
        <a:buFont typeface="Arial" panose="020B0604020202020204" pitchFamily="34" charset="0"/>
        <a:buChar char="–"/>
        <a:defRPr sz="5601" kern="1200">
          <a:solidFill>
            <a:schemeClr val="tx1"/>
          </a:solidFill>
          <a:latin typeface="+mn-lt"/>
          <a:ea typeface="+mn-ea"/>
          <a:cs typeface="+mn-cs"/>
        </a:defRPr>
      </a:lvl2pPr>
      <a:lvl3pPr marL="2286495" indent="-457298" algn="l" defTabSz="1829196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1" kern="1200">
          <a:solidFill>
            <a:schemeClr val="tx1"/>
          </a:solidFill>
          <a:latin typeface="+mn-lt"/>
          <a:ea typeface="+mn-ea"/>
          <a:cs typeface="+mn-cs"/>
        </a:defRPr>
      </a:lvl3pPr>
      <a:lvl4pPr marL="3201093" indent="-457298" algn="l" defTabSz="1829196" rtl="0" eaLnBrk="1" latinLnBrk="0" hangingPunct="1">
        <a:spcBef>
          <a:spcPct val="20000"/>
        </a:spcBef>
        <a:buFont typeface="Arial" panose="020B0604020202020204" pitchFamily="34" charset="0"/>
        <a:buChar char="–"/>
        <a:defRPr sz="4001" kern="1200">
          <a:solidFill>
            <a:schemeClr val="tx1"/>
          </a:solidFill>
          <a:latin typeface="+mn-lt"/>
          <a:ea typeface="+mn-ea"/>
          <a:cs typeface="+mn-cs"/>
        </a:defRPr>
      </a:lvl4pPr>
      <a:lvl5pPr marL="4115692" indent="-457298" algn="l" defTabSz="1829196" rtl="0" eaLnBrk="1" latinLnBrk="0" hangingPunct="1">
        <a:spcBef>
          <a:spcPct val="20000"/>
        </a:spcBef>
        <a:buFont typeface="Arial" panose="020B0604020202020204" pitchFamily="34" charset="0"/>
        <a:buChar char="»"/>
        <a:defRPr sz="4001" kern="1200">
          <a:solidFill>
            <a:schemeClr val="tx1"/>
          </a:solidFill>
          <a:latin typeface="+mn-lt"/>
          <a:ea typeface="+mn-ea"/>
          <a:cs typeface="+mn-cs"/>
        </a:defRPr>
      </a:lvl5pPr>
      <a:lvl6pPr marL="5030289" indent="-457298" algn="l" defTabSz="1829196" rtl="0" eaLnBrk="1" latinLnBrk="0" hangingPunct="1">
        <a:spcBef>
          <a:spcPct val="20000"/>
        </a:spcBef>
        <a:buFont typeface="Arial" panose="020B0604020202020204" pitchFamily="34" charset="0"/>
        <a:buChar char="•"/>
        <a:defRPr sz="4001" kern="1200">
          <a:solidFill>
            <a:schemeClr val="tx1"/>
          </a:solidFill>
          <a:latin typeface="+mn-lt"/>
          <a:ea typeface="+mn-ea"/>
          <a:cs typeface="+mn-cs"/>
        </a:defRPr>
      </a:lvl6pPr>
      <a:lvl7pPr marL="5944889" indent="-457298" algn="l" defTabSz="1829196" rtl="0" eaLnBrk="1" latinLnBrk="0" hangingPunct="1">
        <a:spcBef>
          <a:spcPct val="20000"/>
        </a:spcBef>
        <a:buFont typeface="Arial" panose="020B0604020202020204" pitchFamily="34" charset="0"/>
        <a:buChar char="•"/>
        <a:defRPr sz="4001" kern="1200">
          <a:solidFill>
            <a:schemeClr val="tx1"/>
          </a:solidFill>
          <a:latin typeface="+mn-lt"/>
          <a:ea typeface="+mn-ea"/>
          <a:cs typeface="+mn-cs"/>
        </a:defRPr>
      </a:lvl7pPr>
      <a:lvl8pPr marL="6859486" indent="-457298" algn="l" defTabSz="1829196" rtl="0" eaLnBrk="1" latinLnBrk="0" hangingPunct="1">
        <a:spcBef>
          <a:spcPct val="20000"/>
        </a:spcBef>
        <a:buFont typeface="Arial" panose="020B0604020202020204" pitchFamily="34" charset="0"/>
        <a:buChar char="•"/>
        <a:defRPr sz="4001" kern="1200">
          <a:solidFill>
            <a:schemeClr val="tx1"/>
          </a:solidFill>
          <a:latin typeface="+mn-lt"/>
          <a:ea typeface="+mn-ea"/>
          <a:cs typeface="+mn-cs"/>
        </a:defRPr>
      </a:lvl8pPr>
      <a:lvl9pPr marL="7774084" indent="-457298" algn="l" defTabSz="1829196" rtl="0" eaLnBrk="1" latinLnBrk="0" hangingPunct="1">
        <a:spcBef>
          <a:spcPct val="20000"/>
        </a:spcBef>
        <a:buFont typeface="Arial" panose="020B0604020202020204" pitchFamily="34" charset="0"/>
        <a:buChar char="•"/>
        <a:defRPr sz="40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9196" rtl="0" eaLnBrk="1" latinLnBrk="0" hangingPunct="1">
        <a:defRPr sz="3601" kern="1200">
          <a:solidFill>
            <a:schemeClr val="tx1"/>
          </a:solidFill>
          <a:latin typeface="+mn-lt"/>
          <a:ea typeface="+mn-ea"/>
          <a:cs typeface="+mn-cs"/>
        </a:defRPr>
      </a:lvl1pPr>
      <a:lvl2pPr marL="914598" algn="l" defTabSz="1829196" rtl="0" eaLnBrk="1" latinLnBrk="0" hangingPunct="1">
        <a:defRPr sz="3601" kern="1200">
          <a:solidFill>
            <a:schemeClr val="tx1"/>
          </a:solidFill>
          <a:latin typeface="+mn-lt"/>
          <a:ea typeface="+mn-ea"/>
          <a:cs typeface="+mn-cs"/>
        </a:defRPr>
      </a:lvl2pPr>
      <a:lvl3pPr marL="1829196" algn="l" defTabSz="1829196" rtl="0" eaLnBrk="1" latinLnBrk="0" hangingPunct="1">
        <a:defRPr sz="3601" kern="1200">
          <a:solidFill>
            <a:schemeClr val="tx1"/>
          </a:solidFill>
          <a:latin typeface="+mn-lt"/>
          <a:ea typeface="+mn-ea"/>
          <a:cs typeface="+mn-cs"/>
        </a:defRPr>
      </a:lvl3pPr>
      <a:lvl4pPr marL="2743795" algn="l" defTabSz="1829196" rtl="0" eaLnBrk="1" latinLnBrk="0" hangingPunct="1">
        <a:defRPr sz="3601" kern="1200">
          <a:solidFill>
            <a:schemeClr val="tx1"/>
          </a:solidFill>
          <a:latin typeface="+mn-lt"/>
          <a:ea typeface="+mn-ea"/>
          <a:cs typeface="+mn-cs"/>
        </a:defRPr>
      </a:lvl4pPr>
      <a:lvl5pPr marL="3658393" algn="l" defTabSz="1829196" rtl="0" eaLnBrk="1" latinLnBrk="0" hangingPunct="1">
        <a:defRPr sz="3601" kern="1200">
          <a:solidFill>
            <a:schemeClr val="tx1"/>
          </a:solidFill>
          <a:latin typeface="+mn-lt"/>
          <a:ea typeface="+mn-ea"/>
          <a:cs typeface="+mn-cs"/>
        </a:defRPr>
      </a:lvl5pPr>
      <a:lvl6pPr marL="4572991" algn="l" defTabSz="1829196" rtl="0" eaLnBrk="1" latinLnBrk="0" hangingPunct="1">
        <a:defRPr sz="3601" kern="1200">
          <a:solidFill>
            <a:schemeClr val="tx1"/>
          </a:solidFill>
          <a:latin typeface="+mn-lt"/>
          <a:ea typeface="+mn-ea"/>
          <a:cs typeface="+mn-cs"/>
        </a:defRPr>
      </a:lvl6pPr>
      <a:lvl7pPr marL="5487588" algn="l" defTabSz="1829196" rtl="0" eaLnBrk="1" latinLnBrk="0" hangingPunct="1">
        <a:defRPr sz="3601" kern="1200">
          <a:solidFill>
            <a:schemeClr val="tx1"/>
          </a:solidFill>
          <a:latin typeface="+mn-lt"/>
          <a:ea typeface="+mn-ea"/>
          <a:cs typeface="+mn-cs"/>
        </a:defRPr>
      </a:lvl7pPr>
      <a:lvl8pPr marL="6402187" algn="l" defTabSz="1829196" rtl="0" eaLnBrk="1" latinLnBrk="0" hangingPunct="1">
        <a:defRPr sz="3601" kern="1200">
          <a:solidFill>
            <a:schemeClr val="tx1"/>
          </a:solidFill>
          <a:latin typeface="+mn-lt"/>
          <a:ea typeface="+mn-ea"/>
          <a:cs typeface="+mn-cs"/>
        </a:defRPr>
      </a:lvl8pPr>
      <a:lvl9pPr marL="7316786" algn="l" defTabSz="1829196" rtl="0" eaLnBrk="1" latinLnBrk="0" hangingPunct="1">
        <a:defRPr sz="36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Slide_Bckgrd.jpg">
            <a:extLst>
              <a:ext uri="{FF2B5EF4-FFF2-40B4-BE49-F238E27FC236}">
                <a16:creationId xmlns:a16="http://schemas.microsoft.com/office/drawing/2014/main" id="{A233EFA7-93E4-47D2-A1C9-DD568DD2998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73BFCF49-693F-43C1-BCCC-18B0EF77490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828801" y="-50799"/>
            <a:ext cx="21132800" cy="2019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76" tIns="45688" rIns="91376" bIns="4568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F7C7E994-32C5-4BA4-AB69-16B51AE71C0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828801" y="2489205"/>
            <a:ext cx="21132800" cy="9762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76" tIns="45688" rIns="91376" bIns="456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0A26D-C2F5-4F78-A08D-213C601996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51201" y="12983640"/>
            <a:ext cx="17881600" cy="732365"/>
          </a:xfrm>
          <a:prstGeom prst="rect">
            <a:avLst/>
          </a:prstGeom>
        </p:spPr>
        <p:txBody>
          <a:bodyPr vert="horz" lIns="91376" tIns="45688" rIns="91376" bIns="45688" rtlCol="0" anchor="ctr"/>
          <a:lstStyle>
            <a:lvl1pPr algn="ctr" eaLnBrk="1" hangingPunct="1">
              <a:defRPr sz="2667">
                <a:solidFill>
                  <a:schemeClr val="tx1">
                    <a:tint val="75000"/>
                  </a:schemeClr>
                </a:solidFill>
                <a:latin typeface="Arial Narrow"/>
                <a:ea typeface="ＭＳ Ｐゴシック" charset="0"/>
                <a:cs typeface="Arial Narrow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F6BFCE-C936-414C-8332-7F5284E940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12983640"/>
            <a:ext cx="5689600" cy="732365"/>
          </a:xfrm>
          <a:prstGeom prst="rect">
            <a:avLst/>
          </a:prstGeom>
        </p:spPr>
        <p:txBody>
          <a:bodyPr vert="horz" wrap="square" lIns="91376" tIns="45688" rIns="91376" bIns="45688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2667">
                <a:solidFill>
                  <a:srgbClr val="F2F2F2"/>
                </a:solidFill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fld id="{32B8C636-39BD-4364-86DB-CFF4277F97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pic>
        <p:nvPicPr>
          <p:cNvPr id="1031" name="Picture 8" descr="pri-279-485-blk.eps">
            <a:extLst>
              <a:ext uri="{FF2B5EF4-FFF2-40B4-BE49-F238E27FC236}">
                <a16:creationId xmlns:a16="http://schemas.microsoft.com/office/drawing/2014/main" id="{97171285-9A8E-4110-920A-F04CA92B8FA2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3600" y="12462938"/>
            <a:ext cx="3251200" cy="677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2919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</p:sldLayoutIdLst>
  <p:hf hdr="0" ftr="0" dt="0"/>
  <p:txStyles>
    <p:titleStyle>
      <a:lvl1pPr algn="l" defTabSz="2434147" rtl="0" eaLnBrk="0" fontAlgn="base" hangingPunct="0">
        <a:spcBef>
          <a:spcPct val="0"/>
        </a:spcBef>
        <a:spcAft>
          <a:spcPct val="0"/>
        </a:spcAft>
        <a:defRPr sz="7466" b="1" kern="1200">
          <a:solidFill>
            <a:srgbClr val="1D7FCB"/>
          </a:solidFill>
          <a:latin typeface="Helvetica"/>
          <a:ea typeface="MS PGothic" panose="020B0600070205080204" pitchFamily="34" charset="-128"/>
          <a:cs typeface="Helvetica"/>
        </a:defRPr>
      </a:lvl1pPr>
      <a:lvl2pPr algn="l" defTabSz="2434147" rtl="0" eaLnBrk="0" fontAlgn="base" hangingPunct="0">
        <a:spcBef>
          <a:spcPct val="0"/>
        </a:spcBef>
        <a:spcAft>
          <a:spcPct val="0"/>
        </a:spcAft>
        <a:defRPr sz="7466" b="1">
          <a:solidFill>
            <a:srgbClr val="1D7FCB"/>
          </a:solidFill>
          <a:latin typeface="Helvetica" charset="0"/>
          <a:ea typeface="MS PGothic" panose="020B0600070205080204" pitchFamily="34" charset="-128"/>
          <a:cs typeface="Helvetica" panose="020B0604020202020204" pitchFamily="34" charset="0"/>
        </a:defRPr>
      </a:lvl2pPr>
      <a:lvl3pPr algn="l" defTabSz="2434147" rtl="0" eaLnBrk="0" fontAlgn="base" hangingPunct="0">
        <a:spcBef>
          <a:spcPct val="0"/>
        </a:spcBef>
        <a:spcAft>
          <a:spcPct val="0"/>
        </a:spcAft>
        <a:defRPr sz="7466" b="1">
          <a:solidFill>
            <a:srgbClr val="1D7FCB"/>
          </a:solidFill>
          <a:latin typeface="Helvetica" charset="0"/>
          <a:ea typeface="MS PGothic" panose="020B0600070205080204" pitchFamily="34" charset="-128"/>
          <a:cs typeface="Helvetica" panose="020B0604020202020204" pitchFamily="34" charset="0"/>
        </a:defRPr>
      </a:lvl3pPr>
      <a:lvl4pPr algn="l" defTabSz="2434147" rtl="0" eaLnBrk="0" fontAlgn="base" hangingPunct="0">
        <a:spcBef>
          <a:spcPct val="0"/>
        </a:spcBef>
        <a:spcAft>
          <a:spcPct val="0"/>
        </a:spcAft>
        <a:defRPr sz="7466" b="1">
          <a:solidFill>
            <a:srgbClr val="1D7FCB"/>
          </a:solidFill>
          <a:latin typeface="Helvetica" charset="0"/>
          <a:ea typeface="MS PGothic" panose="020B0600070205080204" pitchFamily="34" charset="-128"/>
          <a:cs typeface="Helvetica" panose="020B0604020202020204" pitchFamily="34" charset="0"/>
        </a:defRPr>
      </a:lvl4pPr>
      <a:lvl5pPr algn="l" defTabSz="2434147" rtl="0" eaLnBrk="0" fontAlgn="base" hangingPunct="0">
        <a:spcBef>
          <a:spcPct val="0"/>
        </a:spcBef>
        <a:spcAft>
          <a:spcPct val="0"/>
        </a:spcAft>
        <a:defRPr sz="7466" b="1">
          <a:solidFill>
            <a:srgbClr val="1D7FCB"/>
          </a:solidFill>
          <a:latin typeface="Helvetica" charset="0"/>
          <a:ea typeface="MS PGothic" panose="020B0600070205080204" pitchFamily="34" charset="-128"/>
          <a:cs typeface="Helvetica" panose="020B0604020202020204" pitchFamily="34" charset="0"/>
        </a:defRPr>
      </a:lvl5pPr>
      <a:lvl6pPr marL="1219190" algn="l" defTabSz="2434147" rtl="0" fontAlgn="base">
        <a:spcBef>
          <a:spcPct val="0"/>
        </a:spcBef>
        <a:spcAft>
          <a:spcPct val="0"/>
        </a:spcAft>
        <a:defRPr sz="7466" b="1">
          <a:solidFill>
            <a:srgbClr val="1D7FCB"/>
          </a:solidFill>
          <a:latin typeface="Helvetica" charset="0"/>
          <a:ea typeface="ＭＳ Ｐゴシック" charset="0"/>
        </a:defRPr>
      </a:lvl6pPr>
      <a:lvl7pPr marL="2438379" algn="l" defTabSz="2434147" rtl="0" fontAlgn="base">
        <a:spcBef>
          <a:spcPct val="0"/>
        </a:spcBef>
        <a:spcAft>
          <a:spcPct val="0"/>
        </a:spcAft>
        <a:defRPr sz="7466" b="1">
          <a:solidFill>
            <a:srgbClr val="1D7FCB"/>
          </a:solidFill>
          <a:latin typeface="Helvetica" charset="0"/>
          <a:ea typeface="ＭＳ Ｐゴシック" charset="0"/>
        </a:defRPr>
      </a:lvl7pPr>
      <a:lvl8pPr marL="3657570" algn="l" defTabSz="2434147" rtl="0" fontAlgn="base">
        <a:spcBef>
          <a:spcPct val="0"/>
        </a:spcBef>
        <a:spcAft>
          <a:spcPct val="0"/>
        </a:spcAft>
        <a:defRPr sz="7466" b="1">
          <a:solidFill>
            <a:srgbClr val="1D7FCB"/>
          </a:solidFill>
          <a:latin typeface="Helvetica" charset="0"/>
          <a:ea typeface="ＭＳ Ｐゴシック" charset="0"/>
        </a:defRPr>
      </a:lvl8pPr>
      <a:lvl9pPr marL="4876759" algn="l" defTabSz="2434147" rtl="0" fontAlgn="base">
        <a:spcBef>
          <a:spcPct val="0"/>
        </a:spcBef>
        <a:spcAft>
          <a:spcPct val="0"/>
        </a:spcAft>
        <a:defRPr sz="7466" b="1">
          <a:solidFill>
            <a:srgbClr val="1D7FCB"/>
          </a:solidFill>
          <a:latin typeface="Helvetica" charset="0"/>
          <a:ea typeface="ＭＳ Ｐゴシック" charset="0"/>
        </a:defRPr>
      </a:lvl9pPr>
    </p:titleStyle>
    <p:bodyStyle>
      <a:lvl1pPr marL="910160" indent="-910160" algn="l" defTabSz="243414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8533" kern="1200">
          <a:solidFill>
            <a:schemeClr val="tx1"/>
          </a:solidFill>
          <a:latin typeface="Helvetica"/>
          <a:ea typeface="MS PGothic" panose="020B0600070205080204" pitchFamily="34" charset="-128"/>
          <a:cs typeface="Helvetica"/>
        </a:defRPr>
      </a:lvl1pPr>
      <a:lvl2pPr marL="1976952" indent="-757762" algn="l" defTabSz="243414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7466" kern="1200">
          <a:solidFill>
            <a:schemeClr val="tx1"/>
          </a:solidFill>
          <a:latin typeface="Helvetica"/>
          <a:ea typeface="MS PGothic" panose="020B0600070205080204" pitchFamily="34" charset="-128"/>
          <a:cs typeface="Helvetica"/>
        </a:defRPr>
      </a:lvl2pPr>
      <a:lvl3pPr marL="3043743" indent="-605364" algn="l" defTabSz="243414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Helvetica"/>
          <a:ea typeface="MS PGothic" panose="020B0600070205080204" pitchFamily="34" charset="-128"/>
          <a:cs typeface="Helvetica"/>
        </a:defRPr>
      </a:lvl3pPr>
      <a:lvl4pPr marL="4262932" indent="-605364" algn="l" defTabSz="243414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5333" kern="1200">
          <a:solidFill>
            <a:schemeClr val="tx1"/>
          </a:solidFill>
          <a:latin typeface="Helvetica"/>
          <a:ea typeface="MS PGothic" panose="020B0600070205080204" pitchFamily="34" charset="-128"/>
          <a:cs typeface="Helvetica"/>
        </a:defRPr>
      </a:lvl4pPr>
      <a:lvl5pPr marL="5482122" indent="-605364" algn="l" defTabSz="2434147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5333" kern="1200">
          <a:solidFill>
            <a:schemeClr val="tx1"/>
          </a:solidFill>
          <a:latin typeface="Helvetica"/>
          <a:ea typeface="MS PGothic" panose="020B0600070205080204" pitchFamily="34" charset="-128"/>
          <a:cs typeface="Helvetica"/>
        </a:defRPr>
      </a:lvl5pPr>
      <a:lvl6pPr marL="6700840" indent="-609165" algn="l" defTabSz="2436667" rtl="0" eaLnBrk="1" latinLnBrk="0" hangingPunct="1">
        <a:spcBef>
          <a:spcPct val="20000"/>
        </a:spcBef>
        <a:buFont typeface="Arial" panose="020B0604020202020204" pitchFamily="34" charset="0"/>
        <a:buChar char="•"/>
        <a:defRPr sz="5333" kern="1200">
          <a:solidFill>
            <a:schemeClr val="tx1"/>
          </a:solidFill>
          <a:latin typeface="+mn-lt"/>
          <a:ea typeface="+mn-ea"/>
          <a:cs typeface="+mn-cs"/>
        </a:defRPr>
      </a:lvl6pPr>
      <a:lvl7pPr marL="7919177" indent="-609165" algn="l" defTabSz="2436667" rtl="0" eaLnBrk="1" latinLnBrk="0" hangingPunct="1">
        <a:spcBef>
          <a:spcPct val="20000"/>
        </a:spcBef>
        <a:buFont typeface="Arial" panose="020B0604020202020204" pitchFamily="34" charset="0"/>
        <a:buChar char="•"/>
        <a:defRPr sz="5333" kern="1200">
          <a:solidFill>
            <a:schemeClr val="tx1"/>
          </a:solidFill>
          <a:latin typeface="+mn-lt"/>
          <a:ea typeface="+mn-ea"/>
          <a:cs typeface="+mn-cs"/>
        </a:defRPr>
      </a:lvl7pPr>
      <a:lvl8pPr marL="9137510" indent="-609165" algn="l" defTabSz="2436667" rtl="0" eaLnBrk="1" latinLnBrk="0" hangingPunct="1">
        <a:spcBef>
          <a:spcPct val="20000"/>
        </a:spcBef>
        <a:buFont typeface="Arial" panose="020B0604020202020204" pitchFamily="34" charset="0"/>
        <a:buChar char="•"/>
        <a:defRPr sz="5333" kern="1200">
          <a:solidFill>
            <a:schemeClr val="tx1"/>
          </a:solidFill>
          <a:latin typeface="+mn-lt"/>
          <a:ea typeface="+mn-ea"/>
          <a:cs typeface="+mn-cs"/>
        </a:defRPr>
      </a:lvl8pPr>
      <a:lvl9pPr marL="10355838" indent="-609165" algn="l" defTabSz="2436667" rtl="0" eaLnBrk="1" latinLnBrk="0" hangingPunct="1">
        <a:spcBef>
          <a:spcPct val="20000"/>
        </a:spcBef>
        <a:buFont typeface="Arial" panose="020B0604020202020204" pitchFamily="34" charset="0"/>
        <a:buChar char="•"/>
        <a:defRPr sz="5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36667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8336" algn="l" defTabSz="2436667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6667" algn="l" defTabSz="2436667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5007" algn="l" defTabSz="2436667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3337" algn="l" defTabSz="2436667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1677" algn="l" defTabSz="2436667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0005" algn="l" defTabSz="2436667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28344" algn="l" defTabSz="2436667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46672" algn="l" defTabSz="2436667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F2ACBF18-2C64-0578-2F51-CF7E1A82599F}"/>
              </a:ext>
            </a:extLst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794233771"/>
              </p:ext>
            </p:extLst>
          </p:nvPr>
        </p:nvGraphicFramePr>
        <p:xfrm>
          <a:off x="3176" y="3176"/>
          <a:ext cx="3176" cy="3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21" imgH="420" progId="TCLayout.ActiveDocument.1">
                  <p:embed/>
                </p:oleObj>
              </mc:Choice>
              <mc:Fallback>
                <p:oleObj name="think-cell Slide" r:id="rId10" imgW="421" imgH="420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2ACBF18-2C64-0578-2F51-CF7E1A82599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176" y="3176"/>
                        <a:ext cx="3176" cy="31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E4F1404-4A5E-4E5B-ACB0-66F053A9974D}"/>
              </a:ext>
            </a:extLst>
          </p:cNvPr>
          <p:cNvSpPr txBox="1"/>
          <p:nvPr/>
        </p:nvSpPr>
        <p:spPr>
          <a:xfrm>
            <a:off x="22637017" y="13279464"/>
            <a:ext cx="645263" cy="3556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lvl="0" indent="0">
              <a:lnSpc>
                <a:spcPct val="100000"/>
              </a:lnSpc>
              <a:spcBef>
                <a:spcPts val="600"/>
              </a:spcBef>
              <a:buFont typeface="Arial"/>
              <a:buNone/>
              <a:defRPr sz="900">
                <a:latin typeface="Segoe UI" panose="020B0502040204020203" pitchFamily="34" charset="0"/>
                <a:ea typeface="Lato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600"/>
              </a:spcBef>
              <a:buFont typeface="Lato" panose="020F0502020204030203" pitchFamily="34" charset="0"/>
              <a:buChar char="‒"/>
              <a:defRPr>
                <a:latin typeface="Segoe UI" panose="020B0502040204020203" pitchFamily="34" charset="0"/>
                <a:ea typeface="Lato" charset="0"/>
                <a:cs typeface="Segoe UI" panose="020B0502040204020203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defRPr>
                <a:latin typeface="Segoe UI" panose="020B0502040204020203" pitchFamily="34" charset="0"/>
                <a:ea typeface="Lato" charset="0"/>
                <a:cs typeface="Segoe UI" panose="020B0502040204020203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defRPr>
                <a:latin typeface="Segoe UI" panose="020B0502040204020203" pitchFamily="34" charset="0"/>
                <a:ea typeface="Lato" charset="0"/>
                <a:cs typeface="Segoe UI" panose="020B0502040204020203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defRPr>
                <a:latin typeface="Segoe UI" panose="020B0502040204020203" pitchFamily="34" charset="0"/>
                <a:ea typeface="Lato" charset="0"/>
                <a:cs typeface="Segoe UI" panose="020B0502040204020203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pPr lvl="0" algn="r"/>
            <a:fld id="{2C47FC89-94BB-4EAC-8CC1-5DD1CE33A36E}" type="slidenum">
              <a:rPr lang="en-AU" sz="1600" smtClean="0">
                <a:latin typeface="+mn-lt"/>
              </a:rPr>
              <a:pPr lvl="0" algn="r"/>
              <a:t>‹#›</a:t>
            </a:fld>
            <a:endParaRPr lang="en-AU" sz="1600" dirty="0">
              <a:latin typeface="+mn-lt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DAEBDE-9188-4FD3-B06F-E78A95227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848" y="2"/>
            <a:ext cx="22464000" cy="1816100"/>
          </a:xfrm>
          <a:prstGeom prst="rect">
            <a:avLst/>
          </a:prstGeom>
        </p:spPr>
        <p:txBody>
          <a:bodyPr vert="horz" lIns="0" tIns="36000" rIns="0" bIns="3600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7A5E3A-0590-49EC-9D99-0A2B638DB3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000" y="2536824"/>
            <a:ext cx="22464000" cy="10442576"/>
          </a:xfrm>
          <a:prstGeom prst="rect">
            <a:avLst/>
          </a:prstGeom>
        </p:spPr>
        <p:txBody>
          <a:bodyPr vert="horz" lIns="0" tIns="36000" rIns="0" bIns="3600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D9C81E-1410-084D-E69A-70A65E96AF3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203" b="-29203"/>
          <a:stretch/>
        </p:blipFill>
        <p:spPr>
          <a:xfrm>
            <a:off x="21120997" y="13204593"/>
            <a:ext cx="1555185" cy="51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110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</p:sldLayoutIdLst>
  <p:hf hdr="0" ftr="0" dt="0"/>
  <p:txStyles>
    <p:titleStyle>
      <a:lvl1pPr algn="l" defTabSz="1828785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423" indent="-352423" algn="l" defTabSz="1828785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08020" indent="-355596" algn="l" defTabSz="1828785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‒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082666" indent="-374647" algn="l" defTabSz="1828785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&gt;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5088" indent="-352423" algn="l" defTabSz="1828785" rtl="0" eaLnBrk="1" latinLnBrk="0" hangingPunct="1">
        <a:lnSpc>
          <a:spcPct val="100000"/>
        </a:lnSpc>
        <a:spcBef>
          <a:spcPts val="1200"/>
        </a:spcBef>
        <a:buFont typeface="Courier New" panose="02070309020205020404" pitchFamily="49" charset="0"/>
        <a:buChar char="o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0685" indent="-355596" algn="l" defTabSz="1828785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158" indent="-457197" algn="l" defTabSz="182878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550" indent="-457197" algn="l" defTabSz="182878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943" indent="-457197" algn="l" defTabSz="182878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335" indent="-457197" algn="l" defTabSz="182878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8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92" algn="l" defTabSz="182878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85" algn="l" defTabSz="182878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177" algn="l" defTabSz="182878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570" algn="l" defTabSz="182878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962" algn="l" defTabSz="182878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354" algn="l" defTabSz="182878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747" algn="l" defTabSz="182878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138" algn="l" defTabSz="182878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1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chart" Target="../charts/chart3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3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chart" Target="../charts/chart5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4.xml"/><Relationship Id="rId6" Type="http://schemas.openxmlformats.org/officeDocument/2006/relationships/chart" Target="../charts/chart4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chart" Target="../charts/chart7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5.xml"/><Relationship Id="rId6" Type="http://schemas.openxmlformats.org/officeDocument/2006/relationships/chart" Target="../charts/chart6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chart" Target="../charts/chart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chart" Target="../charts/chart9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4" Type="http://schemas.openxmlformats.org/officeDocument/2006/relationships/chart" Target="../charts/char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9347A427-B398-45C8-6B7F-09A2944F6C37}"/>
              </a:ext>
            </a:extLst>
          </p:cNvPr>
          <p:cNvGrpSpPr/>
          <p:nvPr/>
        </p:nvGrpSpPr>
        <p:grpSpPr>
          <a:xfrm>
            <a:off x="1652336" y="2834831"/>
            <a:ext cx="21576631" cy="5122054"/>
            <a:chOff x="203311" y="3931379"/>
            <a:chExt cx="23920974" cy="547163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518CCFE-3ABC-EC7D-DBCC-39D0D73DC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176968" y="3938999"/>
              <a:ext cx="7973658" cy="545639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DCF1738-B1AD-15F5-6430-67DF602F2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366713" y="3931379"/>
              <a:ext cx="7757572" cy="547163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B883822-829D-D3FD-5A68-1F91BC5AFC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03311" y="3931379"/>
              <a:ext cx="7807628" cy="547163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sp>
        <p:nvSpPr>
          <p:cNvPr id="10" name="Title 2">
            <a:extLst>
              <a:ext uri="{FF2B5EF4-FFF2-40B4-BE49-F238E27FC236}">
                <a16:creationId xmlns:a16="http://schemas.microsoft.com/office/drawing/2014/main" id="{1DFE8C4C-AF87-AE58-B4A9-229B072BD6FB}"/>
              </a:ext>
            </a:extLst>
          </p:cNvPr>
          <p:cNvSpPr txBox="1">
            <a:spLocks/>
          </p:cNvSpPr>
          <p:nvPr/>
        </p:nvSpPr>
        <p:spPr>
          <a:xfrm>
            <a:off x="1652336" y="8298559"/>
            <a:ext cx="13411736" cy="2651816"/>
          </a:xfrm>
          <a:prstGeom prst="rect">
            <a:avLst/>
          </a:prstGeom>
        </p:spPr>
        <p:txBody>
          <a:bodyPr vert="horz" lIns="0" tIns="36009" rIns="0" bIns="36009" rtlCol="0" anchor="b">
            <a:normAutofit fontScale="97500"/>
          </a:bodyPr>
          <a:lstStyle>
            <a:lvl1pPr algn="l" defTabSz="18283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998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660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Q3 2026 Investor Update</a:t>
            </a:r>
            <a:br>
              <a:rPr lang="en-US" sz="6400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</a:br>
            <a:endParaRPr lang="en-US" sz="6400" dirty="0">
              <a:solidFill>
                <a:srgbClr val="0070C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F0F8AE-94C6-F55F-B259-F853DA78F126}"/>
              </a:ext>
            </a:extLst>
          </p:cNvPr>
          <p:cNvSpPr txBox="1"/>
          <p:nvPr/>
        </p:nvSpPr>
        <p:spPr>
          <a:xfrm>
            <a:off x="1560638" y="10104690"/>
            <a:ext cx="135951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785">
              <a:spcBef>
                <a:spcPct val="0"/>
              </a:spcBef>
            </a:pPr>
            <a:r>
              <a:rPr lang="en-US" sz="4000" dirty="0">
                <a:solidFill>
                  <a:srgbClr val="0070C0"/>
                </a:solidFill>
                <a:ea typeface="+mj-ea"/>
                <a:cs typeface="Arial" panose="020B0604020202020204" pitchFamily="34" charset="0"/>
              </a:rPr>
              <a:t>November 5,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C375439-526B-ADCA-0450-A3C43AF07786}"/>
              </a:ext>
            </a:extLst>
          </p:cNvPr>
          <p:cNvSpPr/>
          <p:nvPr/>
        </p:nvSpPr>
        <p:spPr>
          <a:xfrm>
            <a:off x="13644381" y="13245548"/>
            <a:ext cx="10130019" cy="430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6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D2D1A42-C85D-DB45-F684-565D95EAE9E9}"/>
              </a:ext>
            </a:extLst>
          </p:cNvPr>
          <p:cNvPicPr>
            <a:picLocks noChangeAspect="1"/>
          </p:cNvPicPr>
          <p:nvPr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4156" t="17192" r="14782" b="50000"/>
          <a:stretch/>
        </p:blipFill>
        <p:spPr>
          <a:xfrm>
            <a:off x="20907218" y="12518423"/>
            <a:ext cx="3004137" cy="9424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D8CE27-FA95-CDA6-1987-910426D304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2336" y="12461945"/>
            <a:ext cx="1327772" cy="783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083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4DEBE-2C7E-398D-70C7-66FC29826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98DDCDCF-CE12-FF9A-69EF-10A92B8E95E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-3044824" y="3176"/>
          <a:ext cx="3176" cy="3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0" progId="TCLayout.ActiveDocument.1">
                  <p:embed/>
                </p:oleObj>
              </mc:Choice>
              <mc:Fallback>
                <p:oleObj name="think-cell Slide" r:id="rId4" imgW="421" imgH="42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8DDCDCF-CE12-FF9A-69EF-10A92B8E95E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-3044824" y="3176"/>
                        <a:ext cx="3176" cy="31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AE1F3FF-B25C-1F32-FFCE-9B3625151829}"/>
              </a:ext>
            </a:extLst>
          </p:cNvPr>
          <p:cNvSpPr>
            <a:spLocks/>
          </p:cNvSpPr>
          <p:nvPr/>
        </p:nvSpPr>
        <p:spPr>
          <a:xfrm>
            <a:off x="3352800" y="1706022"/>
            <a:ext cx="10828421" cy="821096"/>
          </a:xfrm>
          <a:prstGeom prst="roundRect">
            <a:avLst>
              <a:gd name="adj" fmla="val 50000"/>
            </a:avLst>
          </a:prstGeom>
          <a:noFill/>
          <a:ln>
            <a:gradFill>
              <a:gsLst>
                <a:gs pos="0">
                  <a:schemeClr val="accent1"/>
                </a:gs>
                <a:gs pos="94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>
            <a:noAutofit/>
          </a:bodyPr>
          <a:lstStyle/>
          <a:p>
            <a:pPr defTabSz="1828785"/>
            <a:r>
              <a:rPr lang="en-US" sz="4801" b="1" dirty="0">
                <a:solidFill>
                  <a:srgbClr val="297FD5"/>
                </a:solidFill>
                <a:ea typeface="Lato" panose="020F0502020204030203" pitchFamily="34" charset="0"/>
                <a:cs typeface="Lato" panose="020F0502020204030203" pitchFamily="34" charset="0"/>
              </a:rPr>
              <a:t>Forward–Looking Statements</a:t>
            </a:r>
            <a:endParaRPr lang="en-US" sz="4801" b="1" dirty="0">
              <a:solidFill>
                <a:srgbClr val="000066"/>
              </a:solidFill>
              <a:ea typeface="Lato" panose="020F0502020204030203" pitchFamily="34" charset="0"/>
              <a:cs typeface="Lato" panose="020F0502020204030203" pitchFamily="34" charset="0"/>
              <a:sym typeface="Arial" panose="020B0604020202020204" pitchFamily="34" charset="0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375BA9B-F34A-DCB1-4324-0E0EAE3F8D35}"/>
              </a:ext>
            </a:extLst>
          </p:cNvPr>
          <p:cNvSpPr txBox="1">
            <a:spLocks/>
          </p:cNvSpPr>
          <p:nvPr/>
        </p:nvSpPr>
        <p:spPr>
          <a:xfrm>
            <a:off x="3352800" y="2337562"/>
            <a:ext cx="17678400" cy="10100787"/>
          </a:xfrm>
          <a:prstGeom prst="rect">
            <a:avLst/>
          </a:prstGeom>
        </p:spPr>
        <p:txBody>
          <a:bodyPr>
            <a:normAutofit/>
          </a:bodyPr>
          <a:lstStyle>
            <a:lvl1pPr marL="457109" indent="-457109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lang="en-US" sz="4800" kern="1200" dirty="0" smtClean="0">
                <a:solidFill>
                  <a:schemeClr val="tx1"/>
                </a:solidFill>
                <a:effectLst/>
                <a:latin typeface="Lato" panose="020F0502020204030203" pitchFamily="34" charset="0"/>
                <a:ea typeface="+mn-ea"/>
                <a:cs typeface="+mn-cs"/>
              </a:defRPr>
            </a:lvl1pPr>
            <a:lvl2pPr marL="137132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4000" kern="1200" dirty="0" smtClean="0">
                <a:solidFill>
                  <a:schemeClr val="tx1"/>
                </a:solidFill>
                <a:effectLst/>
                <a:latin typeface="Lato" panose="020F0502020204030203" pitchFamily="34" charset="0"/>
                <a:ea typeface="+mn-ea"/>
                <a:cs typeface="+mn-cs"/>
              </a:defRPr>
            </a:lvl2pPr>
            <a:lvl3pPr marL="2285543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3600" kern="1200" dirty="0" smtClean="0">
                <a:solidFill>
                  <a:schemeClr val="tx1"/>
                </a:solidFill>
                <a:effectLst/>
                <a:latin typeface="Lato" panose="020F0502020204030203" pitchFamily="34" charset="0"/>
                <a:ea typeface="+mn-ea"/>
                <a:cs typeface="+mn-cs"/>
              </a:defRPr>
            </a:lvl3pPr>
            <a:lvl4pPr marL="3199760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3200" kern="1200" dirty="0" smtClean="0">
                <a:solidFill>
                  <a:schemeClr val="tx1"/>
                </a:solidFill>
                <a:effectLst/>
                <a:latin typeface="Lato" panose="020F0502020204030203" pitchFamily="34" charset="0"/>
                <a:ea typeface="+mn-ea"/>
                <a:cs typeface="+mn-cs"/>
              </a:defRPr>
            </a:lvl4pPr>
            <a:lvl5pPr marL="4113977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3200" kern="1200" dirty="0">
                <a:solidFill>
                  <a:schemeClr val="tx1"/>
                </a:solidFill>
                <a:effectLst/>
                <a:latin typeface="Lato" panose="020F0502020204030203" pitchFamily="34" charset="0"/>
                <a:ea typeface="+mn-ea"/>
                <a:cs typeface="+mn-cs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n-US" sz="3601" dirty="0">
              <a:solidFill>
                <a:schemeClr val="tx1">
                  <a:lumMod val="50000"/>
                </a:schemeClr>
              </a:solidFill>
              <a:latin typeface="+mn-lt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3601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This presentation may contain forward-looking statements. Information on factors that could cause results to differ materially from those projected in this presentation is available in our Form 10-K for the year ended December 31, </a:t>
            </a:r>
            <a:r>
              <a:rPr lang="en-US" sz="3601" dirty="0">
                <a:latin typeface="+mn-lt"/>
              </a:rPr>
              <a:t>2025, as may </a:t>
            </a:r>
            <a:r>
              <a:rPr lang="en-US" sz="3601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have been modified by subsequent Forms 10-Q. These documents are available in the Investor Relations section of our website, </a:t>
            </a:r>
            <a:r>
              <a:rPr lang="en-US" sz="3601" i="1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https://investors.primerica.com</a:t>
            </a:r>
            <a:r>
              <a:rPr lang="en-US" sz="3601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. The forward-looking statements speak as of the date on which they were made, and the Company does not undertake any obligation to update or correct any forward-looking statements</a:t>
            </a:r>
            <a:r>
              <a:rPr lang="en-US" sz="3901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4801" dirty="0">
              <a:solidFill>
                <a:srgbClr val="297FD5"/>
              </a:solidFill>
              <a:latin typeface="+mn-lt"/>
            </a:endParaRPr>
          </a:p>
          <a:p>
            <a:pPr marL="0" indent="0">
              <a:lnSpc>
                <a:spcPct val="100000"/>
              </a:lnSpc>
              <a:spcBef>
                <a:spcPts val="423"/>
              </a:spcBef>
              <a:buNone/>
            </a:pPr>
            <a:endParaRPr lang="en-US" sz="3601" dirty="0">
              <a:solidFill>
                <a:schemeClr val="tx1">
                  <a:lumMod val="50000"/>
                </a:schemeClr>
              </a:solidFill>
              <a:latin typeface="+mn-lt"/>
            </a:endParaRPr>
          </a:p>
          <a:p>
            <a:pPr marL="0" indent="0">
              <a:lnSpc>
                <a:spcPct val="100000"/>
              </a:lnSpc>
              <a:spcBef>
                <a:spcPts val="423"/>
              </a:spcBef>
              <a:buNone/>
            </a:pPr>
            <a:endParaRPr lang="en-US" sz="3601" dirty="0">
              <a:solidFill>
                <a:schemeClr val="tx1">
                  <a:lumMod val="50000"/>
                </a:schemeClr>
              </a:solidFill>
              <a:latin typeface="+mn-lt"/>
            </a:endParaRPr>
          </a:p>
          <a:p>
            <a:pPr marL="0" indent="0">
              <a:lnSpc>
                <a:spcPct val="100000"/>
              </a:lnSpc>
              <a:spcBef>
                <a:spcPts val="423"/>
              </a:spcBef>
              <a:buNone/>
            </a:pPr>
            <a:r>
              <a:rPr lang="en-US" sz="3601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This presentation also contains non-GAAP financial measures.  A reconciliation of those measures to GAAP financial measures is included in our Financial Supplement, which is posted in the Investor Relations section of our website, </a:t>
            </a:r>
            <a:r>
              <a:rPr lang="en-US" sz="3601" i="1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https://investors.primerica.com</a:t>
            </a:r>
            <a:r>
              <a:rPr lang="en-US" sz="3601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.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A92DC154-EB05-3794-9C6B-6F7ACD4C8AFC}"/>
              </a:ext>
            </a:extLst>
          </p:cNvPr>
          <p:cNvSpPr>
            <a:spLocks/>
          </p:cNvSpPr>
          <p:nvPr/>
        </p:nvSpPr>
        <p:spPr>
          <a:xfrm>
            <a:off x="3352801" y="7988059"/>
            <a:ext cx="10828421" cy="821096"/>
          </a:xfrm>
          <a:prstGeom prst="roundRect">
            <a:avLst>
              <a:gd name="adj" fmla="val 50000"/>
            </a:avLst>
          </a:prstGeom>
          <a:noFill/>
          <a:ln>
            <a:gradFill>
              <a:gsLst>
                <a:gs pos="0">
                  <a:schemeClr val="accent1"/>
                </a:gs>
                <a:gs pos="94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>
            <a:noAutofit/>
          </a:bodyPr>
          <a:lstStyle/>
          <a:p>
            <a:pPr>
              <a:spcBef>
                <a:spcPts val="600"/>
              </a:spcBef>
            </a:pPr>
            <a:r>
              <a:rPr lang="en-US" sz="4801" b="1" dirty="0">
                <a:solidFill>
                  <a:srgbClr val="297FD5"/>
                </a:solidFill>
                <a:ea typeface="Lato" panose="020F0502020204030203" pitchFamily="34" charset="0"/>
                <a:cs typeface="Lato" panose="020F0502020204030203" pitchFamily="34" charset="0"/>
              </a:rPr>
              <a:t>Non-GAAP Financial Measures</a:t>
            </a:r>
          </a:p>
        </p:txBody>
      </p:sp>
    </p:spTree>
    <p:extLst>
      <p:ext uri="{BB962C8B-B14F-4D97-AF65-F5344CB8AC3E}">
        <p14:creationId xmlns:p14="http://schemas.microsoft.com/office/powerpoint/2010/main" val="2559107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05C5362-07A2-4D39-7CFA-400716DD321E}"/>
              </a:ext>
            </a:extLst>
          </p:cNvPr>
          <p:cNvGrpSpPr/>
          <p:nvPr/>
        </p:nvGrpSpPr>
        <p:grpSpPr>
          <a:xfrm>
            <a:off x="2246381" y="3177114"/>
            <a:ext cx="19891242" cy="9006262"/>
            <a:chOff x="912659" y="2896086"/>
            <a:chExt cx="19891242" cy="900626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87D2085-751D-CAB4-2A5F-CE186ADE24DC}"/>
                </a:ext>
              </a:extLst>
            </p:cNvPr>
            <p:cNvGrpSpPr/>
            <p:nvPr/>
          </p:nvGrpSpPr>
          <p:grpSpPr>
            <a:xfrm>
              <a:off x="912659" y="2896086"/>
              <a:ext cx="10477236" cy="9006262"/>
              <a:chOff x="3256548" y="3392435"/>
              <a:chExt cx="9247445" cy="8301366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B9697CE5-D1A2-E8B6-6A6F-B573F5670B84}"/>
                  </a:ext>
                </a:extLst>
              </p:cNvPr>
              <p:cNvSpPr/>
              <p:nvPr/>
            </p:nvSpPr>
            <p:spPr>
              <a:xfrm>
                <a:off x="3256548" y="5338483"/>
                <a:ext cx="9247445" cy="4597932"/>
              </a:xfrm>
              <a:prstGeom prst="rect">
                <a:avLst/>
              </a:prstGeom>
              <a:solidFill>
                <a:srgbClr val="02579E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>
                <a:noAutofit/>
              </a:bodyPr>
              <a:lstStyle/>
              <a:p>
                <a:pPr algn="ctr" defTabSz="1828330">
                  <a:defRPr/>
                </a:pPr>
                <a:endParaRPr lang="en-US" sz="2200" b="1" kern="0" dirty="0">
                  <a:solidFill>
                    <a:srgbClr val="FFFFFF"/>
                  </a:solidFill>
                  <a:latin typeface="Aptos" panose="02110004020202020204"/>
                </a:endParaRPr>
              </a:p>
            </p:txBody>
          </p:sp>
          <p:sp>
            <p:nvSpPr>
              <p:cNvPr id="4" name="Circle: Hollow 3">
                <a:extLst>
                  <a:ext uri="{FF2B5EF4-FFF2-40B4-BE49-F238E27FC236}">
                    <a16:creationId xmlns:a16="http://schemas.microsoft.com/office/drawing/2014/main" id="{CAC4558E-70D6-79F5-4094-CBC8682734D9}"/>
                  </a:ext>
                </a:extLst>
              </p:cNvPr>
              <p:cNvSpPr/>
              <p:nvPr/>
            </p:nvSpPr>
            <p:spPr>
              <a:xfrm>
                <a:off x="3871877" y="3392435"/>
                <a:ext cx="7871562" cy="8301366"/>
              </a:xfrm>
              <a:prstGeom prst="donut">
                <a:avLst>
                  <a:gd name="adj" fmla="val 3308"/>
                </a:avLst>
              </a:prstGeom>
              <a:solidFill>
                <a:sysClr val="window" lastClr="FFFFFF">
                  <a:lumMod val="95000"/>
                </a:sysClr>
              </a:solidFill>
              <a:ln w="19050" cap="flat" cmpd="sng" algn="ctr">
                <a:solidFill>
                  <a:sysClr val="window" lastClr="FFFFFF">
                    <a:lumMod val="9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828786">
                  <a:defRPr/>
                </a:pPr>
                <a:endParaRPr lang="en-US" sz="1800" kern="0" dirty="0">
                  <a:solidFill>
                    <a:prstClr val="black"/>
                  </a:solidFill>
                  <a:latin typeface="Aptos" panose="02110004020202020204"/>
                </a:endParaRPr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33DE2CB6-8D50-8B18-FE36-A92EB6DA63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536382" y="5393443"/>
                <a:ext cx="4254947" cy="4488012"/>
              </a:xfrm>
              <a:prstGeom prst="ellipse">
                <a:avLst/>
              </a:prstGeom>
              <a:ln w="63500" cap="rnd">
                <a:noFill/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77783C8-7617-E438-4B3A-3CA32B6FAD67}"/>
                </a:ext>
              </a:extLst>
            </p:cNvPr>
            <p:cNvSpPr txBox="1"/>
            <p:nvPr/>
          </p:nvSpPr>
          <p:spPr>
            <a:xfrm>
              <a:off x="12414059" y="3948330"/>
              <a:ext cx="8389842" cy="78486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828786">
                <a:defRPr/>
              </a:pPr>
              <a:r>
                <a:rPr lang="en-US" dirty="0">
                  <a:solidFill>
                    <a:prstClr val="black"/>
                  </a:solidFill>
                  <a:ea typeface="Lato" panose="020F0502020204030203" pitchFamily="34" charset="0"/>
                  <a:cs typeface="Lato" panose="020F0502020204030203" pitchFamily="34" charset="0"/>
                </a:rPr>
                <a:t>Providing financial education to middle-income households</a:t>
              </a:r>
            </a:p>
            <a:p>
              <a:pPr defTabSz="1828786">
                <a:defRPr/>
              </a:pPr>
              <a:endParaRPr lang="en-US" dirty="0">
                <a:solidFill>
                  <a:prstClr val="black"/>
                </a:solidFill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defTabSz="1828786">
                <a:defRPr/>
              </a:pPr>
              <a:endParaRPr lang="en-US" dirty="0">
                <a:solidFill>
                  <a:prstClr val="black"/>
                </a:solidFill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defTabSz="1828786">
                <a:defRPr/>
              </a:pPr>
              <a:r>
                <a:rPr lang="en-US" kern="0" dirty="0">
                  <a:solidFill>
                    <a:prstClr val="black"/>
                  </a:solidFill>
                  <a:ea typeface="Lato" panose="020F0502020204030203" pitchFamily="34" charset="0"/>
                  <a:cs typeface="Lato" panose="020F0502020204030203" pitchFamily="34" charset="0"/>
                </a:rPr>
                <a:t>Protecting f</a:t>
              </a:r>
              <a:r>
                <a:rPr lang="en-US" dirty="0">
                  <a:solidFill>
                    <a:prstClr val="black"/>
                  </a:solidFill>
                  <a:ea typeface="Lato" panose="020F0502020204030203" pitchFamily="34" charset="0"/>
                  <a:cs typeface="Lato" panose="020F0502020204030203" pitchFamily="34" charset="0"/>
                </a:rPr>
                <a:t>amilies for </a:t>
              </a:r>
              <a:r>
                <a:rPr lang="en-US" sz="3602" dirty="0">
                  <a:solidFill>
                    <a:prstClr val="black">
                      <a:lumMod val="50000"/>
                    </a:prstClr>
                  </a:solidFill>
                  <a:ea typeface="Lato" panose="020F0502020204030203" pitchFamily="34" charset="0"/>
                  <a:cs typeface="Lato" panose="020F0502020204030203" pitchFamily="34" charset="0"/>
                </a:rPr>
                <a:t>nearly</a:t>
              </a:r>
              <a:r>
                <a:rPr lang="en-US" dirty="0">
                  <a:solidFill>
                    <a:prstClr val="black"/>
                  </a:solidFill>
                  <a:ea typeface="Lato" panose="020F0502020204030203" pitchFamily="34" charset="0"/>
                  <a:cs typeface="Lato" panose="020F0502020204030203" pitchFamily="34" charset="0"/>
                </a:rPr>
                <a:t> 50 years</a:t>
              </a:r>
            </a:p>
            <a:p>
              <a:pPr defTabSz="1828786">
                <a:defRPr/>
              </a:pPr>
              <a:endParaRPr lang="en-US" dirty="0">
                <a:solidFill>
                  <a:prstClr val="black"/>
                </a:solidFill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defTabSz="1828786">
                <a:defRPr/>
              </a:pPr>
              <a:endParaRPr lang="en-US" dirty="0">
                <a:solidFill>
                  <a:prstClr val="black"/>
                </a:solidFill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defTabSz="1828786">
                <a:defRPr/>
              </a:pPr>
              <a:r>
                <a:rPr lang="en-US" dirty="0">
                  <a:solidFill>
                    <a:prstClr val="black"/>
                  </a:solidFill>
                  <a:ea typeface="Lato" panose="020F0502020204030203" pitchFamily="34" charset="0"/>
                  <a:cs typeface="Lato" panose="020F0502020204030203" pitchFamily="34" charset="0"/>
                </a:rPr>
                <a:t>Helping clients invest and save for the future</a:t>
              </a:r>
            </a:p>
            <a:p>
              <a:pPr defTabSz="1828786">
                <a:defRPr/>
              </a:pPr>
              <a:endParaRPr lang="en-US" dirty="0">
                <a:solidFill>
                  <a:prstClr val="black"/>
                </a:solidFill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defTabSz="1828786">
                <a:defRPr/>
              </a:pPr>
              <a:endParaRPr lang="en-US" dirty="0">
                <a:solidFill>
                  <a:prstClr val="black"/>
                </a:solidFill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defTabSz="1828786">
                <a:defRPr/>
              </a:pPr>
              <a:r>
                <a:rPr lang="en-US" dirty="0">
                  <a:solidFill>
                    <a:prstClr val="black"/>
                  </a:solidFill>
                  <a:ea typeface="Lato" panose="020F0502020204030203" pitchFamily="34" charset="0"/>
                  <a:cs typeface="Lato" panose="020F0502020204030203" pitchFamily="34" charset="0"/>
                </a:rPr>
                <a:t>Offering financial products and services for every stage of life</a:t>
              </a:r>
            </a:p>
            <a:p>
              <a:pPr defTabSz="1828786">
                <a:defRPr/>
              </a:pPr>
              <a:endParaRPr lang="en-US" dirty="0">
                <a:solidFill>
                  <a:prstClr val="black"/>
                </a:solidFill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62C67209-5F6F-EB91-7E85-1CFE0EAD53CD}"/>
              </a:ext>
            </a:extLst>
          </p:cNvPr>
          <p:cNvSpPr txBox="1">
            <a:spLocks/>
          </p:cNvSpPr>
          <p:nvPr/>
        </p:nvSpPr>
        <p:spPr>
          <a:xfrm>
            <a:off x="0" y="423529"/>
            <a:ext cx="24384000" cy="9787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1828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6400" dirty="0">
                <a:solidFill>
                  <a:srgbClr val="0070C0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Our Purpose: Create Financially Independent Families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FABFA9-5451-8B02-F315-5260CCA7998F}"/>
              </a:ext>
            </a:extLst>
          </p:cNvPr>
          <p:cNvSpPr txBox="1"/>
          <p:nvPr/>
        </p:nvSpPr>
        <p:spPr>
          <a:xfrm>
            <a:off x="4829404" y="1332782"/>
            <a:ext cx="1477701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1828786">
              <a:defRPr/>
            </a:pPr>
            <a:r>
              <a:rPr lang="en-US" i="1" dirty="0">
                <a:solidFill>
                  <a:prstClr val="black"/>
                </a:solidFill>
                <a:ea typeface="Lato" panose="020F0502020204030203" pitchFamily="34" charset="0"/>
                <a:cs typeface="Lato" panose="020F0502020204030203" pitchFamily="34" charset="0"/>
              </a:rPr>
              <a:t>A Diversified Financial Services Distribution Company</a:t>
            </a:r>
          </a:p>
        </p:txBody>
      </p:sp>
    </p:spTree>
    <p:extLst>
      <p:ext uri="{BB962C8B-B14F-4D97-AF65-F5344CB8AC3E}">
        <p14:creationId xmlns:p14="http://schemas.microsoft.com/office/powerpoint/2010/main" val="1187516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78072677-3CA8-A61A-4491-E7B141E2D3FE}"/>
              </a:ext>
            </a:extLst>
          </p:cNvPr>
          <p:cNvSpPr txBox="1">
            <a:spLocks/>
          </p:cNvSpPr>
          <p:nvPr/>
        </p:nvSpPr>
        <p:spPr>
          <a:xfrm>
            <a:off x="1679142" y="172314"/>
            <a:ext cx="21025724" cy="1249432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ctr" defTabSz="1828343">
              <a:lnSpc>
                <a:spcPct val="90000"/>
              </a:lnSpc>
              <a:spcBef>
                <a:spcPct val="0"/>
              </a:spcBef>
              <a:buNone/>
              <a:defRPr sz="6398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defTabSz="1828344">
              <a:defRPr/>
            </a:pPr>
            <a:r>
              <a:rPr lang="en-US" sz="6400" dirty="0"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2025 Adjusted Operating Revenues</a:t>
            </a:r>
            <a:r>
              <a:rPr lang="en-US" sz="3200" baseline="70000" dirty="0"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(1)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FB4F842-55E0-0448-6ABE-6A98F856193C}"/>
              </a:ext>
            </a:extLst>
          </p:cNvPr>
          <p:cNvSpPr txBox="1"/>
          <p:nvPr/>
        </p:nvSpPr>
        <p:spPr>
          <a:xfrm>
            <a:off x="184731" y="12963814"/>
            <a:ext cx="20736082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3656686">
              <a:defRPr/>
            </a:pPr>
            <a:r>
              <a:rPr lang="en-US" altLang="en-US" sz="1600" dirty="0">
                <a:ea typeface="Lato" panose="020F0502020204030203" pitchFamily="34" charset="0"/>
                <a:cs typeface="Lato" panose="020F0502020204030203" pitchFamily="34" charset="0"/>
              </a:rPr>
              <a:t>(1) </a:t>
            </a:r>
            <a:r>
              <a:rPr lang="en-US" altLang="en-US" sz="1600" dirty="0">
                <a:solidFill>
                  <a:prstClr val="black">
                    <a:lumMod val="50000"/>
                  </a:prstClr>
                </a:solidFill>
                <a:ea typeface="Lato" panose="020F0502020204030203" pitchFamily="34" charset="0"/>
                <a:cs typeface="Lato" panose="020F0502020204030203" pitchFamily="34" charset="0"/>
              </a:rPr>
              <a:t>Net Investment Income (~5% of total revenues) is excluded</a:t>
            </a:r>
          </a:p>
          <a:p>
            <a:pPr defTabSz="3656686">
              <a:defRPr/>
            </a:pPr>
            <a:r>
              <a:rPr lang="en-US" sz="1600" dirty="0">
                <a:ea typeface="Lato" panose="020F0502020204030203" pitchFamily="34" charset="0"/>
                <a:cs typeface="Lato" panose="020F0502020204030203" pitchFamily="34" charset="0"/>
              </a:rPr>
              <a:t>(2) </a:t>
            </a:r>
            <a:r>
              <a:rPr lang="en-US" sz="1600" dirty="0">
                <a:solidFill>
                  <a:prstClr val="black">
                    <a:lumMod val="50000"/>
                  </a:prstClr>
                </a:solidFill>
                <a:ea typeface="Lato" panose="020F0502020204030203" pitchFamily="34" charset="0"/>
                <a:cs typeface="Lato" panose="020F0502020204030203" pitchFamily="34" charset="0"/>
              </a:rPr>
              <a:t>Revenues associated with insurance risk substantially mitigated through reinsurance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5C59AF-A2F0-4ADA-68A4-19E453FEFB44}"/>
              </a:ext>
            </a:extLst>
          </p:cNvPr>
          <p:cNvSpPr txBox="1"/>
          <p:nvPr/>
        </p:nvSpPr>
        <p:spPr>
          <a:xfrm>
            <a:off x="5836625" y="1330023"/>
            <a:ext cx="1278849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1828786">
              <a:defRPr/>
            </a:pPr>
            <a:r>
              <a:rPr lang="en-US" i="1" dirty="0">
                <a:solidFill>
                  <a:prstClr val="black"/>
                </a:solidFill>
                <a:ea typeface="Lato" panose="020F0502020204030203" pitchFamily="34" charset="0"/>
                <a:cs typeface="Lato" panose="020F0502020204030203" pitchFamily="34" charset="0"/>
              </a:rPr>
              <a:t>Revenue Sources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F7117028-B64B-3624-D9A1-F7A4222AE2DB}"/>
              </a:ext>
            </a:extLst>
          </p:cNvPr>
          <p:cNvSpPr txBox="1"/>
          <p:nvPr/>
        </p:nvSpPr>
        <p:spPr>
          <a:xfrm>
            <a:off x="9246785" y="7675097"/>
            <a:ext cx="463758" cy="309554"/>
          </a:xfrm>
          <a:prstGeom prst="rect">
            <a:avLst/>
          </a:prstGeom>
          <a:noFill/>
        </p:spPr>
        <p:txBody>
          <a:bodyPr wrap="square" lIns="0" tIns="72000" rIns="0" bIns="7200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1828800">
              <a:defRPr/>
            </a:pPr>
            <a:r>
              <a:rPr lang="en-US" sz="1600" baseline="70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</a:p>
        </p:txBody>
      </p:sp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800AAE7D-56CB-EBA2-3B4F-838124848937}"/>
              </a:ext>
            </a:extLst>
          </p:cNvPr>
          <p:cNvSpPr/>
          <p:nvPr/>
        </p:nvSpPr>
        <p:spPr>
          <a:xfrm rot="10800000">
            <a:off x="3935287" y="3226394"/>
            <a:ext cx="6240214" cy="8130580"/>
          </a:xfrm>
          <a:prstGeom prst="chevron">
            <a:avLst>
              <a:gd name="adj" fmla="val 95027"/>
            </a:avLst>
          </a:prstGeom>
          <a:noFill/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1828800">
              <a:defRPr/>
            </a:pPr>
            <a:endParaRPr lang="en-US" sz="32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1F149E5-0B13-29F1-4893-2A098B89E31E}"/>
              </a:ext>
            </a:extLst>
          </p:cNvPr>
          <p:cNvGraphicFramePr>
            <a:graphicFrameLocks/>
          </p:cNvGraphicFramePr>
          <p:nvPr/>
        </p:nvGraphicFramePr>
        <p:xfrm>
          <a:off x="5261321" y="1973049"/>
          <a:ext cx="13861358" cy="10915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1">
            <a:extLst>
              <a:ext uri="{FF2B5EF4-FFF2-40B4-BE49-F238E27FC236}">
                <a16:creationId xmlns:a16="http://schemas.microsoft.com/office/drawing/2014/main" id="{A6C23A91-880C-300F-DB96-D6E2C17D3727}"/>
              </a:ext>
            </a:extLst>
          </p:cNvPr>
          <p:cNvSpPr txBox="1"/>
          <p:nvPr/>
        </p:nvSpPr>
        <p:spPr>
          <a:xfrm>
            <a:off x="858946" y="6496201"/>
            <a:ext cx="4032996" cy="2299842"/>
          </a:xfrm>
          <a:prstGeom prst="rect">
            <a:avLst/>
          </a:prstGeom>
          <a:noFill/>
        </p:spPr>
        <p:txBody>
          <a:bodyPr wrap="square" lIns="0" tIns="72000" rIns="0" bIns="7200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828800">
              <a:defRPr/>
            </a:pPr>
            <a:r>
              <a:rPr lang="en-US" sz="5600" b="1" dirty="0">
                <a:solidFill>
                  <a:prstClr val="black"/>
                </a:solidFill>
                <a:ea typeface="Lato" panose="020F0502020204030203" pitchFamily="34" charset="0"/>
                <a:cs typeface="Lato" panose="020F0502020204030203" pitchFamily="34" charset="0"/>
              </a:rPr>
              <a:t>91%</a:t>
            </a:r>
          </a:p>
          <a:p>
            <a:pPr algn="ctr" defTabSz="1828800">
              <a:defRPr/>
            </a:pPr>
            <a:r>
              <a:rPr lang="en-US" sz="2800" b="1" dirty="0">
                <a:solidFill>
                  <a:prstClr val="black"/>
                </a:solidFill>
                <a:ea typeface="Lato" panose="020F0502020204030203" pitchFamily="34" charset="0"/>
                <a:cs typeface="Lato" panose="020F0502020204030203" pitchFamily="34" charset="0"/>
              </a:rPr>
              <a:t>Fee-based/</a:t>
            </a:r>
          </a:p>
          <a:p>
            <a:pPr algn="ctr" defTabSz="1828800">
              <a:defRPr/>
            </a:pPr>
            <a:r>
              <a:rPr lang="en-US" sz="2800" b="1" dirty="0">
                <a:solidFill>
                  <a:prstClr val="black"/>
                </a:solidFill>
                <a:ea typeface="Lato" panose="020F0502020204030203" pitchFamily="34" charset="0"/>
                <a:cs typeface="Lato" panose="020F0502020204030203" pitchFamily="34" charset="0"/>
              </a:rPr>
              <a:t>Distribution </a:t>
            </a:r>
          </a:p>
          <a:p>
            <a:pPr algn="ctr" defTabSz="1828800">
              <a:defRPr/>
            </a:pPr>
            <a:r>
              <a:rPr lang="en-US" sz="2800" b="1" dirty="0">
                <a:solidFill>
                  <a:prstClr val="black"/>
                </a:solidFill>
                <a:ea typeface="Lato" panose="020F0502020204030203" pitchFamily="34" charset="0"/>
                <a:cs typeface="Lato" panose="020F0502020204030203" pitchFamily="34" charset="0"/>
              </a:rPr>
              <a:t>revenue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3E6F56BB-1745-B613-A508-141DDFDABC20}"/>
              </a:ext>
            </a:extLst>
          </p:cNvPr>
          <p:cNvSpPr txBox="1"/>
          <p:nvPr/>
        </p:nvSpPr>
        <p:spPr>
          <a:xfrm>
            <a:off x="17934120" y="3226395"/>
            <a:ext cx="3044792" cy="1868955"/>
          </a:xfrm>
          <a:prstGeom prst="rect">
            <a:avLst/>
          </a:prstGeom>
          <a:noFill/>
        </p:spPr>
        <p:txBody>
          <a:bodyPr wrap="square" lIns="0" tIns="72000" rIns="0" bIns="7200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828800">
              <a:defRPr/>
            </a:pPr>
            <a:r>
              <a:rPr lang="en-US" sz="5600" b="1" dirty="0">
                <a:solidFill>
                  <a:prstClr val="black"/>
                </a:solidFill>
                <a:ea typeface="Lato" panose="020F0502020204030203" pitchFamily="34" charset="0"/>
                <a:cs typeface="Lato" panose="020F0502020204030203" pitchFamily="34" charset="0"/>
              </a:rPr>
              <a:t>9%</a:t>
            </a:r>
          </a:p>
          <a:p>
            <a:pPr algn="ctr" defTabSz="1828800">
              <a:defRPr/>
            </a:pPr>
            <a:r>
              <a:rPr lang="en-US" sz="2800" b="1" dirty="0">
                <a:solidFill>
                  <a:prstClr val="black"/>
                </a:solidFill>
                <a:ea typeface="Lato" panose="020F0502020204030203" pitchFamily="34" charset="0"/>
                <a:cs typeface="Lato" panose="020F0502020204030203" pitchFamily="34" charset="0"/>
              </a:rPr>
              <a:t>Life insurance</a:t>
            </a:r>
          </a:p>
          <a:p>
            <a:pPr algn="ctr" defTabSz="1828800">
              <a:defRPr/>
            </a:pPr>
            <a:r>
              <a:rPr lang="en-US" sz="2800" b="1" dirty="0">
                <a:solidFill>
                  <a:prstClr val="black"/>
                </a:solidFill>
                <a:ea typeface="Lato" panose="020F0502020204030203" pitchFamily="34" charset="0"/>
                <a:cs typeface="Lato" panose="020F0502020204030203" pitchFamily="34" charset="0"/>
              </a:rPr>
              <a:t>(retained risk)</a:t>
            </a:r>
            <a:r>
              <a:rPr lang="en-US" sz="1800" baseline="70000" dirty="0">
                <a:solidFill>
                  <a:prstClr val="black"/>
                </a:solidFill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endParaRPr lang="en-US" sz="1800" b="1" dirty="0">
              <a:solidFill>
                <a:prstClr val="black"/>
              </a:solidFill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7BD17E5C-7309-1FDD-169C-36E0428C180E}"/>
              </a:ext>
            </a:extLst>
          </p:cNvPr>
          <p:cNvSpPr txBox="1"/>
          <p:nvPr/>
        </p:nvSpPr>
        <p:spPr>
          <a:xfrm>
            <a:off x="10432778" y="9488021"/>
            <a:ext cx="4032996" cy="1868955"/>
          </a:xfrm>
          <a:prstGeom prst="rect">
            <a:avLst/>
          </a:prstGeom>
          <a:noFill/>
        </p:spPr>
        <p:txBody>
          <a:bodyPr wrap="square" lIns="0" tIns="72000" rIns="0" bIns="7200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828800">
              <a:defRPr/>
            </a:pPr>
            <a:r>
              <a:rPr lang="en-US" sz="5600" b="1" dirty="0">
                <a:solidFill>
                  <a:prstClr val="white"/>
                </a:solidFill>
                <a:ea typeface="Lato" panose="020F0502020204030203" pitchFamily="34" charset="0"/>
                <a:cs typeface="Lato" panose="020F0502020204030203" pitchFamily="34" charset="0"/>
              </a:rPr>
              <a:t>48%</a:t>
            </a:r>
          </a:p>
          <a:p>
            <a:pPr algn="ctr" defTabSz="1828800">
              <a:defRPr/>
            </a:pPr>
            <a:r>
              <a:rPr lang="en-US" sz="2800" b="1" dirty="0">
                <a:solidFill>
                  <a:prstClr val="white"/>
                </a:solidFill>
                <a:ea typeface="Lato" panose="020F0502020204030203" pitchFamily="34" charset="0"/>
                <a:cs typeface="Lato" panose="020F0502020204030203" pitchFamily="34" charset="0"/>
              </a:rPr>
              <a:t>Life insurance</a:t>
            </a:r>
          </a:p>
          <a:p>
            <a:pPr algn="ctr" defTabSz="1828800">
              <a:defRPr/>
            </a:pPr>
            <a:r>
              <a:rPr lang="en-US" sz="2800" b="1" dirty="0">
                <a:solidFill>
                  <a:prstClr val="white"/>
                </a:solidFill>
                <a:ea typeface="Lato" panose="020F0502020204030203" pitchFamily="34" charset="0"/>
                <a:cs typeface="Lato" panose="020F0502020204030203" pitchFamily="34" charset="0"/>
              </a:rPr>
              <a:t>(reinsured)</a:t>
            </a:r>
            <a:r>
              <a:rPr lang="en-US" sz="2800" baseline="70000" dirty="0">
                <a:solidFill>
                  <a:prstClr val="white"/>
                </a:solidFill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aseline="70000" dirty="0">
                <a:solidFill>
                  <a:prstClr val="white"/>
                </a:solidFill>
                <a:ea typeface="Lato" panose="020F0502020204030203" pitchFamily="34" charset="0"/>
                <a:cs typeface="Lato" panose="020F0502020204030203" pitchFamily="34" charset="0"/>
              </a:rPr>
              <a:t>(2)</a:t>
            </a:r>
            <a:endParaRPr lang="en-US" sz="2000" b="1" dirty="0">
              <a:solidFill>
                <a:prstClr val="white"/>
              </a:solidFill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F57DBA11-DFC9-7B85-DE8B-CD891A3A7643}"/>
              </a:ext>
            </a:extLst>
          </p:cNvPr>
          <p:cNvSpPr txBox="1"/>
          <p:nvPr/>
        </p:nvSpPr>
        <p:spPr>
          <a:xfrm>
            <a:off x="10214370" y="3281153"/>
            <a:ext cx="4032996" cy="1868955"/>
          </a:xfrm>
          <a:prstGeom prst="rect">
            <a:avLst/>
          </a:prstGeom>
          <a:noFill/>
        </p:spPr>
        <p:txBody>
          <a:bodyPr wrap="square" lIns="0" tIns="72000" rIns="0" bIns="7200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1828800">
              <a:defRPr/>
            </a:pPr>
            <a:r>
              <a:rPr lang="en-US" sz="5600" b="1" dirty="0">
                <a:solidFill>
                  <a:prstClr val="white"/>
                </a:solidFill>
                <a:ea typeface="Lato" panose="020F0502020204030203" pitchFamily="34" charset="0"/>
                <a:cs typeface="Lato" panose="020F0502020204030203" pitchFamily="34" charset="0"/>
              </a:rPr>
              <a:t>43%</a:t>
            </a:r>
          </a:p>
          <a:p>
            <a:pPr algn="ctr" defTabSz="1828800">
              <a:defRPr/>
            </a:pPr>
            <a:r>
              <a:rPr lang="en-US" sz="2800" b="1" dirty="0">
                <a:solidFill>
                  <a:prstClr val="white"/>
                </a:solidFill>
                <a:ea typeface="Lato" panose="020F0502020204030203" pitchFamily="34" charset="0"/>
                <a:cs typeface="Lato" panose="020F0502020204030203" pitchFamily="34" charset="0"/>
              </a:rPr>
              <a:t>Sales commission &amp; fees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87C1A3B-9461-2952-9D44-70F01C492191}"/>
              </a:ext>
            </a:extLst>
          </p:cNvPr>
          <p:cNvCxnSpPr>
            <a:cxnSpLocks/>
          </p:cNvCxnSpPr>
          <p:nvPr/>
        </p:nvCxnSpPr>
        <p:spPr>
          <a:xfrm flipV="1">
            <a:off x="16103600" y="4334702"/>
            <a:ext cx="1874584" cy="76223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876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93F69-8096-44E4-3E4B-79D9E96E5C26}"/>
              </a:ext>
            </a:extLst>
          </p:cNvPr>
          <p:cNvSpPr txBox="1">
            <a:spLocks/>
          </p:cNvSpPr>
          <p:nvPr/>
        </p:nvSpPr>
        <p:spPr>
          <a:xfrm>
            <a:off x="1679138" y="315994"/>
            <a:ext cx="21025724" cy="147732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defTabSz="1828800"/>
            <a:r>
              <a:rPr lang="en-US" sz="6400" dirty="0">
                <a:latin typeface="+mn-lt"/>
              </a:rPr>
              <a:t> Investment Characteristics of a Distribution Model</a:t>
            </a:r>
            <a:br>
              <a:rPr lang="en-US" sz="6400" dirty="0">
                <a:latin typeface="+mn-lt"/>
              </a:rPr>
            </a:br>
            <a:r>
              <a:rPr lang="en-US" sz="3600" i="1" dirty="0">
                <a:solidFill>
                  <a:prstClr val="black"/>
                </a:solidFill>
                <a:latin typeface="+mn-lt"/>
              </a:rPr>
              <a:t>Upward Potential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D97E69-4C80-7B58-D2A4-7B349CB0229B}"/>
              </a:ext>
            </a:extLst>
          </p:cNvPr>
          <p:cNvSpPr txBox="1"/>
          <p:nvPr/>
        </p:nvSpPr>
        <p:spPr bwMode="auto">
          <a:xfrm>
            <a:off x="154139" y="2556138"/>
            <a:ext cx="5806178" cy="915264"/>
          </a:xfrm>
          <a:prstGeom prst="rect">
            <a:avLst/>
          </a:prstGeom>
          <a:noFill/>
          <a:ln>
            <a:noFill/>
          </a:ln>
        </p:spPr>
        <p:txBody>
          <a:bodyPr tIns="170644" anchor="ctr"/>
          <a:lstStyle>
            <a:defPPr>
              <a:defRPr lang="en-US"/>
            </a:defPPr>
            <a:lvl1pPr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1pPr>
            <a:lvl2pPr marL="1218987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2437973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3656960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4875947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6094933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7313920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8532906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9751893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defTabSz="243779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i="1" kern="0" dirty="0">
                <a:solidFill>
                  <a:srgbClr val="0070C0"/>
                </a:solidFill>
                <a:latin typeface="+mn-lt"/>
                <a:ea typeface="Arial Unicode MS" pitchFamily="34" charset="-128"/>
                <a:cs typeface="Helvetica" panose="020B0604020202020204" pitchFamily="34" charset="0"/>
              </a:rPr>
              <a:t>EPS Growth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08A7DF-0063-C4DC-D0CC-7605F52D2D59}"/>
              </a:ext>
            </a:extLst>
          </p:cNvPr>
          <p:cNvSpPr txBox="1"/>
          <p:nvPr/>
        </p:nvSpPr>
        <p:spPr bwMode="auto">
          <a:xfrm>
            <a:off x="7359838" y="2533278"/>
            <a:ext cx="4017736" cy="915264"/>
          </a:xfrm>
          <a:prstGeom prst="rect">
            <a:avLst/>
          </a:prstGeom>
          <a:noFill/>
          <a:ln>
            <a:noFill/>
          </a:ln>
        </p:spPr>
        <p:txBody>
          <a:bodyPr tIns="170644" anchor="ctr"/>
          <a:lstStyle>
            <a:defPPr>
              <a:defRPr lang="en-US"/>
            </a:defPPr>
            <a:lvl1pPr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1pPr>
            <a:lvl2pPr marL="1218987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2437973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3656960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4875947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6094933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7313920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8532906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9751893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defTabSz="243779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i="1" kern="0" dirty="0">
                <a:solidFill>
                  <a:srgbClr val="0070C0"/>
                </a:solidFill>
                <a:latin typeface="+mn-lt"/>
                <a:ea typeface="Arial Unicode MS" pitchFamily="34" charset="-128"/>
                <a:cs typeface="Helvetica" panose="020B0604020202020204" pitchFamily="34" charset="0"/>
              </a:rPr>
              <a:t>Returned Cash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791BB7-AE49-EE59-A98B-21DF1A7D68AC}"/>
              </a:ext>
            </a:extLst>
          </p:cNvPr>
          <p:cNvSpPr txBox="1"/>
          <p:nvPr/>
        </p:nvSpPr>
        <p:spPr bwMode="auto">
          <a:xfrm>
            <a:off x="13865980" y="2603954"/>
            <a:ext cx="2943708" cy="915264"/>
          </a:xfrm>
          <a:prstGeom prst="rect">
            <a:avLst/>
          </a:prstGeom>
          <a:noFill/>
          <a:ln>
            <a:noFill/>
          </a:ln>
        </p:spPr>
        <p:txBody>
          <a:bodyPr tIns="170644" anchor="ctr"/>
          <a:lstStyle>
            <a:defPPr>
              <a:defRPr lang="en-US"/>
            </a:defPPr>
            <a:lvl1pPr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1pPr>
            <a:lvl2pPr marL="1218987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2437973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3656960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4875947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6094933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7313920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8532906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9751893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defTabSz="243779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i="1" kern="0" dirty="0">
                <a:solidFill>
                  <a:srgbClr val="0070C0"/>
                </a:solidFill>
                <a:latin typeface="+mn-lt"/>
                <a:ea typeface="Arial Unicode MS" pitchFamily="34" charset="-128"/>
                <a:cs typeface="Helvetica" panose="020B0604020202020204" pitchFamily="34" charset="0"/>
              </a:rPr>
              <a:t>ROAE</a:t>
            </a:r>
            <a:endParaRPr lang="en-US" sz="2000" b="1" i="1" kern="0" baseline="100000" dirty="0">
              <a:solidFill>
                <a:srgbClr val="0070C0"/>
              </a:solidFill>
              <a:latin typeface="+mn-lt"/>
              <a:ea typeface="Arial Unicode MS" pitchFamily="34" charset="-128"/>
              <a:cs typeface="Helvetica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1416D7-3CC9-284D-599F-A84623206C6E}"/>
              </a:ext>
            </a:extLst>
          </p:cNvPr>
          <p:cNvSpPr txBox="1"/>
          <p:nvPr/>
        </p:nvSpPr>
        <p:spPr bwMode="auto">
          <a:xfrm>
            <a:off x="19737859" y="2533278"/>
            <a:ext cx="3424574" cy="915264"/>
          </a:xfrm>
          <a:prstGeom prst="rect">
            <a:avLst/>
          </a:prstGeom>
          <a:noFill/>
          <a:ln>
            <a:noFill/>
          </a:ln>
        </p:spPr>
        <p:txBody>
          <a:bodyPr tIns="170644" anchor="ctr"/>
          <a:lstStyle>
            <a:defPPr>
              <a:defRPr lang="en-US"/>
            </a:defPPr>
            <a:lvl1pPr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1pPr>
            <a:lvl2pPr marL="1218987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2437973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3656960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4875947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6094933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7313920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8532906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9751893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defTabSz="243779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i="1" kern="0" dirty="0">
                <a:solidFill>
                  <a:srgbClr val="0070C0"/>
                </a:solidFill>
                <a:latin typeface="+mn-lt"/>
                <a:ea typeface="Arial Unicode MS" pitchFamily="34" charset="-128"/>
                <a:cs typeface="Helvetica" panose="020B0604020202020204" pitchFamily="34" charset="0"/>
              </a:rPr>
              <a:t>P/E Multiple</a:t>
            </a:r>
            <a:endParaRPr lang="en-US" sz="3200" b="1" i="1" kern="0" baseline="68000" dirty="0">
              <a:solidFill>
                <a:srgbClr val="0070C0"/>
              </a:solidFill>
              <a:latin typeface="+mn-lt"/>
              <a:ea typeface="Arial Unicode MS" pitchFamily="34" charset="-128"/>
              <a:cs typeface="Helvetica" panose="020B0604020202020204" pitchFamily="34" charset="0"/>
            </a:endParaRP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8118CFBE-966E-305E-9420-332F6452D4B6}"/>
              </a:ext>
            </a:extLst>
          </p:cNvPr>
          <p:cNvSpPr/>
          <p:nvPr/>
        </p:nvSpPr>
        <p:spPr bwMode="auto">
          <a:xfrm rot="10800000">
            <a:off x="322203" y="3425695"/>
            <a:ext cx="5608206" cy="8883614"/>
          </a:xfrm>
          <a:prstGeom prst="downArrow">
            <a:avLst/>
          </a:prstGeom>
          <a:gradFill flip="none" rotWithShape="1">
            <a:gsLst>
              <a:gs pos="0">
                <a:srgbClr val="FFFFFF"/>
              </a:gs>
              <a:gs pos="87000">
                <a:srgbClr val="0E80C9">
                  <a:lumMod val="60000"/>
                  <a:lumOff val="40000"/>
                </a:srgbClr>
              </a:gs>
              <a:gs pos="59000">
                <a:srgbClr val="0E80C9">
                  <a:lumMod val="40000"/>
                  <a:lumOff val="60000"/>
                </a:srgbClr>
              </a:gs>
              <a:gs pos="33000">
                <a:srgbClr val="119CF4">
                  <a:lumMod val="20000"/>
                  <a:lumOff val="8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18288" tIns="0" rIns="0" bIns="0" numCol="1" spcCol="0" rtlCol="0" fromWordArt="0" anchor="ctr" anchorCtr="0" forceAA="0" upright="1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kern="0" dirty="0">
              <a:solidFill>
                <a:srgbClr val="737572"/>
              </a:solidFill>
            </a:endParaRP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B8B4D031-C3EB-505D-76C3-4FB894A50149}"/>
              </a:ext>
            </a:extLst>
          </p:cNvPr>
          <p:cNvSpPr/>
          <p:nvPr/>
        </p:nvSpPr>
        <p:spPr bwMode="auto">
          <a:xfrm rot="10800000">
            <a:off x="18577621" y="3508303"/>
            <a:ext cx="5608206" cy="8883614"/>
          </a:xfrm>
          <a:prstGeom prst="downArrow">
            <a:avLst/>
          </a:prstGeom>
          <a:gradFill flip="none" rotWithShape="1">
            <a:gsLst>
              <a:gs pos="0">
                <a:sysClr val="window" lastClr="FFFFFF"/>
              </a:gs>
              <a:gs pos="87000">
                <a:srgbClr val="0E80C9">
                  <a:lumMod val="60000"/>
                  <a:lumOff val="40000"/>
                </a:srgbClr>
              </a:gs>
              <a:gs pos="59000">
                <a:srgbClr val="0E80C9">
                  <a:lumMod val="40000"/>
                  <a:lumOff val="60000"/>
                </a:srgbClr>
              </a:gs>
              <a:gs pos="33000">
                <a:srgbClr val="0E80C9">
                  <a:lumMod val="20000"/>
                  <a:lumOff val="8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18288" tIns="0" rIns="0" bIns="0" numCol="1" spcCol="0" rtlCol="0" fromWordArt="0" anchor="ctr" anchorCtr="0" forceAA="0" upright="1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kern="0" dirty="0">
              <a:solidFill>
                <a:srgbClr val="737572"/>
              </a:solidFill>
            </a:endParaRP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A6A8A79A-4317-6951-AC2E-65BB59E7B351}"/>
              </a:ext>
            </a:extLst>
          </p:cNvPr>
          <p:cNvSpPr/>
          <p:nvPr/>
        </p:nvSpPr>
        <p:spPr bwMode="auto">
          <a:xfrm rot="10800000">
            <a:off x="12477241" y="3422687"/>
            <a:ext cx="5608206" cy="8883614"/>
          </a:xfrm>
          <a:prstGeom prst="downArrow">
            <a:avLst/>
          </a:prstGeom>
          <a:gradFill flip="none" rotWithShape="1">
            <a:gsLst>
              <a:gs pos="0">
                <a:sysClr val="window" lastClr="FFFFFF"/>
              </a:gs>
              <a:gs pos="87000">
                <a:srgbClr val="0E80C9">
                  <a:lumMod val="60000"/>
                  <a:lumOff val="40000"/>
                </a:srgbClr>
              </a:gs>
              <a:gs pos="59000">
                <a:srgbClr val="0E80C9">
                  <a:lumMod val="40000"/>
                  <a:lumOff val="60000"/>
                </a:srgbClr>
              </a:gs>
              <a:gs pos="33000">
                <a:srgbClr val="0E80C9">
                  <a:lumMod val="20000"/>
                  <a:lumOff val="8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18288" tIns="0" rIns="0" bIns="0" numCol="1" spcCol="0" rtlCol="0" fromWordArt="0" anchor="ctr" anchorCtr="0" forceAA="0" upright="1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kern="0" dirty="0">
              <a:solidFill>
                <a:srgbClr val="737572"/>
              </a:solidFill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D8E8F5C6-1D5D-B332-B355-B962A2F8D890}"/>
              </a:ext>
            </a:extLst>
          </p:cNvPr>
          <p:cNvSpPr/>
          <p:nvPr/>
        </p:nvSpPr>
        <p:spPr bwMode="auto">
          <a:xfrm rot="10800000">
            <a:off x="6476025" y="3425695"/>
            <a:ext cx="5608206" cy="8883614"/>
          </a:xfrm>
          <a:prstGeom prst="downArrow">
            <a:avLst/>
          </a:prstGeom>
          <a:gradFill flip="none" rotWithShape="1">
            <a:gsLst>
              <a:gs pos="7000">
                <a:sysClr val="window" lastClr="FFFFFF"/>
              </a:gs>
              <a:gs pos="87000">
                <a:srgbClr val="0E80C9">
                  <a:lumMod val="60000"/>
                  <a:lumOff val="40000"/>
                </a:srgbClr>
              </a:gs>
              <a:gs pos="59000">
                <a:srgbClr val="0E80C9">
                  <a:lumMod val="40000"/>
                  <a:lumOff val="60000"/>
                </a:srgbClr>
              </a:gs>
              <a:gs pos="33000">
                <a:srgbClr val="0E80C9">
                  <a:lumMod val="20000"/>
                  <a:lumOff val="8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18288" tIns="0" rIns="0" bIns="0" numCol="1" spcCol="0" rtlCol="0" fromWordArt="0" anchor="ctr" anchorCtr="0" forceAA="0" upright="1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kern="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EFA7B7-6C5B-BD3B-DE3A-CD328368D46B}"/>
              </a:ext>
            </a:extLst>
          </p:cNvPr>
          <p:cNvSpPr txBox="1"/>
          <p:nvPr/>
        </p:nvSpPr>
        <p:spPr>
          <a:xfrm>
            <a:off x="-396099" y="11019016"/>
            <a:ext cx="2106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prstClr val="black"/>
                </a:solidFill>
              </a:rPr>
              <a:t>Investment Brokers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40C838-A107-DDE2-5D33-F3B420D0934B}"/>
              </a:ext>
            </a:extLst>
          </p:cNvPr>
          <p:cNvSpPr txBox="1"/>
          <p:nvPr/>
        </p:nvSpPr>
        <p:spPr>
          <a:xfrm>
            <a:off x="-233301" y="9030952"/>
            <a:ext cx="1888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prstClr val="black"/>
                </a:solidFill>
              </a:rPr>
              <a:t>Insurance</a:t>
            </a:r>
          </a:p>
          <a:p>
            <a:pPr algn="r"/>
            <a:r>
              <a:rPr lang="en-US" sz="2400" dirty="0">
                <a:solidFill>
                  <a:prstClr val="black"/>
                </a:solidFill>
              </a:rPr>
              <a:t>Brokers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2C27495-CE99-8B3F-653F-EAE510B08173}"/>
              </a:ext>
            </a:extLst>
          </p:cNvPr>
          <p:cNvCxnSpPr>
            <a:cxnSpLocks/>
          </p:cNvCxnSpPr>
          <p:nvPr/>
        </p:nvCxnSpPr>
        <p:spPr>
          <a:xfrm flipV="1">
            <a:off x="1391751" y="10429911"/>
            <a:ext cx="3675158" cy="12878"/>
          </a:xfrm>
          <a:prstGeom prst="line">
            <a:avLst/>
          </a:prstGeom>
          <a:noFill/>
          <a:ln w="22225" cap="flat" cmpd="sng" algn="ctr">
            <a:solidFill>
              <a:srgbClr val="119CF4"/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165E46B-9F29-758D-ACBF-1C403B030265}"/>
              </a:ext>
            </a:extLst>
          </p:cNvPr>
          <p:cNvGrpSpPr/>
          <p:nvPr/>
        </p:nvGrpSpPr>
        <p:grpSpPr>
          <a:xfrm>
            <a:off x="5866405" y="7558458"/>
            <a:ext cx="1972354" cy="4550849"/>
            <a:chOff x="6368005" y="7632444"/>
            <a:chExt cx="1972353" cy="455084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1887C7E-B0A0-FBB4-DCA3-F096F937FB53}"/>
                </a:ext>
              </a:extLst>
            </p:cNvPr>
            <p:cNvSpPr txBox="1"/>
            <p:nvPr/>
          </p:nvSpPr>
          <p:spPr>
            <a:xfrm>
              <a:off x="6368005" y="9152338"/>
              <a:ext cx="19709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solidFill>
                    <a:prstClr val="black"/>
                  </a:solidFill>
                </a:rPr>
                <a:t>Investment Brokers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8ABBDE2-FF5A-48F3-E371-A6D6B49EF76C}"/>
                </a:ext>
              </a:extLst>
            </p:cNvPr>
            <p:cNvSpPr txBox="1"/>
            <p:nvPr/>
          </p:nvSpPr>
          <p:spPr>
            <a:xfrm>
              <a:off x="6369369" y="7632444"/>
              <a:ext cx="19709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400" i="1">
                  <a:solidFill>
                    <a:schemeClr val="tx2">
                      <a:lumMod val="50000"/>
                    </a:schemeClr>
                  </a:solidFill>
                  <a:latin typeface="+mj-lt"/>
                </a:defRPr>
              </a:lvl1pPr>
            </a:lstStyle>
            <a:p>
              <a:pPr algn="r"/>
              <a:r>
                <a:rPr lang="en-US" dirty="0">
                  <a:solidFill>
                    <a:prstClr val="black"/>
                  </a:solidFill>
                  <a:latin typeface="+mn-lt"/>
                </a:rPr>
                <a:t>Primerica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6663D1D-E4E7-C398-5B7B-6E9A1515778B}"/>
                </a:ext>
              </a:extLst>
            </p:cNvPr>
            <p:cNvSpPr txBox="1"/>
            <p:nvPr/>
          </p:nvSpPr>
          <p:spPr>
            <a:xfrm>
              <a:off x="6413175" y="10982963"/>
              <a:ext cx="188821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solidFill>
                    <a:prstClr val="black"/>
                  </a:solidFill>
                </a:rPr>
                <a:t>Insurance Brokers</a:t>
              </a:r>
            </a:p>
            <a:p>
              <a:pPr algn="r"/>
              <a:endParaRPr lang="en-US" sz="24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614286D-897E-8AB3-F619-4F5E6F991FCE}"/>
              </a:ext>
            </a:extLst>
          </p:cNvPr>
          <p:cNvGrpSpPr/>
          <p:nvPr/>
        </p:nvGrpSpPr>
        <p:grpSpPr>
          <a:xfrm>
            <a:off x="11612634" y="7424774"/>
            <a:ext cx="2304116" cy="2563033"/>
            <a:chOff x="11980447" y="7186524"/>
            <a:chExt cx="2304115" cy="256303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7E178E5-0956-B3CA-0394-A40F7A46175B}"/>
                </a:ext>
              </a:extLst>
            </p:cNvPr>
            <p:cNvSpPr txBox="1"/>
            <p:nvPr/>
          </p:nvSpPr>
          <p:spPr>
            <a:xfrm>
              <a:off x="11980447" y="8918559"/>
              <a:ext cx="226448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solidFill>
                    <a:prstClr val="black"/>
                  </a:solidFill>
                </a:rPr>
                <a:t>Investment Brokers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DA4EF89-1830-EB72-1737-BD8612F899D7}"/>
                </a:ext>
              </a:extLst>
            </p:cNvPr>
            <p:cNvSpPr txBox="1"/>
            <p:nvPr/>
          </p:nvSpPr>
          <p:spPr>
            <a:xfrm>
              <a:off x="12313573" y="7186524"/>
              <a:ext cx="19709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400" i="1">
                  <a:solidFill>
                    <a:schemeClr val="tx2">
                      <a:lumMod val="50000"/>
                    </a:schemeClr>
                  </a:solidFill>
                  <a:latin typeface="+mj-lt"/>
                </a:defRPr>
              </a:lvl1pPr>
            </a:lstStyle>
            <a:p>
              <a:pPr algn="r"/>
              <a:r>
                <a:rPr lang="en-US" dirty="0">
                  <a:solidFill>
                    <a:prstClr val="black"/>
                  </a:solidFill>
                  <a:latin typeface="+mn-lt"/>
                </a:rPr>
                <a:t>Primerica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EC47456-DF6E-0F91-0FA6-ED340161B12A}"/>
              </a:ext>
            </a:extLst>
          </p:cNvPr>
          <p:cNvGrpSpPr/>
          <p:nvPr/>
        </p:nvGrpSpPr>
        <p:grpSpPr>
          <a:xfrm>
            <a:off x="17566247" y="7158729"/>
            <a:ext cx="2418578" cy="4368409"/>
            <a:chOff x="18747048" y="7000495"/>
            <a:chExt cx="1983394" cy="436840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80CEBC0-AC7A-F794-C7D9-EB2A18F2BCC3}"/>
                </a:ext>
              </a:extLst>
            </p:cNvPr>
            <p:cNvSpPr txBox="1"/>
            <p:nvPr/>
          </p:nvSpPr>
          <p:spPr>
            <a:xfrm>
              <a:off x="18878611" y="9056173"/>
              <a:ext cx="185183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solidFill>
                    <a:prstClr val="black"/>
                  </a:solidFill>
                </a:rPr>
                <a:t>Investment Brokers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CE7117B-D7D6-94AE-297F-CB857E27AC9C}"/>
                </a:ext>
              </a:extLst>
            </p:cNvPr>
            <p:cNvSpPr txBox="1"/>
            <p:nvPr/>
          </p:nvSpPr>
          <p:spPr>
            <a:xfrm>
              <a:off x="18747048" y="10907238"/>
              <a:ext cx="19709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400" i="1">
                  <a:solidFill>
                    <a:schemeClr val="tx2">
                      <a:lumMod val="50000"/>
                    </a:schemeClr>
                  </a:solidFill>
                  <a:latin typeface="+mj-lt"/>
                </a:defRPr>
              </a:lvl1pPr>
            </a:lstStyle>
            <a:p>
              <a:pPr algn="r"/>
              <a:r>
                <a:rPr lang="en-US" dirty="0">
                  <a:solidFill>
                    <a:prstClr val="black"/>
                  </a:solidFill>
                  <a:latin typeface="+mn-lt"/>
                </a:rPr>
                <a:t>Primerica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01E4001-47C1-6165-253F-7776A8B058CC}"/>
                </a:ext>
              </a:extLst>
            </p:cNvPr>
            <p:cNvSpPr txBox="1"/>
            <p:nvPr/>
          </p:nvSpPr>
          <p:spPr>
            <a:xfrm>
              <a:off x="18829821" y="7000495"/>
              <a:ext cx="18882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dirty="0">
                  <a:solidFill>
                    <a:prstClr val="black"/>
                  </a:solidFill>
                </a:rPr>
                <a:t>Insurance</a:t>
              </a:r>
            </a:p>
            <a:p>
              <a:pPr algn="r"/>
              <a:r>
                <a:rPr lang="en-US" sz="2400" dirty="0">
                  <a:solidFill>
                    <a:prstClr val="black"/>
                  </a:solidFill>
                </a:rPr>
                <a:t>Brokers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6B0F0EC-16B0-A337-69CF-7E26D8BAB313}"/>
              </a:ext>
            </a:extLst>
          </p:cNvPr>
          <p:cNvGrpSpPr/>
          <p:nvPr/>
        </p:nvGrpSpPr>
        <p:grpSpPr>
          <a:xfrm>
            <a:off x="20733196" y="7162670"/>
            <a:ext cx="1567544" cy="4903938"/>
            <a:chOff x="10366598" y="3581335"/>
            <a:chExt cx="783772" cy="245196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F6E4C03-D912-0C9A-5E53-E538D81BE936}"/>
                </a:ext>
              </a:extLst>
            </p:cNvPr>
            <p:cNvSpPr txBox="1"/>
            <p:nvPr/>
          </p:nvSpPr>
          <p:spPr>
            <a:xfrm>
              <a:off x="10366598" y="5433139"/>
              <a:ext cx="783772" cy="600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b="1" dirty="0">
                  <a:solidFill>
                    <a:srgbClr val="009450"/>
                  </a:solidFill>
                  <a:ea typeface="Arial Unicode MS" pitchFamily="34" charset="-128"/>
                  <a:cs typeface="Helvetica"/>
                </a:rPr>
                <a:t>11.9x</a:t>
              </a:r>
            </a:p>
            <a:p>
              <a:endParaRPr lang="en-US" b="1" dirty="0">
                <a:solidFill>
                  <a:srgbClr val="009450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EA77F6C-BFE2-1D22-346C-1E335AE1740B}"/>
                </a:ext>
              </a:extLst>
            </p:cNvPr>
            <p:cNvSpPr txBox="1"/>
            <p:nvPr/>
          </p:nvSpPr>
          <p:spPr>
            <a:xfrm>
              <a:off x="10366598" y="4522675"/>
              <a:ext cx="783772" cy="323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14.1x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339E79C-750E-BE7C-CB4A-C42A0E71B18D}"/>
                </a:ext>
              </a:extLst>
            </p:cNvPr>
            <p:cNvSpPr txBox="1"/>
            <p:nvPr/>
          </p:nvSpPr>
          <p:spPr>
            <a:xfrm>
              <a:off x="10366598" y="3581335"/>
              <a:ext cx="783772" cy="323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prstClr val="white"/>
                  </a:solidFill>
                </a:rPr>
                <a:t>18.5x</a:t>
              </a:r>
            </a:p>
          </p:txBody>
        </p: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C4B0900-4BF4-0540-B10E-134520FD2BBC}"/>
              </a:ext>
            </a:extLst>
          </p:cNvPr>
          <p:cNvCxnSpPr>
            <a:cxnSpLocks/>
          </p:cNvCxnSpPr>
          <p:nvPr/>
        </p:nvCxnSpPr>
        <p:spPr>
          <a:xfrm>
            <a:off x="19501600" y="8509320"/>
            <a:ext cx="3760244" cy="0"/>
          </a:xfrm>
          <a:prstGeom prst="line">
            <a:avLst/>
          </a:prstGeom>
          <a:noFill/>
          <a:ln w="22225" cap="flat" cmpd="sng" algn="ctr">
            <a:solidFill>
              <a:srgbClr val="119CF4"/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1EE2EE9-90DB-E848-22E3-889CB22AD544}"/>
              </a:ext>
            </a:extLst>
          </p:cNvPr>
          <p:cNvGrpSpPr/>
          <p:nvPr/>
        </p:nvGrpSpPr>
        <p:grpSpPr>
          <a:xfrm>
            <a:off x="2514693" y="7162671"/>
            <a:ext cx="1594282" cy="4349940"/>
            <a:chOff x="1257346" y="3581335"/>
            <a:chExt cx="797141" cy="217497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4B4958B-58D9-90CC-2464-C3F2AED6E5F3}"/>
                </a:ext>
              </a:extLst>
            </p:cNvPr>
            <p:cNvSpPr txBox="1"/>
            <p:nvPr/>
          </p:nvSpPr>
          <p:spPr>
            <a:xfrm>
              <a:off x="1257346" y="3581335"/>
              <a:ext cx="797141" cy="600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b="1" dirty="0">
                  <a:solidFill>
                    <a:srgbClr val="009450"/>
                  </a:solidFill>
                  <a:ea typeface="Arial Unicode MS" pitchFamily="34" charset="-128"/>
                  <a:cs typeface="Helvetica"/>
                </a:rPr>
                <a:t>18%</a:t>
              </a:r>
            </a:p>
            <a:p>
              <a:endParaRPr lang="en-US" altLang="en-US" b="1" dirty="0">
                <a:solidFill>
                  <a:srgbClr val="009450"/>
                </a:solidFill>
                <a:ea typeface="Arial Unicode MS" pitchFamily="34" charset="-128"/>
                <a:cs typeface="Helvetica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80AAD56-76E4-BFC6-B433-B4F99125FDDB}"/>
                </a:ext>
              </a:extLst>
            </p:cNvPr>
            <p:cNvSpPr txBox="1"/>
            <p:nvPr/>
          </p:nvSpPr>
          <p:spPr>
            <a:xfrm>
              <a:off x="1264030" y="4522675"/>
              <a:ext cx="783772" cy="323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prstClr val="white"/>
                  </a:solidFill>
                </a:rPr>
                <a:t>14%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176E1A-4189-CD60-6C38-6D07EE75BD28}"/>
                </a:ext>
              </a:extLst>
            </p:cNvPr>
            <p:cNvSpPr txBox="1"/>
            <p:nvPr/>
          </p:nvSpPr>
          <p:spPr>
            <a:xfrm>
              <a:off x="1264030" y="5433139"/>
              <a:ext cx="783772" cy="323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prstClr val="white"/>
                  </a:solidFill>
                </a:rPr>
                <a:t>10%</a:t>
              </a:r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18737E1-F5B3-4C6A-5E51-E94AF4BDF3DB}"/>
              </a:ext>
            </a:extLst>
          </p:cNvPr>
          <p:cNvCxnSpPr>
            <a:cxnSpLocks/>
          </p:cNvCxnSpPr>
          <p:nvPr/>
        </p:nvCxnSpPr>
        <p:spPr>
          <a:xfrm flipV="1">
            <a:off x="7438725" y="10428441"/>
            <a:ext cx="3675158" cy="14502"/>
          </a:xfrm>
          <a:prstGeom prst="line">
            <a:avLst/>
          </a:prstGeom>
          <a:noFill/>
          <a:ln w="22225" cap="flat" cmpd="sng" algn="ctr">
            <a:solidFill>
              <a:srgbClr val="119CF4"/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D6D12EA-B5C2-BD11-DC4E-79E6BFF960BD}"/>
              </a:ext>
            </a:extLst>
          </p:cNvPr>
          <p:cNvCxnSpPr>
            <a:cxnSpLocks/>
          </p:cNvCxnSpPr>
          <p:nvPr/>
        </p:nvCxnSpPr>
        <p:spPr>
          <a:xfrm flipV="1">
            <a:off x="7359839" y="8498289"/>
            <a:ext cx="3675158" cy="14502"/>
          </a:xfrm>
          <a:prstGeom prst="line">
            <a:avLst/>
          </a:prstGeom>
          <a:noFill/>
          <a:ln w="22225" cap="flat" cmpd="sng" algn="ctr">
            <a:solidFill>
              <a:srgbClr val="119CF4"/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AA94C6B-3DFF-AB10-FF34-EEB9B2099A3F}"/>
              </a:ext>
            </a:extLst>
          </p:cNvPr>
          <p:cNvCxnSpPr>
            <a:cxnSpLocks/>
          </p:cNvCxnSpPr>
          <p:nvPr/>
        </p:nvCxnSpPr>
        <p:spPr>
          <a:xfrm flipV="1">
            <a:off x="13398915" y="8494819"/>
            <a:ext cx="3675158" cy="14502"/>
          </a:xfrm>
          <a:prstGeom prst="line">
            <a:avLst/>
          </a:prstGeom>
          <a:noFill/>
          <a:ln w="22225" cap="flat" cmpd="sng" algn="ctr">
            <a:solidFill>
              <a:srgbClr val="119CF4"/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4BED77A2-7DD5-67C5-2913-0E284F137EBB}"/>
              </a:ext>
            </a:extLst>
          </p:cNvPr>
          <p:cNvSpPr txBox="1"/>
          <p:nvPr/>
        </p:nvSpPr>
        <p:spPr>
          <a:xfrm>
            <a:off x="1" y="12792671"/>
            <a:ext cx="20988234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3655954"/>
            <a:r>
              <a:rPr lang="en-US" sz="1600" dirty="0">
                <a:solidFill>
                  <a:prstClr val="black"/>
                </a:solidFill>
                <a:ea typeface="Arial Unicode MS" pitchFamily="34" charset="-128"/>
                <a:cs typeface="Helvetica" panose="020B0604020202020204" pitchFamily="34" charset="0"/>
              </a:rPr>
              <a:t>Source: S&amp;P Global.  Reflects the mean financial metrics for insurance broker peers (AON, AJG, BRO, MRSH, WTW) and investment broker peers (AMP, LPLA, RJF). A 3-year average (FY2023 to FY2025 annualized) is utilized for EPS growth. Returned cash is dividends paid + repurchases (including withholdings on employee stock compensation vestings) as a percentage of adjusted net operating income and return on adjusted equity (ROAE) is for FY2025. Source: Factset.  Forward  P/E multiple is as of January 31, 2026.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5F9AF79-ED60-E3B8-3D06-134B01550EF7}"/>
              </a:ext>
            </a:extLst>
          </p:cNvPr>
          <p:cNvSpPr txBox="1"/>
          <p:nvPr/>
        </p:nvSpPr>
        <p:spPr>
          <a:xfrm>
            <a:off x="-275837" y="7606845"/>
            <a:ext cx="1970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i="1">
                <a:solidFill>
                  <a:schemeClr val="tx2">
                    <a:lumMod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rgbClr val="445469">
                    <a:lumMod val="50000"/>
                  </a:srgbClr>
                </a:solidFill>
                <a:latin typeface="+mn-lt"/>
              </a:rPr>
              <a:t>Primerica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E6029CF-EE0E-7B14-E8D3-DAFC7690C57A}"/>
              </a:ext>
            </a:extLst>
          </p:cNvPr>
          <p:cNvSpPr txBox="1"/>
          <p:nvPr/>
        </p:nvSpPr>
        <p:spPr>
          <a:xfrm>
            <a:off x="12001301" y="10871850"/>
            <a:ext cx="1888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prstClr val="black"/>
                </a:solidFill>
              </a:rPr>
              <a:t>Insurance</a:t>
            </a:r>
          </a:p>
          <a:p>
            <a:pPr algn="r"/>
            <a:r>
              <a:rPr lang="en-US" sz="2400" dirty="0">
                <a:solidFill>
                  <a:prstClr val="black"/>
                </a:solidFill>
              </a:rPr>
              <a:t>Brokers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652BB4A-4ABD-56AC-1E0E-1A1C1C8B40F5}"/>
              </a:ext>
            </a:extLst>
          </p:cNvPr>
          <p:cNvCxnSpPr>
            <a:cxnSpLocks/>
          </p:cNvCxnSpPr>
          <p:nvPr/>
        </p:nvCxnSpPr>
        <p:spPr>
          <a:xfrm flipV="1">
            <a:off x="1288725" y="8499101"/>
            <a:ext cx="3675158" cy="12878"/>
          </a:xfrm>
          <a:prstGeom prst="line">
            <a:avLst/>
          </a:prstGeom>
          <a:noFill/>
          <a:ln w="22225" cap="flat" cmpd="sng" algn="ctr">
            <a:solidFill>
              <a:srgbClr val="119CF4"/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9C60A5D-5499-40D3-852A-C1ABAFD90F3C}"/>
              </a:ext>
            </a:extLst>
          </p:cNvPr>
          <p:cNvCxnSpPr>
            <a:cxnSpLocks/>
          </p:cNvCxnSpPr>
          <p:nvPr/>
        </p:nvCxnSpPr>
        <p:spPr>
          <a:xfrm flipV="1">
            <a:off x="13443763" y="10436349"/>
            <a:ext cx="3675158" cy="14502"/>
          </a:xfrm>
          <a:prstGeom prst="line">
            <a:avLst/>
          </a:prstGeom>
          <a:noFill/>
          <a:ln w="22225" cap="flat" cmpd="sng" algn="ctr">
            <a:solidFill>
              <a:srgbClr val="119CF4"/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B61DB1C-3EAA-CC13-A84D-1D2908857705}"/>
              </a:ext>
            </a:extLst>
          </p:cNvPr>
          <p:cNvGrpSpPr/>
          <p:nvPr/>
        </p:nvGrpSpPr>
        <p:grpSpPr>
          <a:xfrm>
            <a:off x="8826526" y="7162671"/>
            <a:ext cx="1588012" cy="4349940"/>
            <a:chOff x="4413263" y="3581335"/>
            <a:chExt cx="794006" cy="217497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1ECE416-C182-14C3-8DDB-49947BBCA5ED}"/>
                </a:ext>
              </a:extLst>
            </p:cNvPr>
            <p:cNvSpPr txBox="1"/>
            <p:nvPr/>
          </p:nvSpPr>
          <p:spPr>
            <a:xfrm>
              <a:off x="4425441" y="3581335"/>
              <a:ext cx="769650" cy="600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b="1" dirty="0">
                  <a:solidFill>
                    <a:srgbClr val="009450"/>
                  </a:solidFill>
                  <a:ea typeface="Arial Unicode MS" pitchFamily="34" charset="-128"/>
                  <a:cs typeface="Helvetica"/>
                </a:rPr>
                <a:t>79%</a:t>
              </a:r>
            </a:p>
            <a:p>
              <a:endParaRPr lang="en-US" b="1" dirty="0">
                <a:solidFill>
                  <a:srgbClr val="009450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6E32449-5678-C020-90FF-3165774CEC9E}"/>
                </a:ext>
              </a:extLst>
            </p:cNvPr>
            <p:cNvSpPr txBox="1"/>
            <p:nvPr/>
          </p:nvSpPr>
          <p:spPr>
            <a:xfrm>
              <a:off x="4413263" y="5433139"/>
              <a:ext cx="794006" cy="323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prstClr val="white"/>
                  </a:solidFill>
                </a:rPr>
                <a:t>58%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EFA6016-C6D0-1F49-FA02-4A645BCCB32F}"/>
                </a:ext>
              </a:extLst>
            </p:cNvPr>
            <p:cNvSpPr txBox="1"/>
            <p:nvPr/>
          </p:nvSpPr>
          <p:spPr>
            <a:xfrm>
              <a:off x="4413263" y="4522675"/>
              <a:ext cx="794006" cy="323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prstClr val="white"/>
                  </a:solidFill>
                </a:rPr>
                <a:t>64%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FD5DF54-4D26-036D-C608-61FE3F4D28F5}"/>
              </a:ext>
            </a:extLst>
          </p:cNvPr>
          <p:cNvGrpSpPr/>
          <p:nvPr/>
        </p:nvGrpSpPr>
        <p:grpSpPr>
          <a:xfrm>
            <a:off x="14617400" y="7162671"/>
            <a:ext cx="1888216" cy="4349940"/>
            <a:chOff x="7308700" y="3581335"/>
            <a:chExt cx="944108" cy="217497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6B68C54-5807-5672-9A0D-2FCC92F5F6E3}"/>
                </a:ext>
              </a:extLst>
            </p:cNvPr>
            <p:cNvSpPr txBox="1"/>
            <p:nvPr/>
          </p:nvSpPr>
          <p:spPr>
            <a:xfrm>
              <a:off x="7308897" y="4522675"/>
              <a:ext cx="943714" cy="323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prstClr val="white"/>
                  </a:solidFill>
                </a:rPr>
                <a:t>31.8%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97DBE55-C38A-1BAB-1E94-285E8225C752}"/>
                </a:ext>
              </a:extLst>
            </p:cNvPr>
            <p:cNvSpPr txBox="1"/>
            <p:nvPr/>
          </p:nvSpPr>
          <p:spPr>
            <a:xfrm>
              <a:off x="7308700" y="5433139"/>
              <a:ext cx="944108" cy="323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prstClr val="white"/>
                  </a:solidFill>
                </a:rPr>
                <a:t>20.2%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CEC0F4C-201A-31CD-D308-87C7794C73D4}"/>
                </a:ext>
              </a:extLst>
            </p:cNvPr>
            <p:cNvSpPr txBox="1"/>
            <p:nvPr/>
          </p:nvSpPr>
          <p:spPr>
            <a:xfrm>
              <a:off x="7308700" y="3581335"/>
              <a:ext cx="944108" cy="323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defTabSz="914217">
                <a:defRPr b="1">
                  <a:solidFill>
                    <a:srgbClr val="009450"/>
                  </a:solidFill>
                  <a:latin typeface="Helvetica"/>
                  <a:ea typeface="Arial Unicode MS" pitchFamily="34" charset="-128"/>
                  <a:cs typeface="Helvetica"/>
                </a:defRPr>
              </a:lvl1pPr>
            </a:lstStyle>
            <a:p>
              <a:pPr defTabSz="1828434"/>
              <a:r>
                <a:rPr lang="en-US" dirty="0">
                  <a:latin typeface="+mn-lt"/>
                </a:rPr>
                <a:t>33.1%</a:t>
              </a:r>
            </a:p>
          </p:txBody>
        </p:sp>
      </p:grp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E8117AE-6F6E-2FF6-0742-80719767553E}"/>
              </a:ext>
            </a:extLst>
          </p:cNvPr>
          <p:cNvCxnSpPr>
            <a:cxnSpLocks/>
          </p:cNvCxnSpPr>
          <p:nvPr/>
        </p:nvCxnSpPr>
        <p:spPr>
          <a:xfrm>
            <a:off x="19501600" y="10442788"/>
            <a:ext cx="3760244" cy="0"/>
          </a:xfrm>
          <a:prstGeom prst="line">
            <a:avLst/>
          </a:prstGeom>
          <a:noFill/>
          <a:ln w="22225" cap="flat" cmpd="sng" algn="ctr">
            <a:solidFill>
              <a:srgbClr val="119CF4"/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sp>
        <p:nvSpPr>
          <p:cNvPr id="47" name="Arrow: Up 46">
            <a:extLst>
              <a:ext uri="{FF2B5EF4-FFF2-40B4-BE49-F238E27FC236}">
                <a16:creationId xmlns:a16="http://schemas.microsoft.com/office/drawing/2014/main" id="{293DCD3B-CD47-F46D-1BF4-FFADF26C84BE}"/>
              </a:ext>
            </a:extLst>
          </p:cNvPr>
          <p:cNvSpPr/>
          <p:nvPr/>
        </p:nvSpPr>
        <p:spPr>
          <a:xfrm>
            <a:off x="21926145" y="5514596"/>
            <a:ext cx="865146" cy="4850480"/>
          </a:xfrm>
          <a:prstGeom prst="upArrow">
            <a:avLst/>
          </a:prstGeom>
          <a:solidFill>
            <a:srgbClr val="42C2AA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607FD"/>
              </a:solidFill>
              <a:latin typeface="Lato Ligh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CB5FA97-888B-FA08-4AEB-44AD6362762A}"/>
              </a:ext>
            </a:extLst>
          </p:cNvPr>
          <p:cNvSpPr txBox="1"/>
          <p:nvPr/>
        </p:nvSpPr>
        <p:spPr bwMode="auto">
          <a:xfrm rot="16200000">
            <a:off x="19462774" y="8003595"/>
            <a:ext cx="5701128" cy="816590"/>
          </a:xfrm>
          <a:prstGeom prst="rect">
            <a:avLst/>
          </a:prstGeom>
          <a:noFill/>
          <a:ln>
            <a:noFill/>
          </a:ln>
        </p:spPr>
        <p:txBody>
          <a:bodyPr tIns="170644" anchor="ctr"/>
          <a:lstStyle>
            <a:defPPr>
              <a:defRPr lang="en-US"/>
            </a:defPPr>
            <a:lvl1pPr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1pPr>
            <a:lvl2pPr marL="1218987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2437973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3656960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4875947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6094933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7313920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8532906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9751893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defTabSz="243779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i="1" kern="0" dirty="0">
                <a:solidFill>
                  <a:prstClr val="white"/>
                </a:solidFill>
                <a:latin typeface="+mn-lt"/>
                <a:ea typeface="Arial Unicode MS" pitchFamily="34" charset="-128"/>
                <a:cs typeface="Helvetica" panose="020B0604020202020204" pitchFamily="34" charset="0"/>
              </a:rPr>
              <a:t>Implies upside potential</a:t>
            </a:r>
            <a:endParaRPr lang="en-US" sz="2800" b="1" i="1" kern="0" baseline="100000" dirty="0">
              <a:solidFill>
                <a:prstClr val="white"/>
              </a:solidFill>
              <a:latin typeface="+mn-lt"/>
              <a:ea typeface="Arial Unicode MS" pitchFamily="34" charset="-128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493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EF51A45D-4252-1A3F-DBE6-5C111BB70C49}"/>
              </a:ext>
            </a:extLst>
          </p:cNvPr>
          <p:cNvGrpSpPr/>
          <p:nvPr/>
        </p:nvGrpSpPr>
        <p:grpSpPr>
          <a:xfrm>
            <a:off x="841331" y="3684831"/>
            <a:ext cx="9102034" cy="7789304"/>
            <a:chOff x="2326726" y="1601163"/>
            <a:chExt cx="6308774" cy="524666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6B507AD-D35B-50CF-AD15-17E138BD522F}"/>
                </a:ext>
              </a:extLst>
            </p:cNvPr>
            <p:cNvGrpSpPr/>
            <p:nvPr/>
          </p:nvGrpSpPr>
          <p:grpSpPr>
            <a:xfrm>
              <a:off x="3616269" y="1601163"/>
              <a:ext cx="5019231" cy="4636489"/>
              <a:chOff x="3608177" y="1079619"/>
              <a:chExt cx="4975646" cy="4698762"/>
            </a:xfrm>
          </p:grpSpPr>
          <p:sp>
            <p:nvSpPr>
              <p:cNvPr id="2" name="Freeform 54">
                <a:extLst>
                  <a:ext uri="{FF2B5EF4-FFF2-40B4-BE49-F238E27FC236}">
                    <a16:creationId xmlns:a16="http://schemas.microsoft.com/office/drawing/2014/main" id="{04880E78-B624-BDC6-D7A6-40E29C7945DB}"/>
                  </a:ext>
                </a:extLst>
              </p:cNvPr>
              <p:cNvSpPr/>
              <p:nvPr/>
            </p:nvSpPr>
            <p:spPr>
              <a:xfrm>
                <a:off x="3608177" y="2549446"/>
                <a:ext cx="2361301" cy="3228935"/>
              </a:xfrm>
              <a:custGeom>
                <a:avLst/>
                <a:gdLst>
                  <a:gd name="connsiteX0" fmla="*/ 956854 w 1399483"/>
                  <a:gd name="connsiteY0" fmla="*/ 0 h 1913708"/>
                  <a:gd name="connsiteX1" fmla="*/ 1329305 w 1399483"/>
                  <a:gd name="connsiteY1" fmla="*/ 75194 h 1913708"/>
                  <a:gd name="connsiteX2" fmla="*/ 1399483 w 1399483"/>
                  <a:gd name="connsiteY2" fmla="*/ 109001 h 1913708"/>
                  <a:gd name="connsiteX3" fmla="*/ 1314604 w 1399483"/>
                  <a:gd name="connsiteY3" fmla="*/ 174068 h 1913708"/>
                  <a:gd name="connsiteX4" fmla="*/ 956854 w 1399483"/>
                  <a:gd name="connsiteY4" fmla="*/ 956855 h 1913708"/>
                  <a:gd name="connsiteX5" fmla="*/ 958129 w 1399483"/>
                  <a:gd name="connsiteY5" fmla="*/ 982104 h 1913708"/>
                  <a:gd name="connsiteX6" fmla="*/ 958130 w 1399483"/>
                  <a:gd name="connsiteY6" fmla="*/ 982104 h 1913708"/>
                  <a:gd name="connsiteX7" fmla="*/ 962200 w 1399483"/>
                  <a:gd name="connsiteY7" fmla="*/ 1062700 h 1913708"/>
                  <a:gd name="connsiteX8" fmla="*/ 1324045 w 1399483"/>
                  <a:gd name="connsiteY8" fmla="*/ 1747721 h 1913708"/>
                  <a:gd name="connsiteX9" fmla="*/ 1399377 w 1399483"/>
                  <a:gd name="connsiteY9" fmla="*/ 1804758 h 1913708"/>
                  <a:gd name="connsiteX10" fmla="*/ 1329305 w 1399483"/>
                  <a:gd name="connsiteY10" fmla="*/ 1838514 h 1913708"/>
                  <a:gd name="connsiteX11" fmla="*/ 956854 w 1399483"/>
                  <a:gd name="connsiteY11" fmla="*/ 1913708 h 1913708"/>
                  <a:gd name="connsiteX12" fmla="*/ 0 w 1399483"/>
                  <a:gd name="connsiteY12" fmla="*/ 956854 h 1913708"/>
                  <a:gd name="connsiteX13" fmla="*/ 956854 w 1399483"/>
                  <a:gd name="connsiteY13" fmla="*/ 0 h 1913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99483" h="1913708">
                    <a:moveTo>
                      <a:pt x="956854" y="0"/>
                    </a:moveTo>
                    <a:cubicBezTo>
                      <a:pt x="1088968" y="0"/>
                      <a:pt x="1214829" y="26775"/>
                      <a:pt x="1329305" y="75194"/>
                    </a:cubicBezTo>
                    <a:lnTo>
                      <a:pt x="1399483" y="109001"/>
                    </a:lnTo>
                    <a:lnTo>
                      <a:pt x="1314604" y="174068"/>
                    </a:lnTo>
                    <a:cubicBezTo>
                      <a:pt x="1095471" y="363888"/>
                      <a:pt x="956854" y="644184"/>
                      <a:pt x="956854" y="956855"/>
                    </a:cubicBezTo>
                    <a:lnTo>
                      <a:pt x="958129" y="982104"/>
                    </a:lnTo>
                    <a:lnTo>
                      <a:pt x="958130" y="982104"/>
                    </a:lnTo>
                    <a:lnTo>
                      <a:pt x="962200" y="1062700"/>
                    </a:lnTo>
                    <a:cubicBezTo>
                      <a:pt x="990033" y="1336762"/>
                      <a:pt x="1124766" y="1579220"/>
                      <a:pt x="1324045" y="1747721"/>
                    </a:cubicBezTo>
                    <a:lnTo>
                      <a:pt x="1399377" y="1804758"/>
                    </a:lnTo>
                    <a:lnTo>
                      <a:pt x="1329305" y="1838514"/>
                    </a:lnTo>
                    <a:cubicBezTo>
                      <a:pt x="1214829" y="1886933"/>
                      <a:pt x="1088968" y="1913708"/>
                      <a:pt x="956854" y="1913708"/>
                    </a:cubicBezTo>
                    <a:cubicBezTo>
                      <a:pt x="428398" y="1913708"/>
                      <a:pt x="0" y="1485310"/>
                      <a:pt x="0" y="956854"/>
                    </a:cubicBezTo>
                    <a:cubicBezTo>
                      <a:pt x="0" y="428398"/>
                      <a:pt x="428398" y="0"/>
                      <a:pt x="9568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828786">
                  <a:defRPr/>
                </a:pPr>
                <a:endParaRPr lang="en-US" sz="2800" dirty="0">
                  <a:solidFill>
                    <a:prstClr val="black"/>
                  </a:solidFill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sp>
            <p:nvSpPr>
              <p:cNvPr id="3" name="Freeform 55">
                <a:extLst>
                  <a:ext uri="{FF2B5EF4-FFF2-40B4-BE49-F238E27FC236}">
                    <a16:creationId xmlns:a16="http://schemas.microsoft.com/office/drawing/2014/main" id="{00B0155F-5674-A802-FE3A-3C2B612AC6F4}"/>
                  </a:ext>
                </a:extLst>
              </p:cNvPr>
              <p:cNvSpPr/>
              <p:nvPr/>
            </p:nvSpPr>
            <p:spPr>
              <a:xfrm>
                <a:off x="5360511" y="2803187"/>
                <a:ext cx="3223312" cy="2975194"/>
              </a:xfrm>
              <a:custGeom>
                <a:avLst/>
                <a:gdLst>
                  <a:gd name="connsiteX0" fmla="*/ 1467058 w 1910375"/>
                  <a:gd name="connsiteY0" fmla="*/ 0 h 1763322"/>
                  <a:gd name="connsiteX1" fmla="*/ 1488507 w 1910375"/>
                  <a:gd name="connsiteY1" fmla="*/ 13030 h 1763322"/>
                  <a:gd name="connsiteX2" fmla="*/ 1910375 w 1910375"/>
                  <a:gd name="connsiteY2" fmla="*/ 806468 h 1763322"/>
                  <a:gd name="connsiteX3" fmla="*/ 953521 w 1910375"/>
                  <a:gd name="connsiteY3" fmla="*/ 1763322 h 1763322"/>
                  <a:gd name="connsiteX4" fmla="*/ 1607 w 1910375"/>
                  <a:gd name="connsiteY4" fmla="*/ 904301 h 1763322"/>
                  <a:gd name="connsiteX5" fmla="*/ 0 w 1910375"/>
                  <a:gd name="connsiteY5" fmla="*/ 872480 h 1763322"/>
                  <a:gd name="connsiteX6" fmla="*/ 56314 w 1910375"/>
                  <a:gd name="connsiteY6" fmla="*/ 898762 h 1763322"/>
                  <a:gd name="connsiteX7" fmla="*/ 435907 w 1910375"/>
                  <a:gd name="connsiteY7" fmla="*/ 970569 h 1763322"/>
                  <a:gd name="connsiteX8" fmla="*/ 929359 w 1910375"/>
                  <a:gd name="connsiteY8" fmla="*/ 845622 h 1763322"/>
                  <a:gd name="connsiteX9" fmla="*/ 952247 w 1910375"/>
                  <a:gd name="connsiteY9" fmla="*/ 831718 h 1763322"/>
                  <a:gd name="connsiteX10" fmla="*/ 952247 w 1910375"/>
                  <a:gd name="connsiteY10" fmla="*/ 831717 h 1763322"/>
                  <a:gd name="connsiteX11" fmla="*/ 1014713 w 1910375"/>
                  <a:gd name="connsiteY11" fmla="*/ 793768 h 1763322"/>
                  <a:gd name="connsiteX12" fmla="*/ 1462820 w 1910375"/>
                  <a:gd name="connsiteY12" fmla="*/ 67189 h 1763322"/>
                  <a:gd name="connsiteX13" fmla="*/ 1467058 w 1910375"/>
                  <a:gd name="connsiteY13" fmla="*/ 0 h 17633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375" h="1763322">
                    <a:moveTo>
                      <a:pt x="1467058" y="0"/>
                    </a:moveTo>
                    <a:lnTo>
                      <a:pt x="1488507" y="13030"/>
                    </a:lnTo>
                    <a:cubicBezTo>
                      <a:pt x="1743032" y="184983"/>
                      <a:pt x="1910375" y="476183"/>
                      <a:pt x="1910375" y="806468"/>
                    </a:cubicBezTo>
                    <a:cubicBezTo>
                      <a:pt x="1910375" y="1334924"/>
                      <a:pt x="1481977" y="1763322"/>
                      <a:pt x="953521" y="1763322"/>
                    </a:cubicBezTo>
                    <a:cubicBezTo>
                      <a:pt x="458094" y="1763322"/>
                      <a:pt x="50608" y="1386801"/>
                      <a:pt x="1607" y="904301"/>
                    </a:cubicBezTo>
                    <a:lnTo>
                      <a:pt x="0" y="872480"/>
                    </a:lnTo>
                    <a:lnTo>
                      <a:pt x="56314" y="898762"/>
                    </a:lnTo>
                    <a:cubicBezTo>
                      <a:pt x="173850" y="945109"/>
                      <a:pt x="301905" y="970569"/>
                      <a:pt x="435907" y="970569"/>
                    </a:cubicBezTo>
                    <a:cubicBezTo>
                      <a:pt x="614577" y="970569"/>
                      <a:pt x="782674" y="925307"/>
                      <a:pt x="929359" y="845622"/>
                    </a:cubicBezTo>
                    <a:lnTo>
                      <a:pt x="952247" y="831718"/>
                    </a:lnTo>
                    <a:lnTo>
                      <a:pt x="952247" y="831717"/>
                    </a:lnTo>
                    <a:lnTo>
                      <a:pt x="1014713" y="793768"/>
                    </a:lnTo>
                    <a:cubicBezTo>
                      <a:pt x="1255665" y="630984"/>
                      <a:pt x="1424401" y="369424"/>
                      <a:pt x="1462820" y="67189"/>
                    </a:cubicBezTo>
                    <a:lnTo>
                      <a:pt x="146705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828786">
                  <a:defRPr/>
                </a:pPr>
                <a:endParaRPr lang="en-US" sz="2800" dirty="0">
                  <a:solidFill>
                    <a:prstClr val="black"/>
                  </a:solidFill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sp>
            <p:nvSpPr>
              <p:cNvPr id="4" name="Freeform 56">
                <a:extLst>
                  <a:ext uri="{FF2B5EF4-FFF2-40B4-BE49-F238E27FC236}">
                    <a16:creationId xmlns:a16="http://schemas.microsoft.com/office/drawing/2014/main" id="{6B332FBC-47C0-A780-C3B6-58C05FFCC57D}"/>
                  </a:ext>
                </a:extLst>
              </p:cNvPr>
              <p:cNvSpPr/>
              <p:nvPr/>
            </p:nvSpPr>
            <p:spPr>
              <a:xfrm>
                <a:off x="4484344" y="1079619"/>
                <a:ext cx="3223312" cy="2975196"/>
              </a:xfrm>
              <a:custGeom>
                <a:avLst/>
                <a:gdLst>
                  <a:gd name="connsiteX0" fmla="*/ 953521 w 1910375"/>
                  <a:gd name="connsiteY0" fmla="*/ 0 h 1763323"/>
                  <a:gd name="connsiteX1" fmla="*/ 1910375 w 1910375"/>
                  <a:gd name="connsiteY1" fmla="*/ 956854 h 1763323"/>
                  <a:gd name="connsiteX2" fmla="*/ 1488507 w 1910375"/>
                  <a:gd name="connsiteY2" fmla="*/ 1750292 h 1763323"/>
                  <a:gd name="connsiteX3" fmla="*/ 1467058 w 1910375"/>
                  <a:gd name="connsiteY3" fmla="*/ 1763323 h 1763323"/>
                  <a:gd name="connsiteX4" fmla="*/ 1462820 w 1910375"/>
                  <a:gd name="connsiteY4" fmla="*/ 1696133 h 1763323"/>
                  <a:gd name="connsiteX5" fmla="*/ 1014713 w 1910375"/>
                  <a:gd name="connsiteY5" fmla="*/ 969554 h 1763323"/>
                  <a:gd name="connsiteX6" fmla="*/ 953523 w 1910375"/>
                  <a:gd name="connsiteY6" fmla="*/ 932381 h 1763323"/>
                  <a:gd name="connsiteX7" fmla="*/ 953522 w 1910375"/>
                  <a:gd name="connsiteY7" fmla="*/ 932381 h 1763323"/>
                  <a:gd name="connsiteX8" fmla="*/ 929358 w 1910375"/>
                  <a:gd name="connsiteY8" fmla="*/ 917701 h 1763323"/>
                  <a:gd name="connsiteX9" fmla="*/ 435906 w 1910375"/>
                  <a:gd name="connsiteY9" fmla="*/ 792754 h 1763323"/>
                  <a:gd name="connsiteX10" fmla="*/ 56313 w 1910375"/>
                  <a:gd name="connsiteY10" fmla="*/ 864561 h 1763323"/>
                  <a:gd name="connsiteX11" fmla="*/ 0 w 1910375"/>
                  <a:gd name="connsiteY11" fmla="*/ 890843 h 1763323"/>
                  <a:gd name="connsiteX12" fmla="*/ 1607 w 1910375"/>
                  <a:gd name="connsiteY12" fmla="*/ 859021 h 1763323"/>
                  <a:gd name="connsiteX13" fmla="*/ 953521 w 1910375"/>
                  <a:gd name="connsiteY13" fmla="*/ 0 h 1763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910375" h="1763323">
                    <a:moveTo>
                      <a:pt x="953521" y="0"/>
                    </a:moveTo>
                    <a:cubicBezTo>
                      <a:pt x="1481977" y="0"/>
                      <a:pt x="1910375" y="428398"/>
                      <a:pt x="1910375" y="956854"/>
                    </a:cubicBezTo>
                    <a:cubicBezTo>
                      <a:pt x="1910375" y="1287139"/>
                      <a:pt x="1743032" y="1578339"/>
                      <a:pt x="1488507" y="1750292"/>
                    </a:cubicBezTo>
                    <a:lnTo>
                      <a:pt x="1467058" y="1763323"/>
                    </a:lnTo>
                    <a:lnTo>
                      <a:pt x="1462820" y="1696133"/>
                    </a:lnTo>
                    <a:cubicBezTo>
                      <a:pt x="1424401" y="1393898"/>
                      <a:pt x="1255665" y="1132338"/>
                      <a:pt x="1014713" y="969554"/>
                    </a:cubicBezTo>
                    <a:lnTo>
                      <a:pt x="953523" y="932381"/>
                    </a:lnTo>
                    <a:lnTo>
                      <a:pt x="953522" y="932381"/>
                    </a:lnTo>
                    <a:lnTo>
                      <a:pt x="929358" y="917701"/>
                    </a:lnTo>
                    <a:cubicBezTo>
                      <a:pt x="782673" y="838017"/>
                      <a:pt x="614576" y="792754"/>
                      <a:pt x="435906" y="792754"/>
                    </a:cubicBezTo>
                    <a:cubicBezTo>
                      <a:pt x="301904" y="792754"/>
                      <a:pt x="173849" y="818215"/>
                      <a:pt x="56313" y="864561"/>
                    </a:cubicBezTo>
                    <a:lnTo>
                      <a:pt x="0" y="890843"/>
                    </a:lnTo>
                    <a:lnTo>
                      <a:pt x="1607" y="859021"/>
                    </a:lnTo>
                    <a:cubicBezTo>
                      <a:pt x="50608" y="376522"/>
                      <a:pt x="458094" y="0"/>
                      <a:pt x="953521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828786">
                  <a:defRPr/>
                </a:pPr>
                <a:endParaRPr lang="en-US" sz="2800" dirty="0">
                  <a:solidFill>
                    <a:prstClr val="black"/>
                  </a:solidFill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3038553D-D929-6212-9597-4F2F731602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10000" r="90000">
                            <a14:foregroundMark x1="33333" y1="71556" x2="33333" y2="71556"/>
                            <a14:foregroundMark x1="33333" y1="60889" x2="33333" y2="60889"/>
                            <a14:foregroundMark x1="31111" y1="53333" x2="31111" y2="70667"/>
                            <a14:foregroundMark x1="33333" y1="73333" x2="64000" y2="78222"/>
                            <a14:foregroundMark x1="64000" y1="78222" x2="69778" y2="70222"/>
                            <a14:foregroundMark x1="57778" y1="82222" x2="34667" y2="74222"/>
                            <a14:foregroundMark x1="52889" y1="39111" x2="67111" y2="47111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704850" y="3220350"/>
                <a:ext cx="782298" cy="782298"/>
              </a:xfrm>
              <a:prstGeom prst="rect">
                <a:avLst/>
              </a:prstGeom>
            </p:spPr>
          </p:pic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4D28B0F-A119-EC3D-A029-CC1B8C43C85B}"/>
                </a:ext>
              </a:extLst>
            </p:cNvPr>
            <p:cNvSpPr txBox="1"/>
            <p:nvPr/>
          </p:nvSpPr>
          <p:spPr>
            <a:xfrm>
              <a:off x="5057302" y="2168739"/>
              <a:ext cx="2294961" cy="642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828786">
                <a:defRPr/>
              </a:pPr>
              <a:r>
                <a:rPr lang="en-US" sz="2800" dirty="0">
                  <a:solidFill>
                    <a:prstClr val="white"/>
                  </a:solidFill>
                  <a:ea typeface="Lato" panose="020F0502020204030203" pitchFamily="34" charset="0"/>
                  <a:cs typeface="Lato" panose="020F0502020204030203" pitchFamily="34" charset="0"/>
                </a:rPr>
                <a:t>Term Life Insurance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5FA759C-F2AC-B900-E97A-7B6537C95847}"/>
                </a:ext>
              </a:extLst>
            </p:cNvPr>
            <p:cNvSpPr txBox="1"/>
            <p:nvPr/>
          </p:nvSpPr>
          <p:spPr>
            <a:xfrm>
              <a:off x="6765278" y="4619725"/>
              <a:ext cx="1824842" cy="932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828786">
                <a:defRPr/>
              </a:pPr>
              <a:r>
                <a:rPr lang="en-US" sz="2800" dirty="0">
                  <a:solidFill>
                    <a:prstClr val="white"/>
                  </a:solidFill>
                  <a:ea typeface="Lato" panose="020F0502020204030203" pitchFamily="34" charset="0"/>
                  <a:cs typeface="Lato" panose="020F0502020204030203" pitchFamily="34" charset="0"/>
                </a:rPr>
                <a:t>Corporate </a:t>
              </a:r>
            </a:p>
            <a:p>
              <a:pPr algn="ctr" defTabSz="1828786">
                <a:defRPr/>
              </a:pPr>
              <a:r>
                <a:rPr lang="en-US" sz="2800" dirty="0">
                  <a:solidFill>
                    <a:prstClr val="white"/>
                  </a:solidFill>
                  <a:ea typeface="Lato" panose="020F0502020204030203" pitchFamily="34" charset="0"/>
                  <a:cs typeface="Lato" panose="020F0502020204030203" pitchFamily="34" charset="0"/>
                </a:rPr>
                <a:t>&amp; Other Products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C1236BE-D981-B228-0856-C649496FDDD3}"/>
                </a:ext>
              </a:extLst>
            </p:cNvPr>
            <p:cNvSpPr txBox="1"/>
            <p:nvPr/>
          </p:nvSpPr>
          <p:spPr>
            <a:xfrm>
              <a:off x="3347539" y="4302525"/>
              <a:ext cx="2294961" cy="932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828786">
                <a:defRPr/>
              </a:pPr>
              <a:r>
                <a:rPr lang="en-US" sz="2800" dirty="0">
                  <a:solidFill>
                    <a:prstClr val="white"/>
                  </a:solidFill>
                  <a:ea typeface="Lato" panose="020F0502020204030203" pitchFamily="34" charset="0"/>
                  <a:cs typeface="Lato" panose="020F0502020204030203" pitchFamily="34" charset="0"/>
                </a:rPr>
                <a:t>Investment </a:t>
              </a:r>
            </a:p>
            <a:p>
              <a:pPr algn="ctr" defTabSz="1828786">
                <a:defRPr/>
              </a:pPr>
              <a:r>
                <a:rPr lang="en-US" sz="2800" dirty="0">
                  <a:solidFill>
                    <a:prstClr val="white"/>
                  </a:solidFill>
                  <a:ea typeface="Lato" panose="020F0502020204030203" pitchFamily="34" charset="0"/>
                  <a:cs typeface="Lato" panose="020F0502020204030203" pitchFamily="34" charset="0"/>
                </a:rPr>
                <a:t>&amp; Savings </a:t>
              </a:r>
            </a:p>
            <a:p>
              <a:pPr algn="ctr" defTabSz="1828786">
                <a:defRPr/>
              </a:pPr>
              <a:r>
                <a:rPr lang="en-US" sz="2800" dirty="0">
                  <a:solidFill>
                    <a:prstClr val="white"/>
                  </a:solidFill>
                  <a:ea typeface="Lato" panose="020F0502020204030203" pitchFamily="34" charset="0"/>
                  <a:cs typeface="Lato" panose="020F0502020204030203" pitchFamily="34" charset="0"/>
                </a:rPr>
                <a:t>Products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6E5C0CD-14F1-5BBA-AE8E-D306F49E578E}"/>
                </a:ext>
              </a:extLst>
            </p:cNvPr>
            <p:cNvSpPr txBox="1"/>
            <p:nvPr/>
          </p:nvSpPr>
          <p:spPr>
            <a:xfrm>
              <a:off x="2708520" y="1803754"/>
              <a:ext cx="2294961" cy="15133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defTabSz="1828785">
                <a:defRPr>
                  <a:solidFill>
                    <a:prstClr val="black"/>
                  </a:solidFill>
                  <a:latin typeface="Arial (Body)"/>
                  <a:cs typeface="Arial" panose="020B0604020202020204" pitchFamily="34" charset="0"/>
                </a:defRPr>
              </a:lvl1pPr>
            </a:lstStyle>
            <a:p>
              <a:pPr defTabSz="1828786">
                <a:defRPr/>
              </a:pPr>
              <a:r>
                <a:rPr lang="en-US" sz="2800" dirty="0">
                  <a:latin typeface="+mn-lt"/>
                  <a:ea typeface="Lato" panose="020F0502020204030203" pitchFamily="34" charset="0"/>
                  <a:cs typeface="Lato" panose="020F0502020204030203" pitchFamily="34" charset="0"/>
                </a:rPr>
                <a:t>Simple, affordable protection for middle-income families</a:t>
              </a:r>
            </a:p>
            <a:p>
              <a:pPr defTabSz="1828786">
                <a:defRPr/>
              </a:pPr>
              <a:endParaRPr lang="en-US" sz="2800" dirty="0">
                <a:latin typeface="+mn-lt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5D6FC7C-61D1-F8E0-EBCB-EB745E1076BC}"/>
                </a:ext>
              </a:extLst>
            </p:cNvPr>
            <p:cNvSpPr txBox="1"/>
            <p:nvPr/>
          </p:nvSpPr>
          <p:spPr>
            <a:xfrm>
              <a:off x="2326726" y="5914934"/>
              <a:ext cx="2381986" cy="932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defTabSz="1828785">
                <a:defRPr>
                  <a:solidFill>
                    <a:prstClr val="black"/>
                  </a:solidFill>
                  <a:latin typeface="Arial (Body)"/>
                  <a:cs typeface="Arial" panose="020B0604020202020204" pitchFamily="34" charset="0"/>
                </a:defRPr>
              </a:lvl1pPr>
            </a:lstStyle>
            <a:p>
              <a:pPr defTabSz="1828786">
                <a:defRPr/>
              </a:pPr>
              <a:r>
                <a:rPr lang="en-US" sz="2800" dirty="0">
                  <a:latin typeface="+mn-lt"/>
                  <a:ea typeface="Lato" panose="020F0502020204030203" pitchFamily="34" charset="0"/>
                  <a:cs typeface="Lato" panose="020F0502020204030203" pitchFamily="34" charset="0"/>
                </a:rPr>
                <a:t>Help families achieve long-term goals &amp; grow wealth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E2C7A03F-6C76-B67A-6E84-29DB71AD5F64}"/>
              </a:ext>
            </a:extLst>
          </p:cNvPr>
          <p:cNvSpPr txBox="1"/>
          <p:nvPr/>
        </p:nvSpPr>
        <p:spPr>
          <a:xfrm>
            <a:off x="7801766" y="10504906"/>
            <a:ext cx="37704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1828785">
              <a:defRPr>
                <a:solidFill>
                  <a:prstClr val="black"/>
                </a:solidFill>
                <a:latin typeface="Arial (Body)"/>
                <a:cs typeface="Arial" panose="020B0604020202020204" pitchFamily="34" charset="0"/>
              </a:defRPr>
            </a:lvl1pPr>
          </a:lstStyle>
          <a:p>
            <a:pPr defTabSz="1828786">
              <a:defRPr/>
            </a:pPr>
            <a:r>
              <a:rPr lang="en-US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Additional products that meet everyday financial needs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4FB0A7-2E4C-B316-8248-221E1A2CC0A3}"/>
              </a:ext>
            </a:extLst>
          </p:cNvPr>
          <p:cNvSpPr/>
          <p:nvPr/>
        </p:nvSpPr>
        <p:spPr>
          <a:xfrm>
            <a:off x="383428" y="13219148"/>
            <a:ext cx="7541372" cy="4816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defTabSz="1828800"/>
            <a:r>
              <a:rPr lang="en-US" altLang="en-US" sz="1600" dirty="0">
                <a:solidFill>
                  <a:schemeClr val="tx1"/>
                </a:solidFill>
                <a:ea typeface="Lato" panose="020F0502020204030203" pitchFamily="34" charset="0"/>
                <a:cs typeface="Lato" panose="020F0502020204030203" pitchFamily="34" charset="0"/>
              </a:rPr>
              <a:t>(1) </a:t>
            </a:r>
            <a:r>
              <a:rPr lang="en-US" sz="1600" dirty="0">
                <a:solidFill>
                  <a:prstClr val="black">
                    <a:lumMod val="50000"/>
                  </a:prstClr>
                </a:solidFill>
                <a:ea typeface="Lato" panose="020F0502020204030203" pitchFamily="34" charset="0"/>
                <a:cs typeface="Lato" panose="020F0502020204030203" pitchFamily="34" charset="0"/>
              </a:rPr>
              <a:t>Compared to life insurance industry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57992A8-7559-E38D-EC1A-2FD932EF6FBF}"/>
              </a:ext>
            </a:extLst>
          </p:cNvPr>
          <p:cNvSpPr txBox="1">
            <a:spLocks/>
          </p:cNvSpPr>
          <p:nvPr/>
        </p:nvSpPr>
        <p:spPr>
          <a:xfrm>
            <a:off x="1679138" y="469843"/>
            <a:ext cx="21025724" cy="9787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3200">
                <a:solidFill>
                  <a:srgbClr val="0070C0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defTabSz="1828800">
              <a:defRPr/>
            </a:pPr>
            <a:r>
              <a:rPr lang="en-US" sz="6400" dirty="0"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Resilient Business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2B05176-FD3A-FB26-A079-87188D11227B}"/>
              </a:ext>
            </a:extLst>
          </p:cNvPr>
          <p:cNvSpPr txBox="1"/>
          <p:nvPr/>
        </p:nvSpPr>
        <p:spPr>
          <a:xfrm>
            <a:off x="5396543" y="1446370"/>
            <a:ext cx="1359091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defTabSz="914393">
              <a:defRPr i="1">
                <a:solidFill>
                  <a:prstClr val="black"/>
                </a:solidFill>
                <a:latin typeface="Arial (Body)"/>
                <a:cs typeface="Arial" panose="020B0604020202020204" pitchFamily="34" charset="0"/>
              </a:defRPr>
            </a:lvl1pPr>
          </a:lstStyle>
          <a:p>
            <a:pPr defTabSz="1828786">
              <a:defRPr/>
            </a:pPr>
            <a:r>
              <a:rPr lang="en-US" dirty="0"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Complementary and Balanced Segments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AAEE8-A737-50BC-4BE7-B18B3B1FA1A5}"/>
              </a:ext>
            </a:extLst>
          </p:cNvPr>
          <p:cNvSpPr txBox="1"/>
          <p:nvPr/>
        </p:nvSpPr>
        <p:spPr>
          <a:xfrm>
            <a:off x="11926942" y="2908221"/>
            <a:ext cx="11821040" cy="10117367"/>
          </a:xfrm>
          <a:prstGeom prst="rect">
            <a:avLst/>
          </a:prstGeom>
          <a:noFill/>
        </p:spPr>
        <p:txBody>
          <a:bodyPr wrap="square" lIns="0" tIns="72000" rIns="0" bIns="72000" rtlCol="0">
            <a:spAutoFit/>
          </a:bodyPr>
          <a:lstStyle/>
          <a:p>
            <a:pPr defTabSz="1828800">
              <a:defRPr/>
            </a:pPr>
            <a:r>
              <a:rPr lang="en-US" b="1" kern="0" dirty="0">
                <a:solidFill>
                  <a:srgbClr val="02579E"/>
                </a:solidFill>
                <a:ea typeface="Lato" panose="020F0502020204030203" pitchFamily="34" charset="0"/>
                <a:cs typeface="Lato" panose="020F0502020204030203" pitchFamily="34" charset="0"/>
              </a:rPr>
              <a:t>Businesses countercyclical in nature</a:t>
            </a:r>
          </a:p>
          <a:p>
            <a:pPr defTabSz="1828800">
              <a:defRPr/>
            </a:pPr>
            <a:endParaRPr lang="en-US" b="1" kern="0" dirty="0">
              <a:solidFill>
                <a:srgbClr val="02579E"/>
              </a:solidFill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952074" indent="-571500" defTabSz="18288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>
                    <a:lumMod val="50000"/>
                  </a:prstClr>
                </a:solidFill>
                <a:ea typeface="Lato" panose="020F0502020204030203" pitchFamily="34" charset="0"/>
                <a:cs typeface="Lato" panose="020F0502020204030203" pitchFamily="34" charset="0"/>
              </a:rPr>
              <a:t>Equity markets impact investments business more than insurance business</a:t>
            </a:r>
          </a:p>
          <a:p>
            <a:pPr marL="952074" indent="-571500" defTabSz="18288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>
                    <a:lumMod val="50000"/>
                  </a:prstClr>
                </a:solidFill>
                <a:ea typeface="Lato" panose="020F0502020204030203" pitchFamily="34" charset="0"/>
                <a:cs typeface="Lato" panose="020F0502020204030203" pitchFamily="34" charset="0"/>
              </a:rPr>
              <a:t>Less reliant on investment income</a:t>
            </a:r>
            <a:r>
              <a:rPr lang="en-US" sz="2000" baseline="70000" dirty="0">
                <a:solidFill>
                  <a:prstClr val="black">
                    <a:lumMod val="50000"/>
                  </a:prstClr>
                </a:solidFill>
                <a:ea typeface="Lato" panose="020F0502020204030203" pitchFamily="34" charset="0"/>
                <a:cs typeface="Lato" panose="020F0502020204030203" pitchFamily="34" charset="0"/>
              </a:rPr>
              <a:t>(1)</a:t>
            </a:r>
          </a:p>
          <a:p>
            <a:pPr marL="952074" indent="-571500" defTabSz="18288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>
                    <a:lumMod val="50000"/>
                  </a:prstClr>
                </a:solidFill>
                <a:ea typeface="Lato" panose="020F0502020204030203" pitchFamily="34" charset="0"/>
                <a:cs typeface="Lato" panose="020F0502020204030203" pitchFamily="34" charset="0"/>
              </a:rPr>
              <a:t>Interest rate movements create offsetting effect on two key businesses</a:t>
            </a:r>
          </a:p>
          <a:p>
            <a:pPr marL="1294974" lvl="1" defTabSz="1828800">
              <a:defRPr/>
            </a:pPr>
            <a:r>
              <a:rPr lang="en-US" dirty="0">
                <a:solidFill>
                  <a:prstClr val="black">
                    <a:lumMod val="50000"/>
                  </a:prstClr>
                </a:solidFill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  <a:p>
            <a:pPr defTabSz="1828800">
              <a:defRPr/>
            </a:pPr>
            <a:r>
              <a:rPr lang="en-US" b="1" kern="0" dirty="0">
                <a:solidFill>
                  <a:srgbClr val="02579E"/>
                </a:solidFill>
                <a:ea typeface="Lato" panose="020F0502020204030203" pitchFamily="34" charset="0"/>
                <a:cs typeface="Lato" panose="020F0502020204030203" pitchFamily="34" charset="0"/>
              </a:rPr>
              <a:t>Balanced product revenue sources</a:t>
            </a:r>
          </a:p>
          <a:p>
            <a:pPr defTabSz="1828800">
              <a:defRPr/>
            </a:pPr>
            <a:endParaRPr lang="en-US" b="1" kern="0" dirty="0">
              <a:solidFill>
                <a:srgbClr val="02579E"/>
              </a:solidFill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952074" indent="-571500" defTabSz="18288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>
                    <a:lumMod val="50000"/>
                  </a:prstClr>
                </a:solidFill>
                <a:ea typeface="Lato" panose="020F0502020204030203" pitchFamily="34" charset="0"/>
                <a:cs typeface="Lato" panose="020F0502020204030203" pitchFamily="34" charset="0"/>
              </a:rPr>
              <a:t>Solid insurance growth</a:t>
            </a:r>
          </a:p>
          <a:p>
            <a:pPr marL="952074" indent="-571500" defTabSz="18288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>
                    <a:lumMod val="50000"/>
                  </a:prstClr>
                </a:solidFill>
                <a:ea typeface="Lato" panose="020F0502020204030203" pitchFamily="34" charset="0"/>
                <a:cs typeface="Lato" panose="020F0502020204030203" pitchFamily="34" charset="0"/>
              </a:rPr>
              <a:t>Faster growth &amp; higher margin fee business</a:t>
            </a:r>
          </a:p>
          <a:p>
            <a:pPr marL="1866474" lvl="1" indent="-571500" defTabSz="1828800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prstClr val="black">
                  <a:lumMod val="50000"/>
                </a:prstClr>
              </a:solidFill>
              <a:ea typeface="Lato" panose="020F0502020204030203" pitchFamily="34" charset="0"/>
              <a:cs typeface="Lato" panose="020F0502020204030203" pitchFamily="34" charset="0"/>
            </a:endParaRPr>
          </a:p>
          <a:p>
            <a:pPr defTabSz="1828800">
              <a:defRPr/>
            </a:pPr>
            <a:r>
              <a:rPr lang="en-US" b="1" kern="0" dirty="0">
                <a:solidFill>
                  <a:srgbClr val="02579E"/>
                </a:solidFill>
                <a:ea typeface="Lato" panose="020F0502020204030203" pitchFamily="34" charset="0"/>
                <a:cs typeface="Lato" panose="020F0502020204030203" pitchFamily="34" charset="0"/>
              </a:rPr>
              <a:t>Strong growth potential – demographics </a:t>
            </a:r>
          </a:p>
          <a:p>
            <a:pPr defTabSz="1828800">
              <a:defRPr/>
            </a:pPr>
            <a:endParaRPr lang="en-US" b="1" kern="0" dirty="0">
              <a:solidFill>
                <a:srgbClr val="02579E"/>
              </a:solidFill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952074" indent="-571500" defTabSz="182880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>
                    <a:lumMod val="50000"/>
                  </a:prstClr>
                </a:solidFill>
                <a:ea typeface="Lato" panose="020F0502020204030203" pitchFamily="34" charset="0"/>
                <a:cs typeface="Lato" panose="020F0502020204030203" pitchFamily="34" charset="0"/>
              </a:rPr>
              <a:t>Diverse sales force reflects the communities in which they live and work</a:t>
            </a:r>
          </a:p>
          <a:p>
            <a:pPr defTabSz="1828800">
              <a:defRPr/>
            </a:pPr>
            <a:endParaRPr lang="en-US" dirty="0">
              <a:solidFill>
                <a:prstClr val="black"/>
              </a:solidFill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025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734D6-6A63-81F7-B88E-B490C8805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Placeholder 11">
            <a:extLst>
              <a:ext uri="{FF2B5EF4-FFF2-40B4-BE49-F238E27FC236}">
                <a16:creationId xmlns:a16="http://schemas.microsoft.com/office/drawing/2014/main" id="{EE01D6B7-D5E2-0C97-8AE6-01502B38A8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5714921"/>
              </p:ext>
            </p:extLst>
          </p:nvPr>
        </p:nvGraphicFramePr>
        <p:xfrm>
          <a:off x="15604961" y="8141935"/>
          <a:ext cx="6910640" cy="4872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D657295F-7025-222F-5188-701A7419523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-3044824" y="3176"/>
          <a:ext cx="3176" cy="3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21" imgH="420" progId="TCLayout.ActiveDocument.1">
                  <p:embed/>
                </p:oleObj>
              </mc:Choice>
              <mc:Fallback>
                <p:oleObj name="think-cell Slide" r:id="rId5" imgW="421" imgH="42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657295F-7025-222F-5188-701A741952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3044824" y="3176"/>
                        <a:ext cx="3176" cy="31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F07B1230-7A0A-273B-DBD1-ACB09097A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182880" tIns="91440" rIns="182880" bIns="91440" rtlCol="0" anchor="ctr">
            <a:noAutofit/>
          </a:bodyPr>
          <a:lstStyle/>
          <a:p>
            <a:pPr algn="ctr"/>
            <a:r>
              <a:rPr lang="en-US" sz="6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Q3 2026 Financial Highlights</a:t>
            </a:r>
            <a:r>
              <a:rPr lang="en-US" sz="6400" baseline="30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aseline="60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</p:txBody>
      </p:sp>
      <p:graphicFrame>
        <p:nvGraphicFramePr>
          <p:cNvPr id="106" name="Chart Placeholder 11">
            <a:extLst>
              <a:ext uri="{FF2B5EF4-FFF2-40B4-BE49-F238E27FC236}">
                <a16:creationId xmlns:a16="http://schemas.microsoft.com/office/drawing/2014/main" id="{03D175ED-93C5-18CE-EADE-91B3DC9685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7405754"/>
              </p:ext>
            </p:extLst>
          </p:nvPr>
        </p:nvGraphicFramePr>
        <p:xfrm>
          <a:off x="15604961" y="2396907"/>
          <a:ext cx="6910641" cy="4285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99" name="TextBox 98">
            <a:extLst>
              <a:ext uri="{FF2B5EF4-FFF2-40B4-BE49-F238E27FC236}">
                <a16:creationId xmlns:a16="http://schemas.microsoft.com/office/drawing/2014/main" id="{6E56E891-C6D5-34E8-53CB-107354DE9659}"/>
              </a:ext>
            </a:extLst>
          </p:cNvPr>
          <p:cNvSpPr txBox="1"/>
          <p:nvPr/>
        </p:nvSpPr>
        <p:spPr>
          <a:xfrm>
            <a:off x="466710" y="2712800"/>
            <a:ext cx="13235473" cy="8802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71637" lvl="1" indent="-457310" fontAlgn="t">
              <a:spcBef>
                <a:spcPts val="18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ea typeface="Lato Light" panose="020F0502020204030203" pitchFamily="34" charset="0"/>
                <a:cs typeface="Lato Light" panose="020F0502020204030203" pitchFamily="34" charset="0"/>
              </a:rPr>
              <a:t>Adjusted operating revenues were up 8%, while NOI and EPS grew 2% and 7%, respectively, primarily driven by growth in the Investment and Savings business</a:t>
            </a:r>
          </a:p>
          <a:p>
            <a:pPr marL="2114024" lvl="2" indent="-514202" fontAlgn="base">
              <a:spcBef>
                <a:spcPts val="1800"/>
              </a:spcBef>
              <a:spcAft>
                <a:spcPts val="1800"/>
              </a:spcAft>
              <a:buClr>
                <a:schemeClr val="tx1"/>
              </a:buClr>
              <a:buSzPct val="100000"/>
              <a:buFont typeface="Calibri" panose="020F0502020204030204" pitchFamily="34" charset="0"/>
              <a:buChar char="—"/>
            </a:pPr>
            <a:r>
              <a:rPr lang="en-US" sz="3201" dirty="0">
                <a:ea typeface="Lato Light" panose="020F0502020204030203" pitchFamily="34" charset="0"/>
                <a:cs typeface="Lato Light" panose="020F0502020204030203" pitchFamily="34" charset="0"/>
              </a:rPr>
              <a:t>NOI growth tempered by larger $23 million gain from prior year compared to pre-tax $12 million gain in current year</a:t>
            </a:r>
          </a:p>
          <a:p>
            <a:pPr marL="971637" lvl="1" indent="-457310" fontAlgn="t">
              <a:spcBef>
                <a:spcPts val="1800"/>
              </a:spcBef>
              <a:spcAft>
                <a:spcPts val="18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200" dirty="0">
                <a:ea typeface="Lato Light" panose="020F0502020204030203" pitchFamily="34" charset="0"/>
                <a:cs typeface="Lato Light" panose="020F0502020204030203" pitchFamily="34" charset="0"/>
              </a:rPr>
              <a:t>Investment and Savings segment growth primarily</a:t>
            </a:r>
            <a:r>
              <a:rPr lang="en-US" sz="3200" dirty="0">
                <a:solidFill>
                  <a:srgbClr val="FF0000"/>
                </a:solidFill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3200" dirty="0">
                <a:ea typeface="Lato Light" panose="020F0502020204030203" pitchFamily="34" charset="0"/>
                <a:cs typeface="Lato Light" panose="020F0502020204030203" pitchFamily="34" charset="0"/>
              </a:rPr>
              <a:t>driven by record sales and average client asset values</a:t>
            </a:r>
          </a:p>
          <a:p>
            <a:pPr marL="971637" lvl="1" indent="-457310" fontAlgn="t">
              <a:spcBef>
                <a:spcPts val="1800"/>
              </a:spcBef>
              <a:spcAft>
                <a:spcPts val="18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200" dirty="0">
                <a:ea typeface="Lato Light" panose="020F0502020204030203" pitchFamily="34" charset="0"/>
                <a:cs typeface="Lato Light" panose="020F0502020204030203" pitchFamily="34" charset="0"/>
              </a:rPr>
              <a:t>Term Life Insurance segment large in-force block supports consistent earnings and predictable cash flows</a:t>
            </a:r>
          </a:p>
          <a:p>
            <a:pPr marL="971637" lvl="1" indent="-457310" fontAlgn="t">
              <a:spcBef>
                <a:spcPts val="1800"/>
              </a:spcBef>
              <a:spcAft>
                <a:spcPts val="18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200" dirty="0">
                <a:ea typeface="Lato Light" panose="020F0502020204030203" pitchFamily="34" charset="0"/>
                <a:cs typeface="Lato Light" panose="020F0502020204030203" pitchFamily="34" charset="0"/>
              </a:rPr>
              <a:t>Consolidated insurance and other operating expenses were     $165 million, up 9% driven by higher variable growth-related costs and technology investments </a:t>
            </a:r>
            <a:endParaRPr lang="en-US" sz="3200" strike="sngStrike" dirty="0">
              <a:solidFill>
                <a:srgbClr val="FF0000"/>
              </a:solidFill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971637" lvl="1" indent="-457310" fontAlgn="t">
              <a:spcBef>
                <a:spcPts val="1800"/>
              </a:spcBef>
              <a:spcAft>
                <a:spcPts val="18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200" dirty="0">
                <a:ea typeface="Lato Light" panose="020F0502020204030203" pitchFamily="34" charset="0"/>
                <a:cs typeface="Lato Light" panose="020F0502020204030203" pitchFamily="34" charset="0"/>
              </a:rPr>
              <a:t>Return on adjusted equity was </a:t>
            </a:r>
            <a:r>
              <a:rPr lang="en-US" sz="3200" kern="0" dirty="0">
                <a:ea typeface="Lato Light" panose="020F0502020204030203" pitchFamily="34" charset="0"/>
                <a:cs typeface="Lato Light" panose="020F0502020204030203" pitchFamily="34" charset="0"/>
              </a:rPr>
              <a:t>33.9%</a:t>
            </a:r>
            <a:endParaRPr lang="en-US" sz="3200" dirty="0"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13" name="Rectangle: Rounded Corners 112">
            <a:extLst>
              <a:ext uri="{FF2B5EF4-FFF2-40B4-BE49-F238E27FC236}">
                <a16:creationId xmlns:a16="http://schemas.microsoft.com/office/drawing/2014/main" id="{9879AEFB-09A9-49D6-548E-48002D261AE3}"/>
              </a:ext>
            </a:extLst>
          </p:cNvPr>
          <p:cNvSpPr>
            <a:spLocks/>
          </p:cNvSpPr>
          <p:nvPr/>
        </p:nvSpPr>
        <p:spPr>
          <a:xfrm>
            <a:off x="15495183" y="2146743"/>
            <a:ext cx="7130197" cy="851904"/>
          </a:xfrm>
          <a:prstGeom prst="roundRect">
            <a:avLst>
              <a:gd name="adj" fmla="val 50000"/>
            </a:avLst>
          </a:prstGeom>
          <a:noFill/>
          <a:ln>
            <a:gradFill>
              <a:gsLst>
                <a:gs pos="0">
                  <a:schemeClr val="accent1"/>
                </a:gs>
                <a:gs pos="94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>
            <a:noAutofit/>
          </a:bodyPr>
          <a:lstStyle>
            <a:defPPr>
              <a:defRPr lang="en-US"/>
            </a:defPPr>
            <a:lvl1pPr marL="0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28785"/>
            <a:r>
              <a:rPr lang="en-US" sz="2400" b="1" dirty="0">
                <a:solidFill>
                  <a:srgbClr val="000066"/>
                </a:solidFill>
                <a:latin typeface="Arial (Body)"/>
                <a:cs typeface="Arial" panose="020B0604020202020204" pitchFamily="34" charset="0"/>
                <a:sym typeface="Arial" panose="020B0604020202020204" pitchFamily="34" charset="0"/>
              </a:rPr>
              <a:t>Adjusted Operating Earnings Per Share (EPS)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14DF554-1279-02A6-9C1C-E60AE812D2AB}"/>
              </a:ext>
            </a:extLst>
          </p:cNvPr>
          <p:cNvSpPr>
            <a:spLocks/>
          </p:cNvSpPr>
          <p:nvPr/>
        </p:nvSpPr>
        <p:spPr>
          <a:xfrm>
            <a:off x="15495183" y="7637404"/>
            <a:ext cx="6910641" cy="851905"/>
          </a:xfrm>
          <a:prstGeom prst="roundRect">
            <a:avLst>
              <a:gd name="adj" fmla="val 50000"/>
            </a:avLst>
          </a:prstGeom>
          <a:noFill/>
          <a:ln>
            <a:gradFill>
              <a:gsLst>
                <a:gs pos="0">
                  <a:schemeClr val="accent1"/>
                </a:gs>
                <a:gs pos="94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>
            <a:noAutofit/>
          </a:bodyPr>
          <a:lstStyle>
            <a:defPPr>
              <a:defRPr lang="en-US"/>
            </a:defPPr>
            <a:lvl1pPr marL="0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28785"/>
            <a:r>
              <a:rPr lang="en-US" sz="2400" b="1" dirty="0">
                <a:solidFill>
                  <a:srgbClr val="000066"/>
                </a:solidFill>
                <a:latin typeface="Arial (Body)"/>
                <a:cs typeface="Arial" panose="020B0604020202020204" pitchFamily="34" charset="0"/>
                <a:sym typeface="Arial" panose="020B0604020202020204" pitchFamily="34" charset="0"/>
              </a:rPr>
              <a:t>Adjusted Net Operating Income (NOI)</a:t>
            </a:r>
          </a:p>
          <a:p>
            <a:pPr defTabSz="1828785"/>
            <a:endParaRPr lang="en-US" sz="2400" b="1" dirty="0">
              <a:solidFill>
                <a:srgbClr val="000066"/>
              </a:solidFill>
              <a:latin typeface="Arial (Body)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238DD1-B983-1FBE-88AA-B09BFD18A233}"/>
              </a:ext>
            </a:extLst>
          </p:cNvPr>
          <p:cNvSpPr txBox="1"/>
          <p:nvPr/>
        </p:nvSpPr>
        <p:spPr>
          <a:xfrm>
            <a:off x="16291488" y="8063356"/>
            <a:ext cx="12727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$ in millions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7FBD273-8311-0151-EE8C-0FBB51DF5ADB}"/>
              </a:ext>
            </a:extLst>
          </p:cNvPr>
          <p:cNvCxnSpPr>
            <a:cxnSpLocks/>
          </p:cNvCxnSpPr>
          <p:nvPr/>
        </p:nvCxnSpPr>
        <p:spPr>
          <a:xfrm>
            <a:off x="13885063" y="2469092"/>
            <a:ext cx="65331" cy="10123961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9125A719-865B-F2A8-B6EE-D0C47DDADD1C}"/>
              </a:ext>
            </a:extLst>
          </p:cNvPr>
          <p:cNvSpPr/>
          <p:nvPr/>
        </p:nvSpPr>
        <p:spPr>
          <a:xfrm>
            <a:off x="18343962" y="4177062"/>
            <a:ext cx="1463040" cy="822960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kern="1200" dirty="0"/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D323B305-527C-8870-DFAA-E0F9A63065AE}"/>
              </a:ext>
            </a:extLst>
          </p:cNvPr>
          <p:cNvSpPr txBox="1"/>
          <p:nvPr/>
        </p:nvSpPr>
        <p:spPr>
          <a:xfrm>
            <a:off x="18526842" y="4336820"/>
            <a:ext cx="1097280" cy="503610"/>
          </a:xfrm>
          <a:prstGeom prst="rect">
            <a:avLst/>
          </a:prstGeom>
          <a:noFill/>
        </p:spPr>
        <p:txBody>
          <a:bodyPr wrap="square" lIns="0" tIns="36000" rIns="0" bIns="3600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kern="1200" dirty="0">
                <a:solidFill>
                  <a:schemeClr val="bg2">
                    <a:lumMod val="50000"/>
                  </a:schemeClr>
                </a:solidFill>
              </a:rPr>
              <a:t>+7%</a:t>
            </a:r>
          </a:p>
        </p:txBody>
      </p:sp>
      <p:sp>
        <p:nvSpPr>
          <p:cNvPr id="17" name="TextBox 1">
            <a:extLst>
              <a:ext uri="{FF2B5EF4-FFF2-40B4-BE49-F238E27FC236}">
                <a16:creationId xmlns:a16="http://schemas.microsoft.com/office/drawing/2014/main" id="{BEBD01EE-09F5-8496-A642-4B8463859AB3}"/>
              </a:ext>
            </a:extLst>
          </p:cNvPr>
          <p:cNvSpPr txBox="1"/>
          <p:nvPr/>
        </p:nvSpPr>
        <p:spPr>
          <a:xfrm>
            <a:off x="18526842" y="10457476"/>
            <a:ext cx="1097280" cy="503586"/>
          </a:xfrm>
          <a:prstGeom prst="rect">
            <a:avLst/>
          </a:prstGeom>
          <a:noFill/>
        </p:spPr>
        <p:txBody>
          <a:bodyPr wrap="square" lIns="0" tIns="36000" rIns="0" bIns="3600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kern="1200" dirty="0">
                <a:solidFill>
                  <a:schemeClr val="bg2">
                    <a:lumMod val="50000"/>
                  </a:schemeClr>
                </a:solidFill>
              </a:rPr>
              <a:t>+</a:t>
            </a:r>
            <a:r>
              <a:rPr lang="en-US" sz="2800" b="1" dirty="0">
                <a:solidFill>
                  <a:schemeClr val="bg2">
                    <a:lumMod val="50000"/>
                  </a:schemeClr>
                </a:solidFill>
              </a:rPr>
              <a:t>2</a:t>
            </a:r>
            <a:r>
              <a:rPr lang="en-US" sz="2800" b="1" kern="1200" dirty="0">
                <a:solidFill>
                  <a:schemeClr val="bg2">
                    <a:lumMod val="50000"/>
                  </a:schemeClr>
                </a:solidFill>
              </a:rPr>
              <a:t>%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1DC8814-B2BA-646F-FE4F-57E858575F17}"/>
              </a:ext>
            </a:extLst>
          </p:cNvPr>
          <p:cNvSpPr/>
          <p:nvPr/>
        </p:nvSpPr>
        <p:spPr>
          <a:xfrm>
            <a:off x="18343962" y="10284222"/>
            <a:ext cx="1463040" cy="818844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kern="1200" dirty="0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96C694D8-5628-E2B4-91DE-1F636E2C7699}"/>
              </a:ext>
            </a:extLst>
          </p:cNvPr>
          <p:cNvSpPr/>
          <p:nvPr/>
        </p:nvSpPr>
        <p:spPr>
          <a:xfrm>
            <a:off x="466711" y="12593051"/>
            <a:ext cx="16023559" cy="1122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defTabSz="1828800"/>
            <a:r>
              <a:rPr lang="en-US" altLang="en-US" sz="1600" dirty="0">
                <a:solidFill>
                  <a:schemeClr val="tx1"/>
                </a:solidFill>
                <a:ea typeface="Lato" panose="020F0502020204030203" pitchFamily="34" charset="0"/>
                <a:cs typeface="Lato" panose="020F0502020204030203" pitchFamily="34" charset="0"/>
              </a:rPr>
              <a:t>(1) </a:t>
            </a:r>
            <a:r>
              <a:rPr lang="en-US" sz="1600" dirty="0">
                <a:solidFill>
                  <a:prstClr val="black">
                    <a:lumMod val="50000"/>
                  </a:prstClr>
                </a:solidFill>
                <a:ea typeface="Lato" panose="020F0502020204030203" pitchFamily="34" charset="0"/>
                <a:cs typeface="Lato" panose="020F0502020204030203" pitchFamily="34" charset="0"/>
              </a:rPr>
              <a:t>All comparisons are to Q3 2025, unless otherwise noted</a:t>
            </a:r>
          </a:p>
          <a:p>
            <a:pPr defTabSz="1828800"/>
            <a:r>
              <a:rPr lang="en-US" sz="1600" dirty="0">
                <a:solidFill>
                  <a:prstClr val="black">
                    <a:lumMod val="50000"/>
                  </a:prstClr>
                </a:solidFill>
                <a:ea typeface="Lato" panose="020F0502020204030203" pitchFamily="34" charset="0"/>
                <a:cs typeface="Lato" panose="020F0502020204030203" pitchFamily="34" charset="0"/>
              </a:rPr>
              <a:t>For a reconciliation of GAAP to non-GAAP financial measures, refer to the Financial Supplement posted on the Investor Relations section of our website</a:t>
            </a:r>
          </a:p>
        </p:txBody>
      </p:sp>
    </p:spTree>
    <p:extLst>
      <p:ext uri="{BB962C8B-B14F-4D97-AF65-F5344CB8AC3E}">
        <p14:creationId xmlns:p14="http://schemas.microsoft.com/office/powerpoint/2010/main" val="3311167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74D8D-7F14-C1C2-1412-3C79C7E46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C0B8471C-F633-EFBD-3AD9-93EC2DCE61D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-3044824" y="3176"/>
          <a:ext cx="3176" cy="3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0" progId="TCLayout.ActiveDocument.1">
                  <p:embed/>
                </p:oleObj>
              </mc:Choice>
              <mc:Fallback>
                <p:oleObj name="think-cell Slide" r:id="rId4" imgW="421" imgH="42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0B8471C-F633-EFBD-3AD9-93EC2DCE61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-3044824" y="3176"/>
                        <a:ext cx="3176" cy="31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E4783781-73C8-E249-6CBA-1EDBA77B2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182880" tIns="91440" rIns="182880" bIns="91440" rtlCol="0" anchor="ctr">
            <a:noAutofit/>
          </a:bodyPr>
          <a:lstStyle/>
          <a:p>
            <a:pPr algn="ctr"/>
            <a:r>
              <a:rPr lang="en-US" sz="6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Q3 2026 Distribution and Production Highlights</a:t>
            </a:r>
          </a:p>
        </p:txBody>
      </p:sp>
      <p:graphicFrame>
        <p:nvGraphicFramePr>
          <p:cNvPr id="106" name="Chart Placeholder 11">
            <a:extLst>
              <a:ext uri="{FF2B5EF4-FFF2-40B4-BE49-F238E27FC236}">
                <a16:creationId xmlns:a16="http://schemas.microsoft.com/office/drawing/2014/main" id="{92D1C18E-3CBD-2CC9-4D35-B4BAB7E0D5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5281214"/>
              </p:ext>
            </p:extLst>
          </p:nvPr>
        </p:nvGraphicFramePr>
        <p:xfrm>
          <a:off x="14373744" y="8995652"/>
          <a:ext cx="9387819" cy="46258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BDACBF3-2103-DB13-2915-5B621286774E}"/>
              </a:ext>
            </a:extLst>
          </p:cNvPr>
          <p:cNvCxnSpPr>
            <a:cxnSpLocks/>
          </p:cNvCxnSpPr>
          <p:nvPr/>
        </p:nvCxnSpPr>
        <p:spPr>
          <a:xfrm>
            <a:off x="13855482" y="2885788"/>
            <a:ext cx="22142" cy="9672753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2E41639-32EC-F3B4-4570-2EA2C23A6B56}"/>
              </a:ext>
            </a:extLst>
          </p:cNvPr>
          <p:cNvSpPr>
            <a:spLocks/>
          </p:cNvSpPr>
          <p:nvPr/>
        </p:nvSpPr>
        <p:spPr>
          <a:xfrm>
            <a:off x="15695377" y="2526743"/>
            <a:ext cx="8805791" cy="821096"/>
          </a:xfrm>
          <a:prstGeom prst="roundRect">
            <a:avLst>
              <a:gd name="adj" fmla="val 50000"/>
            </a:avLst>
          </a:prstGeom>
          <a:noFill/>
          <a:ln>
            <a:gradFill>
              <a:gsLst>
                <a:gs pos="0">
                  <a:schemeClr val="accent1"/>
                </a:gs>
                <a:gs pos="94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>
            <a:noAutofit/>
          </a:bodyPr>
          <a:lstStyle/>
          <a:p>
            <a:pPr defTabSz="1828785"/>
            <a:r>
              <a:rPr lang="en-US" sz="2400" b="1" dirty="0">
                <a:solidFill>
                  <a:srgbClr val="000066"/>
                </a:solidFill>
                <a:latin typeface="Arial (Body)"/>
                <a:cs typeface="Arial" panose="020B0604020202020204" pitchFamily="34" charset="0"/>
                <a:sym typeface="Arial" panose="020B0604020202020204" pitchFamily="34" charset="0"/>
              </a:rPr>
              <a:t>Issued Term Life Policies</a:t>
            </a:r>
          </a:p>
          <a:p>
            <a:pPr defTabSz="1828785"/>
            <a:endParaRPr lang="en-US" sz="2400" b="1" dirty="0">
              <a:solidFill>
                <a:srgbClr val="000066"/>
              </a:solidFill>
              <a:latin typeface="Arial (Body)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5FD9F7C-D4A8-2675-D8A1-27182432AC94}"/>
              </a:ext>
            </a:extLst>
          </p:cNvPr>
          <p:cNvSpPr>
            <a:spLocks/>
          </p:cNvSpPr>
          <p:nvPr/>
        </p:nvSpPr>
        <p:spPr>
          <a:xfrm>
            <a:off x="15604597" y="8440591"/>
            <a:ext cx="8805791" cy="821096"/>
          </a:xfrm>
          <a:prstGeom prst="roundRect">
            <a:avLst>
              <a:gd name="adj" fmla="val 50000"/>
            </a:avLst>
          </a:prstGeom>
          <a:noFill/>
          <a:ln>
            <a:gradFill>
              <a:gsLst>
                <a:gs pos="0">
                  <a:schemeClr val="accent1"/>
                </a:gs>
                <a:gs pos="94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>
            <a:noAutofit/>
          </a:bodyPr>
          <a:lstStyle>
            <a:defPPr>
              <a:defRPr lang="en-US"/>
            </a:defPPr>
            <a:lvl1pPr marL="0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28785"/>
            <a:r>
              <a:rPr lang="en-US" sz="2400" b="1" dirty="0">
                <a:solidFill>
                  <a:srgbClr val="000066"/>
                </a:solidFill>
                <a:latin typeface="Arial (Body)"/>
                <a:cs typeface="Arial" panose="020B0604020202020204" pitchFamily="34" charset="0"/>
                <a:sym typeface="Arial" panose="020B0604020202020204" pitchFamily="34" charset="0"/>
              </a:rPr>
              <a:t>Total Face Amount In-Force</a:t>
            </a:r>
            <a:r>
              <a:rPr lang="en-US" sz="2400" b="1" baseline="60000" dirty="0">
                <a:solidFill>
                  <a:srgbClr val="000066"/>
                </a:solidFill>
                <a:latin typeface="Arial (Body)"/>
                <a:cs typeface="Arial" panose="020B0604020202020204" pitchFamily="34" charset="0"/>
                <a:sym typeface="Arial" panose="020B0604020202020204" pitchFamily="34" charset="0"/>
              </a:rPr>
              <a:t>(1)</a:t>
            </a:r>
          </a:p>
          <a:p>
            <a:pPr defTabSz="1828785"/>
            <a:endParaRPr lang="en-US" sz="2400" b="1" baseline="60000" dirty="0">
              <a:solidFill>
                <a:srgbClr val="000066"/>
              </a:solidFill>
              <a:latin typeface="Arial (Body)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F5DA5E4A-7380-CA71-D747-8034547E9F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940008"/>
              </p:ext>
            </p:extLst>
          </p:nvPr>
        </p:nvGraphicFramePr>
        <p:xfrm>
          <a:off x="13103467" y="2885788"/>
          <a:ext cx="9953041" cy="4666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B1569EDD-1894-078E-D2B6-32687F0BFC6A}"/>
              </a:ext>
            </a:extLst>
          </p:cNvPr>
          <p:cNvSpPr txBox="1"/>
          <p:nvPr/>
        </p:nvSpPr>
        <p:spPr>
          <a:xfrm>
            <a:off x="16320331" y="3009285"/>
            <a:ext cx="252541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in thousands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1042EE4-4820-4A31-437A-C0DAB38CFD1B}"/>
              </a:ext>
            </a:extLst>
          </p:cNvPr>
          <p:cNvSpPr txBox="1"/>
          <p:nvPr/>
        </p:nvSpPr>
        <p:spPr>
          <a:xfrm>
            <a:off x="16162700" y="8957881"/>
            <a:ext cx="16549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$ in billions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3D3DAD1E-B38D-5506-8521-0BD21426555A}"/>
              </a:ext>
            </a:extLst>
          </p:cNvPr>
          <p:cNvSpPr txBox="1"/>
          <p:nvPr/>
        </p:nvSpPr>
        <p:spPr>
          <a:xfrm>
            <a:off x="16687866" y="3444241"/>
            <a:ext cx="1084330" cy="811385"/>
          </a:xfrm>
          <a:prstGeom prst="rect">
            <a:avLst/>
          </a:prstGeom>
          <a:noFill/>
        </p:spPr>
        <p:txBody>
          <a:bodyPr wrap="square" lIns="0" tIns="36009" rIns="0" bIns="36009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b="1" dirty="0"/>
              <a:t>331.8</a:t>
            </a:r>
          </a:p>
          <a:p>
            <a:pPr algn="l"/>
            <a:endParaRPr lang="en-US" sz="2400" b="1" dirty="0"/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3D3DAD1E-B38D-5506-8521-0BD21426555A}"/>
              </a:ext>
            </a:extLst>
          </p:cNvPr>
          <p:cNvSpPr txBox="1"/>
          <p:nvPr/>
        </p:nvSpPr>
        <p:spPr>
          <a:xfrm>
            <a:off x="20576017" y="4279697"/>
            <a:ext cx="1606978" cy="811385"/>
          </a:xfrm>
          <a:prstGeom prst="rect">
            <a:avLst/>
          </a:prstGeom>
          <a:noFill/>
        </p:spPr>
        <p:txBody>
          <a:bodyPr wrap="square" lIns="0" tIns="36009" rIns="0" bIns="36009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b="1" dirty="0"/>
              <a:t>226.8</a:t>
            </a:r>
          </a:p>
          <a:p>
            <a:pPr algn="l"/>
            <a:endParaRPr lang="en-US" sz="2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47A4B1-C3E4-DF97-3445-E5CFAFA2EC1A}"/>
              </a:ext>
            </a:extLst>
          </p:cNvPr>
          <p:cNvSpPr txBox="1"/>
          <p:nvPr/>
        </p:nvSpPr>
        <p:spPr>
          <a:xfrm>
            <a:off x="5895622" y="1452047"/>
            <a:ext cx="1278848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1828785"/>
            <a:r>
              <a:rPr lang="en-US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 Life Insurance Segment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3543E0-CC17-143F-DD28-86A650378932}"/>
              </a:ext>
            </a:extLst>
          </p:cNvPr>
          <p:cNvSpPr/>
          <p:nvPr/>
        </p:nvSpPr>
        <p:spPr>
          <a:xfrm>
            <a:off x="15153211" y="7766218"/>
            <a:ext cx="429943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76"/>
            <a:r>
              <a:rPr lang="en-US" sz="1600" i="1" dirty="0">
                <a:solidFill>
                  <a:srgbClr val="737572">
                    <a:lumMod val="50000"/>
                  </a:srgbClr>
                </a:solidFill>
              </a:rPr>
              <a:t>* Items may not add due to rounding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D41D35-1B6A-2E1B-8726-21E467259540}"/>
              </a:ext>
            </a:extLst>
          </p:cNvPr>
          <p:cNvSpPr txBox="1"/>
          <p:nvPr/>
        </p:nvSpPr>
        <p:spPr>
          <a:xfrm>
            <a:off x="14879754" y="13316486"/>
            <a:ext cx="29653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defTabSz="1828876">
              <a:defRPr sz="1800">
                <a:solidFill>
                  <a:srgbClr val="737572">
                    <a:lumMod val="50000"/>
                  </a:srgbClr>
                </a:solidFill>
              </a:defRPr>
            </a:lvl1pPr>
          </a:lstStyle>
          <a:p>
            <a:r>
              <a:rPr lang="en-US" sz="1600" dirty="0"/>
              <a:t>(1) At period end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845B3A-DAD4-3E0F-0730-8284AE2E5CD3}"/>
              </a:ext>
            </a:extLst>
          </p:cNvPr>
          <p:cNvSpPr txBox="1"/>
          <p:nvPr/>
        </p:nvSpPr>
        <p:spPr>
          <a:xfrm>
            <a:off x="512875" y="3444214"/>
            <a:ext cx="13107108" cy="6340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71637" lvl="1" indent="-457310" fontAlgn="t">
              <a:spcBef>
                <a:spcPts val="1800"/>
              </a:spcBef>
              <a:spcAft>
                <a:spcPts val="18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201" dirty="0">
                <a:ea typeface="Lato Light" panose="020F0502020204030203" pitchFamily="34" charset="0"/>
                <a:cs typeface="Lato Light" panose="020F0502020204030203" pitchFamily="34" charset="0"/>
              </a:rPr>
              <a:t>Life-licensed sales force was 147,058 as of September 30, 2026</a:t>
            </a:r>
            <a:endParaRPr lang="en-US" sz="3200" dirty="0"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2114024" lvl="2" indent="-514202" fontAlgn="base">
              <a:spcBef>
                <a:spcPts val="1800"/>
              </a:spcBef>
              <a:spcAft>
                <a:spcPts val="1800"/>
              </a:spcAft>
              <a:buClr>
                <a:schemeClr val="tx1"/>
              </a:buClr>
              <a:buSzPct val="100000"/>
              <a:buFont typeface="Calibri" panose="020F0502020204030204" pitchFamily="34" charset="0"/>
              <a:buChar char="—"/>
            </a:pPr>
            <a:r>
              <a:rPr lang="en-US" sz="3201" dirty="0">
                <a:ea typeface="Lato Light" panose="020F0502020204030203" pitchFamily="34" charset="0"/>
                <a:cs typeface="Lato Light" panose="020F0502020204030203" pitchFamily="34" charset="0"/>
              </a:rPr>
              <a:t>Licensed over 10,000 individuals during the third quarter</a:t>
            </a:r>
            <a:endParaRPr lang="en-US" sz="3201" strike="sngStrike" dirty="0">
              <a:solidFill>
                <a:srgbClr val="FF0000"/>
              </a:solidFill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971637" lvl="1" indent="-457310">
              <a:spcBef>
                <a:spcPts val="18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ea typeface="Lato Light" panose="020F0502020204030203" pitchFamily="34" charset="0"/>
                <a:cs typeface="Lato Light" panose="020F0502020204030203" pitchFamily="34" charset="0"/>
              </a:rPr>
              <a:t>Issued $25.7 billion in new term life face amount, lower by 5% year over year (YoY)</a:t>
            </a:r>
          </a:p>
          <a:p>
            <a:pPr marL="2114024" lvl="2" indent="-514202" fontAlgn="base">
              <a:spcBef>
                <a:spcPts val="1800"/>
              </a:spcBef>
              <a:spcAft>
                <a:spcPts val="1800"/>
              </a:spcAft>
              <a:buClr>
                <a:schemeClr val="tx1"/>
              </a:buClr>
              <a:buSzPct val="100000"/>
              <a:buFont typeface="Calibri" panose="020F0502020204030204" pitchFamily="34" charset="0"/>
              <a:buChar char="—"/>
            </a:pPr>
            <a:r>
              <a:rPr lang="en-US" sz="3200" kern="0" dirty="0"/>
              <a:t> Total in-force term life protection of $969 billion</a:t>
            </a:r>
          </a:p>
          <a:p>
            <a:pPr marL="971637" lvl="1" indent="-457310">
              <a:spcBef>
                <a:spcPts val="18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ea typeface="Lato Light" panose="020F0502020204030203" pitchFamily="34" charset="0"/>
                <a:cs typeface="Lato Light" panose="020F0502020204030203" pitchFamily="34" charset="0"/>
              </a:rPr>
              <a:t>Issued nearly 74,000 life insurance policies, lower by 7% YoY</a:t>
            </a:r>
          </a:p>
          <a:p>
            <a:pPr marL="971637" lvl="1" indent="-457310">
              <a:spcBef>
                <a:spcPts val="18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ea typeface="Lato Light" panose="020F0502020204030203" pitchFamily="34" charset="0"/>
                <a:cs typeface="Lato Light" panose="020F0502020204030203" pitchFamily="34" charset="0"/>
              </a:rPr>
              <a:t>Primerica is well-positioned to capture the significant middle-income market opportunity</a:t>
            </a:r>
          </a:p>
        </p:txBody>
      </p:sp>
    </p:spTree>
    <p:extLst>
      <p:ext uri="{BB962C8B-B14F-4D97-AF65-F5344CB8AC3E}">
        <p14:creationId xmlns:p14="http://schemas.microsoft.com/office/powerpoint/2010/main" val="585034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BAD2C-B7FA-DB99-B52E-BB2B8CF72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43DB0117-844D-63A9-9957-8F951B6CEC0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-3044824" y="3176"/>
          <a:ext cx="3176" cy="3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0" progId="TCLayout.ActiveDocument.1">
                  <p:embed/>
                </p:oleObj>
              </mc:Choice>
              <mc:Fallback>
                <p:oleObj name="think-cell Slide" r:id="rId4" imgW="421" imgH="42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3DB0117-844D-63A9-9957-8F951B6CEC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-3044824" y="3176"/>
                        <a:ext cx="3176" cy="31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" name="TextBox 96">
            <a:extLst>
              <a:ext uri="{FF2B5EF4-FFF2-40B4-BE49-F238E27FC236}">
                <a16:creationId xmlns:a16="http://schemas.microsoft.com/office/drawing/2014/main" id="{0E0F1DC9-4951-63C6-2BA8-1E1408A6BE68}"/>
              </a:ext>
            </a:extLst>
          </p:cNvPr>
          <p:cNvSpPr txBox="1"/>
          <p:nvPr/>
        </p:nvSpPr>
        <p:spPr>
          <a:xfrm>
            <a:off x="330321" y="3268620"/>
            <a:ext cx="13063527" cy="932622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971637" lvl="1" indent="-457310">
              <a:spcBef>
                <a:spcPts val="18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1" dirty="0">
                <a:ea typeface="Lato Light" panose="020F0502020204030203" pitchFamily="34" charset="0"/>
                <a:cs typeface="Lato Light" panose="020F0502020204030203" pitchFamily="34" charset="0"/>
              </a:rPr>
              <a:t>Strong engagement by the sales force, combined with long-standing client relationships, enabled sustainable growth</a:t>
            </a:r>
          </a:p>
          <a:p>
            <a:pPr marL="971637" lvl="1" indent="-457310">
              <a:spcBef>
                <a:spcPts val="18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1" dirty="0">
                <a:ea typeface="Lato Light" panose="020F0502020204030203" pitchFamily="34" charset="0"/>
                <a:cs typeface="Lato Light" panose="020F0502020204030203" pitchFamily="34" charset="0"/>
              </a:rPr>
              <a:t>Recurring contributions and fee-based revenue growth reflect continued demand for our investment solutions</a:t>
            </a:r>
          </a:p>
          <a:p>
            <a:pPr marL="971637" lvl="1" indent="-457310">
              <a:spcBef>
                <a:spcPts val="18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0" kern="0" dirty="0"/>
              <a:t>Third quarter 2026 net client flows were $407 million</a:t>
            </a:r>
            <a:endParaRPr lang="en-US" sz="3200" kern="0" dirty="0"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971637" lvl="1" indent="-457310">
              <a:spcBef>
                <a:spcPts val="18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1" dirty="0">
                <a:ea typeface="Lato Light" panose="020F0502020204030203" pitchFamily="34" charset="0"/>
                <a:cs typeface="Lato Light" panose="020F0502020204030203" pitchFamily="34" charset="0"/>
              </a:rPr>
              <a:t>Client asset values ended the quarter at $140 billion, up 10% YoY, reflecting both positive client flows and market appreciation over the last 12 months</a:t>
            </a:r>
            <a:endParaRPr lang="en-US" sz="3200" strike="sngStrike" dirty="0"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971637" lvl="1" indent="-457310">
              <a:spcBef>
                <a:spcPts val="18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ea typeface="Lato Light" panose="020F0502020204030203" pitchFamily="34" charset="0"/>
                <a:cs typeface="Lato Light" panose="020F0502020204030203" pitchFamily="34" charset="0"/>
              </a:rPr>
              <a:t>Strong quarterly performance driven by</a:t>
            </a:r>
            <a:r>
              <a:rPr lang="en-US" sz="3201" dirty="0">
                <a:ea typeface="Lato Light" panose="020F0502020204030203" pitchFamily="34" charset="0"/>
                <a:cs typeface="Lato Light" panose="020F0502020204030203" pitchFamily="34" charset="0"/>
              </a:rPr>
              <a:t> robust client demand, equity market performance and expanded product offerings over the last few years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13D43B7-C285-2DC6-D285-6A7B3EDE7232}"/>
              </a:ext>
            </a:extLst>
          </p:cNvPr>
          <p:cNvCxnSpPr>
            <a:cxnSpLocks/>
          </p:cNvCxnSpPr>
          <p:nvPr/>
        </p:nvCxnSpPr>
        <p:spPr>
          <a:xfrm>
            <a:off x="14061914" y="3325706"/>
            <a:ext cx="0" cy="9150877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7DFDAEE-5218-59CE-1D53-7E4A6879C1B7}"/>
              </a:ext>
            </a:extLst>
          </p:cNvPr>
          <p:cNvSpPr>
            <a:spLocks/>
          </p:cNvSpPr>
          <p:nvPr/>
        </p:nvSpPr>
        <p:spPr>
          <a:xfrm>
            <a:off x="15176416" y="2683847"/>
            <a:ext cx="8805791" cy="821096"/>
          </a:xfrm>
          <a:prstGeom prst="roundRect">
            <a:avLst>
              <a:gd name="adj" fmla="val 50000"/>
            </a:avLst>
          </a:prstGeom>
          <a:noFill/>
          <a:ln>
            <a:gradFill>
              <a:gsLst>
                <a:gs pos="0">
                  <a:schemeClr val="accent1"/>
                </a:gs>
                <a:gs pos="94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>
            <a:noAutofit/>
          </a:bodyPr>
          <a:lstStyle/>
          <a:p>
            <a:pPr defTabSz="1828785"/>
            <a:r>
              <a:rPr lang="en-US" sz="2400" b="1" dirty="0">
                <a:solidFill>
                  <a:srgbClr val="000066"/>
                </a:solidFill>
                <a:latin typeface="Arial (Body)"/>
                <a:cs typeface="Arial" panose="020B0604020202020204" pitchFamily="34" charset="0"/>
                <a:sym typeface="Arial" panose="020B0604020202020204" pitchFamily="34" charset="0"/>
              </a:rPr>
              <a:t>Total Product Sales</a:t>
            </a:r>
          </a:p>
          <a:p>
            <a:pPr defTabSz="1828785"/>
            <a:endParaRPr lang="en-US" sz="2400" b="1" dirty="0">
              <a:solidFill>
                <a:srgbClr val="000066"/>
              </a:solidFill>
              <a:latin typeface="Arial (Body)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FB3E554-C1B9-6530-96D7-5FA8B90636BA}"/>
              </a:ext>
            </a:extLst>
          </p:cNvPr>
          <p:cNvSpPr>
            <a:spLocks/>
          </p:cNvSpPr>
          <p:nvPr/>
        </p:nvSpPr>
        <p:spPr>
          <a:xfrm>
            <a:off x="15176416" y="8280641"/>
            <a:ext cx="8805791" cy="821096"/>
          </a:xfrm>
          <a:prstGeom prst="roundRect">
            <a:avLst>
              <a:gd name="adj" fmla="val 50000"/>
            </a:avLst>
          </a:prstGeom>
          <a:noFill/>
          <a:ln>
            <a:gradFill>
              <a:gsLst>
                <a:gs pos="0">
                  <a:schemeClr val="accent1"/>
                </a:gs>
                <a:gs pos="94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>
            <a:noAutofit/>
          </a:bodyPr>
          <a:lstStyle>
            <a:defPPr>
              <a:defRPr lang="en-US"/>
            </a:defPPr>
            <a:lvl1pPr marL="0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indent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28785"/>
            <a:r>
              <a:rPr lang="en-US" sz="2400" b="1" dirty="0">
                <a:solidFill>
                  <a:srgbClr val="000066"/>
                </a:solidFill>
                <a:latin typeface="Arial (Body)"/>
                <a:cs typeface="Arial" panose="020B0604020202020204" pitchFamily="34" charset="0"/>
                <a:sym typeface="Arial" panose="020B0604020202020204" pitchFamily="34" charset="0"/>
              </a:rPr>
              <a:t>Total Client Asset Values</a:t>
            </a:r>
            <a:r>
              <a:rPr lang="en-US" sz="2400" b="1" baseline="30000" dirty="0">
                <a:solidFill>
                  <a:srgbClr val="000066"/>
                </a:solidFill>
                <a:latin typeface="Arial (Body)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sz="2400" b="1" baseline="60000" dirty="0">
                <a:solidFill>
                  <a:srgbClr val="000066"/>
                </a:solidFill>
                <a:latin typeface="Arial (Body)"/>
                <a:cs typeface="Arial" panose="020B0604020202020204" pitchFamily="34" charset="0"/>
                <a:sym typeface="Arial" panose="020B0604020202020204" pitchFamily="34" charset="0"/>
              </a:rPr>
              <a:t>(1)</a:t>
            </a:r>
          </a:p>
          <a:p>
            <a:pPr defTabSz="1828785"/>
            <a:endParaRPr lang="en-US" sz="2400" b="1" baseline="60000" dirty="0">
              <a:solidFill>
                <a:srgbClr val="000066"/>
              </a:solidFill>
              <a:latin typeface="Arial (Body)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7C337CFE-950D-0CC0-2C84-F0EB262A22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8871432"/>
              </p:ext>
            </p:extLst>
          </p:nvPr>
        </p:nvGraphicFramePr>
        <p:xfrm>
          <a:off x="13536475" y="2996024"/>
          <a:ext cx="9953041" cy="4666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8" name="TextBox 1">
            <a:extLst>
              <a:ext uri="{FF2B5EF4-FFF2-40B4-BE49-F238E27FC236}">
                <a16:creationId xmlns:a16="http://schemas.microsoft.com/office/drawing/2014/main" id="{CC7F8E0C-48A3-82D3-BD04-56A7E2981D1D}"/>
              </a:ext>
            </a:extLst>
          </p:cNvPr>
          <p:cNvSpPr txBox="1"/>
          <p:nvPr/>
        </p:nvSpPr>
        <p:spPr>
          <a:xfrm>
            <a:off x="20822437" y="3956250"/>
            <a:ext cx="1445541" cy="45413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$13.1</a:t>
            </a:r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C1A0FB8D-6F9A-C2AB-7BBC-27EE2E6AB14F}"/>
              </a:ext>
            </a:extLst>
          </p:cNvPr>
          <p:cNvSpPr txBox="1"/>
          <p:nvPr/>
        </p:nvSpPr>
        <p:spPr>
          <a:xfrm>
            <a:off x="17080791" y="3536857"/>
            <a:ext cx="1445541" cy="45413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$14.9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E79436C-4149-AFFE-198D-ACFC6FBAA462}"/>
              </a:ext>
            </a:extLst>
          </p:cNvPr>
          <p:cNvSpPr txBox="1"/>
          <p:nvPr/>
        </p:nvSpPr>
        <p:spPr>
          <a:xfrm>
            <a:off x="15653843" y="8801230"/>
            <a:ext cx="15513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$ in billions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CE2345-39D8-E506-E8BA-F8D58ED3BA1A}"/>
              </a:ext>
            </a:extLst>
          </p:cNvPr>
          <p:cNvSpPr txBox="1"/>
          <p:nvPr/>
        </p:nvSpPr>
        <p:spPr>
          <a:xfrm>
            <a:off x="15653843" y="3197795"/>
            <a:ext cx="12455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$ in billions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0B49194-821A-29B7-6238-89D7C07F3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848" y="-1784"/>
            <a:ext cx="22464000" cy="1816573"/>
          </a:xfrm>
        </p:spPr>
        <p:txBody>
          <a:bodyPr vert="horz" lIns="182880" tIns="91440" rIns="182880" bIns="91440" rtlCol="0" anchor="ctr">
            <a:noAutofit/>
          </a:bodyPr>
          <a:lstStyle/>
          <a:p>
            <a:pPr algn="ctr"/>
            <a:r>
              <a:rPr lang="en-US" sz="6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Q3 2026 </a:t>
            </a:r>
            <a:r>
              <a:rPr lang="en-US" sz="6400" dirty="0">
                <a:solidFill>
                  <a:srgbClr val="0070C0"/>
                </a:solidFill>
                <a:latin typeface="Arial (Body)"/>
                <a:cs typeface="Arial" panose="020B0604020202020204" pitchFamily="34" charset="0"/>
              </a:rPr>
              <a:t>Distribution and Production Highlights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444EF9-E95E-5C93-E4F2-FA1AACAD2329}"/>
              </a:ext>
            </a:extLst>
          </p:cNvPr>
          <p:cNvSpPr txBox="1"/>
          <p:nvPr/>
        </p:nvSpPr>
        <p:spPr>
          <a:xfrm>
            <a:off x="5895622" y="1452047"/>
            <a:ext cx="1278848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1828785"/>
            <a:r>
              <a:rPr lang="en-US" i="1" dirty="0">
                <a:solidFill>
                  <a:prstClr val="black"/>
                </a:solidFill>
                <a:latin typeface="Arial (Body)"/>
                <a:cs typeface="Arial" panose="020B0604020202020204" pitchFamily="34" charset="0"/>
              </a:rPr>
              <a:t>Investment &amp; Savings Products Segment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5A21CF-202E-2730-3B67-36C5244DB5A3}"/>
              </a:ext>
            </a:extLst>
          </p:cNvPr>
          <p:cNvSpPr/>
          <p:nvPr/>
        </p:nvSpPr>
        <p:spPr>
          <a:xfrm>
            <a:off x="841329" y="13236177"/>
            <a:ext cx="6508444" cy="481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6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633173-8AF0-5664-5AA4-0F75B244A8A2}"/>
              </a:ext>
            </a:extLst>
          </p:cNvPr>
          <p:cNvSpPr/>
          <p:nvPr/>
        </p:nvSpPr>
        <p:spPr>
          <a:xfrm>
            <a:off x="15653843" y="7731867"/>
            <a:ext cx="429943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76"/>
            <a:r>
              <a:rPr lang="en-US" sz="1600" i="1" dirty="0">
                <a:solidFill>
                  <a:srgbClr val="737572">
                    <a:lumMod val="50000"/>
                  </a:srgbClr>
                </a:solidFill>
              </a:rPr>
              <a:t>* Items may not add due to rounding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D8AB1D-8588-508D-9FD4-E2B5934C84E1}"/>
              </a:ext>
            </a:extLst>
          </p:cNvPr>
          <p:cNvSpPr txBox="1"/>
          <p:nvPr/>
        </p:nvSpPr>
        <p:spPr>
          <a:xfrm>
            <a:off x="15586390" y="13209760"/>
            <a:ext cx="29653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defTabSz="1828876">
              <a:defRPr sz="1800">
                <a:solidFill>
                  <a:srgbClr val="737572">
                    <a:lumMod val="50000"/>
                  </a:srgbClr>
                </a:solidFill>
              </a:defRPr>
            </a:lvl1pPr>
          </a:lstStyle>
          <a:p>
            <a:r>
              <a:rPr lang="en-US" altLang="en-US" sz="1600" dirty="0">
                <a:solidFill>
                  <a:schemeClr val="tx1"/>
                </a:solidFill>
                <a:ea typeface="Lato" panose="020F0502020204030203" pitchFamily="34" charset="0"/>
                <a:cs typeface="Lato" panose="020F0502020204030203" pitchFamily="34" charset="0"/>
              </a:rPr>
              <a:t>(1) </a:t>
            </a:r>
            <a:r>
              <a:rPr lang="en-US" sz="1600" dirty="0">
                <a:solidFill>
                  <a:schemeClr val="tx1"/>
                </a:solidFill>
              </a:rPr>
              <a:t>At period end</a:t>
            </a:r>
          </a:p>
        </p:txBody>
      </p:sp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8D44B6D5-8E63-CD63-2267-AEF72D27BA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0508468"/>
              </p:ext>
            </p:extLst>
          </p:nvPr>
        </p:nvGraphicFramePr>
        <p:xfrm>
          <a:off x="14204542" y="8447369"/>
          <a:ext cx="9902365" cy="4788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30" name="Group 29">
            <a:extLst>
              <a:ext uri="{FF2B5EF4-FFF2-40B4-BE49-F238E27FC236}">
                <a16:creationId xmlns:a16="http://schemas.microsoft.com/office/drawing/2014/main" id="{353A640B-7CBC-C2E2-B53B-DADB499D5840}"/>
              </a:ext>
            </a:extLst>
          </p:cNvPr>
          <p:cNvGrpSpPr/>
          <p:nvPr/>
        </p:nvGrpSpPr>
        <p:grpSpPr>
          <a:xfrm>
            <a:off x="18808197" y="10367798"/>
            <a:ext cx="1399600" cy="821096"/>
            <a:chOff x="18808197" y="10367798"/>
            <a:chExt cx="1399600" cy="821096"/>
          </a:xfrm>
        </p:grpSpPr>
        <p:sp>
          <p:nvSpPr>
            <p:cNvPr id="25" name="TextBox 1">
              <a:extLst>
                <a:ext uri="{FF2B5EF4-FFF2-40B4-BE49-F238E27FC236}">
                  <a16:creationId xmlns:a16="http://schemas.microsoft.com/office/drawing/2014/main" id="{CE756593-5135-3014-3758-42F2F22F14F4}"/>
                </a:ext>
              </a:extLst>
            </p:cNvPr>
            <p:cNvSpPr txBox="1"/>
            <p:nvPr/>
          </p:nvSpPr>
          <p:spPr>
            <a:xfrm>
              <a:off x="18829806" y="10519057"/>
              <a:ext cx="1330587" cy="503737"/>
            </a:xfrm>
            <a:prstGeom prst="rect">
              <a:avLst/>
            </a:prstGeom>
            <a:noFill/>
          </p:spPr>
          <p:txBody>
            <a:bodyPr wrap="square" lIns="0" tIns="36009" rIns="0" bIns="36009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1" b="1" dirty="0">
                  <a:solidFill>
                    <a:schemeClr val="bg2">
                      <a:lumMod val="50000"/>
                    </a:schemeClr>
                  </a:solidFill>
                </a:rPr>
                <a:t>+10%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F4FCF8B-199B-5188-0DCC-7CA0B537936A}"/>
                </a:ext>
              </a:extLst>
            </p:cNvPr>
            <p:cNvSpPr/>
            <p:nvPr/>
          </p:nvSpPr>
          <p:spPr>
            <a:xfrm>
              <a:off x="18808197" y="10367798"/>
              <a:ext cx="1399600" cy="821096"/>
            </a:xfrm>
            <a:prstGeom prst="ellipse">
              <a:avLst/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67846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26A31-54F2-6E8F-BEDC-1FDFA104E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hink-cell data - do not delete" hidden="1">
            <a:extLst>
              <a:ext uri="{FF2B5EF4-FFF2-40B4-BE49-F238E27FC236}">
                <a16:creationId xmlns:a16="http://schemas.microsoft.com/office/drawing/2014/main" id="{A3EF6C1F-1620-8837-8697-90859C38711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-3044824" y="3176"/>
          <a:ext cx="3176" cy="3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21" imgH="420" progId="TCLayout.ActiveDocument.1">
                  <p:embed/>
                </p:oleObj>
              </mc:Choice>
              <mc:Fallback>
                <p:oleObj name="think-cell Slide" r:id="rId5" imgW="421" imgH="420" progId="TCLayout.ActiveDocument.1">
                  <p:embed/>
                  <p:pic>
                    <p:nvPicPr>
                      <p:cNvPr id="1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3EF6C1F-1620-8837-8697-90859C38711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3044824" y="3176"/>
                        <a:ext cx="3176" cy="31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07E3145-27F6-B9CB-5F2F-DAB817658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182880" tIns="91440" rIns="182880" bIns="91440" rtlCol="0" anchor="ctr">
            <a:noAutofit/>
          </a:bodyPr>
          <a:lstStyle/>
          <a:p>
            <a:pPr algn="ctr"/>
            <a:r>
              <a:rPr lang="en-US" sz="6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Q3 2026 </a:t>
            </a:r>
            <a:r>
              <a:rPr lang="en-US" sz="6400" dirty="0">
                <a:solidFill>
                  <a:srgbClr val="0070C0"/>
                </a:solidFill>
                <a:latin typeface="Arial (Body)"/>
                <a:cs typeface="Arial" panose="020B0604020202020204" pitchFamily="34" charset="0"/>
              </a:rPr>
              <a:t>Financial Performance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92EDEC6-17F0-3C21-516D-87F4A4E7CC52}"/>
              </a:ext>
            </a:extLst>
          </p:cNvPr>
          <p:cNvSpPr>
            <a:spLocks/>
          </p:cNvSpPr>
          <p:nvPr/>
        </p:nvSpPr>
        <p:spPr>
          <a:xfrm>
            <a:off x="14208378" y="2926830"/>
            <a:ext cx="8805791" cy="821096"/>
          </a:xfrm>
          <a:prstGeom prst="roundRect">
            <a:avLst>
              <a:gd name="adj" fmla="val 50000"/>
            </a:avLst>
          </a:prstGeom>
          <a:noFill/>
          <a:ln>
            <a:gradFill>
              <a:gsLst>
                <a:gs pos="0">
                  <a:schemeClr val="accent1"/>
                </a:gs>
                <a:gs pos="94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>
            <a:noAutofit/>
          </a:bodyPr>
          <a:lstStyle/>
          <a:p>
            <a:pPr defTabSz="1828785"/>
            <a:r>
              <a:rPr lang="en-US" sz="2400" b="1" dirty="0">
                <a:solidFill>
                  <a:srgbClr val="000066"/>
                </a:solidFill>
                <a:latin typeface="Arial (Body)"/>
                <a:cs typeface="Arial" panose="020B0604020202020204" pitchFamily="34" charset="0"/>
                <a:sym typeface="Arial" panose="020B0604020202020204" pitchFamily="34" charset="0"/>
              </a:rPr>
              <a:t>Adjusted Direct Premiums (ADP)</a:t>
            </a:r>
          </a:p>
          <a:p>
            <a:pPr defTabSz="1828785"/>
            <a:endParaRPr lang="en-US" sz="2400" b="1" dirty="0">
              <a:solidFill>
                <a:srgbClr val="000066"/>
              </a:solidFill>
              <a:latin typeface="Arial (Body)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A96B1A1-3843-499D-8071-6278EE660634}"/>
              </a:ext>
            </a:extLst>
          </p:cNvPr>
          <p:cNvSpPr txBox="1"/>
          <p:nvPr/>
        </p:nvSpPr>
        <p:spPr>
          <a:xfrm>
            <a:off x="834154" y="2994115"/>
            <a:ext cx="12582019" cy="9079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8654" lvl="1" indent="-457310" fontAlgn="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3200" dirty="0"/>
              <a:t>Revenue growth was consistent; ADP up 3% YoY</a:t>
            </a:r>
          </a:p>
          <a:p>
            <a:pPr marL="628654" lvl="1" indent="-457310" fontAlgn="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3200" dirty="0"/>
              <a:t>Pre‑tax income was $153 million, 12% lower YoY</a:t>
            </a:r>
          </a:p>
          <a:p>
            <a:pPr marL="628654" lvl="1" indent="-457310" fontAlgn="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3200" dirty="0"/>
              <a:t>Completed annual actuarial review</a:t>
            </a:r>
          </a:p>
          <a:p>
            <a:pPr marL="2114024" lvl="2" indent="-514202" fontAlgn="base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tx1"/>
              </a:buClr>
              <a:buSzPct val="100000"/>
              <a:buFont typeface="Calibri" panose="020F0502020204030204" pitchFamily="34" charset="0"/>
              <a:buChar char="—"/>
            </a:pPr>
            <a:r>
              <a:rPr lang="en-US" sz="3200" kern="0" dirty="0"/>
              <a:t>Contributed to a $9 million remeasurement gain</a:t>
            </a:r>
          </a:p>
          <a:p>
            <a:pPr marL="2114024" lvl="2" indent="-514202" fontAlgn="base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tx1"/>
              </a:buClr>
              <a:buSzPct val="100000"/>
              <a:buFont typeface="Calibri" panose="020F0502020204030204" pitchFamily="34" charset="0"/>
              <a:buChar char="—"/>
            </a:pPr>
            <a:r>
              <a:rPr lang="en-US" sz="3200" kern="0" dirty="0"/>
              <a:t>Assumption change reflected higher lapse experience and favorable mortality trends </a:t>
            </a:r>
          </a:p>
          <a:p>
            <a:pPr marL="2114024" lvl="2" indent="-514202" fontAlgn="base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tx1"/>
              </a:buClr>
              <a:buSzPct val="100000"/>
              <a:buFont typeface="Calibri" panose="020F0502020204030204" pitchFamily="34" charset="0"/>
              <a:buChar char="—"/>
            </a:pPr>
            <a:r>
              <a:rPr lang="en-US" sz="3200" kern="0" dirty="0"/>
              <a:t>Prior year $23 million remeasurement gain primarily driven by change in mortality assumption  </a:t>
            </a:r>
          </a:p>
          <a:p>
            <a:pPr marL="628654" lvl="1" indent="-457310" fontAlgn="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3200" dirty="0"/>
              <a:t>Benefits and claims ratio was 57.3%. Excluding the remeasurement gain, the ratio remained consistent at 58.7%.</a:t>
            </a:r>
          </a:p>
          <a:p>
            <a:pPr marL="628654" lvl="1" indent="-457310" fontAlgn="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3200" dirty="0"/>
              <a:t>DAC ratio was 12.5% compared to 12.2% in the prior year period</a:t>
            </a:r>
          </a:p>
          <a:p>
            <a:pPr marL="628654" lvl="1" indent="-457310" fontAlgn="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3200" dirty="0"/>
              <a:t>Insurance expense ratio was 8.3% compared to 7.5% in the prior year period</a:t>
            </a:r>
          </a:p>
          <a:p>
            <a:pPr marL="628654" lvl="1" indent="-457310" fontAlgn="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3200" dirty="0"/>
              <a:t>Operating margin was 21.8%</a:t>
            </a:r>
            <a:endParaRPr lang="en-US" sz="3200" dirty="0">
              <a:solidFill>
                <a:srgbClr val="FF0000"/>
              </a:solidFill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716556C-F604-9490-9F27-A13489A9C1A4}"/>
              </a:ext>
            </a:extLst>
          </p:cNvPr>
          <p:cNvCxnSpPr>
            <a:cxnSpLocks/>
          </p:cNvCxnSpPr>
          <p:nvPr/>
        </p:nvCxnSpPr>
        <p:spPr>
          <a:xfrm>
            <a:off x="13481505" y="2926830"/>
            <a:ext cx="65331" cy="9981475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Content Placeholder 3">
            <a:extLst>
              <a:ext uri="{FF2B5EF4-FFF2-40B4-BE49-F238E27FC236}">
                <a16:creationId xmlns:a16="http://schemas.microsoft.com/office/drawing/2014/main" id="{B0E48E28-3472-B121-2B26-5910A76A1575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48561757"/>
              </p:ext>
            </p:extLst>
          </p:nvPr>
        </p:nvGraphicFramePr>
        <p:xfrm>
          <a:off x="13865709" y="8400834"/>
          <a:ext cx="9689792" cy="3041287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763712">
                  <a:extLst>
                    <a:ext uri="{9D8B030D-6E8A-4147-A177-3AD203B41FA5}">
                      <a16:colId xmlns:a16="http://schemas.microsoft.com/office/drawing/2014/main" val="158161958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319700437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453886815"/>
                    </a:ext>
                  </a:extLst>
                </a:gridCol>
              </a:tblGrid>
              <a:tr h="602887">
                <a:tc>
                  <a:txBody>
                    <a:bodyPr/>
                    <a:lstStyle/>
                    <a:p>
                      <a:pPr marL="0" marR="0" lvl="0" indent="0" algn="l" defTabSz="9137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/>
                        <a:t>Key Ratios </a:t>
                      </a:r>
                      <a:endParaRPr lang="en-US" sz="2400" b="1" baseline="30000" dirty="0">
                        <a:latin typeface="+mn-lt"/>
                      </a:endParaRPr>
                    </a:p>
                  </a:txBody>
                  <a:tcPr marL="182880" marR="73152" marT="48768" marB="73152" anchor="ctr"/>
                </a:tc>
                <a:tc>
                  <a:txBody>
                    <a:bodyPr/>
                    <a:lstStyle/>
                    <a:p>
                      <a:pPr marL="0" algn="r" defTabSz="1828434" rtl="0" eaLnBrk="1" latinLnBrk="0" hangingPunct="1"/>
                      <a:r>
                        <a:rPr lang="en-US" sz="2400" b="1" kern="1200" dirty="0">
                          <a:solidFill>
                            <a:schemeClr val="bg1"/>
                          </a:solidFill>
                        </a:rPr>
                        <a:t>Q3 2025</a:t>
                      </a:r>
                      <a:endParaRPr lang="en-US" sz="24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861" marR="72861" marT="73152" marB="48768" anchor="ctr"/>
                </a:tc>
                <a:tc>
                  <a:txBody>
                    <a:bodyPr/>
                    <a:lstStyle/>
                    <a:p>
                      <a:pPr marL="0" algn="r" defTabSz="1828434" rtl="0" eaLnBrk="1" latinLnBrk="0" hangingPunct="1"/>
                      <a:r>
                        <a:rPr lang="en-US" sz="2400" b="1" kern="1200" dirty="0">
                          <a:solidFill>
                            <a:schemeClr val="bg1"/>
                          </a:solidFill>
                        </a:rPr>
                        <a:t>Q3 2026</a:t>
                      </a:r>
                      <a:endParaRPr lang="en-US" sz="24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861" marR="72861" marT="73152" marB="48768" anchor="ctr"/>
                </a:tc>
                <a:extLst>
                  <a:ext uri="{0D108BD9-81ED-4DB2-BD59-A6C34878D82A}">
                    <a16:rowId xmlns:a16="http://schemas.microsoft.com/office/drawing/2014/main" val="380877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Benefits and claims, net </a:t>
                      </a:r>
                      <a:r>
                        <a:rPr lang="en-US" sz="2400" baseline="300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(1)</a:t>
                      </a:r>
                      <a:endParaRPr lang="en-US" sz="2400" baseline="300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182880" marR="73152" marT="48768" marB="73152" anchor="ctr"/>
                </a:tc>
                <a:tc>
                  <a:txBody>
                    <a:bodyPr/>
                    <a:lstStyle/>
                    <a:p>
                      <a:pPr marL="0" algn="r" defTabSz="1828434" rtl="0" eaLnBrk="1" latinLnBrk="0" hangingPunct="1"/>
                      <a:r>
                        <a:rPr lang="en-US" sz="2400" kern="1200" dirty="0">
                          <a:solidFill>
                            <a:schemeClr val="tx1"/>
                          </a:solidFill>
                        </a:rPr>
                        <a:t>54.9%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152" marR="73152" marT="48768" marB="73152" anchor="ctr"/>
                </a:tc>
                <a:tc>
                  <a:txBody>
                    <a:bodyPr/>
                    <a:lstStyle/>
                    <a:p>
                      <a:pPr marL="0" algn="r" defTabSz="1828434" rtl="0" eaLnBrk="1" latinLnBrk="0" hangingPunct="1"/>
                      <a:r>
                        <a:rPr lang="en-US" sz="2400" kern="1200" dirty="0">
                          <a:solidFill>
                            <a:schemeClr val="tx1"/>
                          </a:solidFill>
                        </a:rPr>
                        <a:t>57.3%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152" marR="73152" marT="48768" marB="73152" anchor="ctr"/>
                </a:tc>
                <a:extLst>
                  <a:ext uri="{0D108BD9-81ED-4DB2-BD59-A6C34878D82A}">
                    <a16:rowId xmlns:a16="http://schemas.microsoft.com/office/drawing/2014/main" val="129849242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DAC amortization &amp; insurance commissions</a:t>
                      </a:r>
                      <a:endParaRPr lang="en-US" sz="24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182880" marR="73152" marT="48768" marB="73152" anchor="ctr"/>
                </a:tc>
                <a:tc>
                  <a:txBody>
                    <a:bodyPr/>
                    <a:lstStyle/>
                    <a:p>
                      <a:pPr marL="0" algn="r" defTabSz="1828434" rtl="0" eaLnBrk="1" latinLnBrk="0" hangingPunct="1"/>
                      <a:r>
                        <a:rPr lang="en-US" sz="240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12.2%</a:t>
                      </a:r>
                      <a:endParaRPr lang="en-US" sz="2400" kern="12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152" marR="73152" marT="48768" marB="73152" anchor="ctr"/>
                </a:tc>
                <a:tc>
                  <a:txBody>
                    <a:bodyPr/>
                    <a:lstStyle/>
                    <a:p>
                      <a:pPr marL="0" algn="r" defTabSz="1828434" rtl="0" eaLnBrk="1" latinLnBrk="0" hangingPunct="1"/>
                      <a:r>
                        <a:rPr lang="en-US" sz="240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12.5%</a:t>
                      </a:r>
                      <a:endParaRPr lang="en-US" sz="2400" kern="12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152" marR="73152" marT="48768" marB="73152" anchor="ctr"/>
                </a:tc>
                <a:extLst>
                  <a:ext uri="{0D108BD9-81ED-4DB2-BD59-A6C34878D82A}">
                    <a16:rowId xmlns:a16="http://schemas.microsoft.com/office/drawing/2014/main" val="105973376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Insurance expenses, net </a:t>
                      </a:r>
                      <a:r>
                        <a:rPr lang="en-US" sz="2400" baseline="300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(2)</a:t>
                      </a:r>
                      <a:endParaRPr lang="en-US" sz="2400" baseline="300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182880" marR="73152" marT="48768" marB="73152" anchor="ctr"/>
                </a:tc>
                <a:tc>
                  <a:txBody>
                    <a:bodyPr/>
                    <a:lstStyle/>
                    <a:p>
                      <a:pPr marL="0" algn="r" defTabSz="1828434" rtl="0" eaLnBrk="1" latinLnBrk="0" hangingPunct="1"/>
                      <a:r>
                        <a:rPr lang="en-US" sz="240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7.5%</a:t>
                      </a:r>
                      <a:endParaRPr lang="en-US" sz="2400" kern="12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152" marR="73152" marT="48768" marB="73152" anchor="ctr"/>
                </a:tc>
                <a:tc>
                  <a:txBody>
                    <a:bodyPr/>
                    <a:lstStyle/>
                    <a:p>
                      <a:pPr marL="0" algn="r" defTabSz="1828434" rtl="0" eaLnBrk="1" latinLnBrk="0" hangingPunct="1"/>
                      <a:r>
                        <a:rPr lang="en-US" sz="240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8.3%</a:t>
                      </a:r>
                      <a:endParaRPr lang="en-US" sz="2400" kern="12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152" marR="73152" marT="48768" marB="73152" anchor="ctr"/>
                </a:tc>
                <a:extLst>
                  <a:ext uri="{0D108BD9-81ED-4DB2-BD59-A6C34878D82A}">
                    <a16:rowId xmlns:a16="http://schemas.microsoft.com/office/drawing/2014/main" val="342121717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Term life operating margin</a:t>
                      </a:r>
                      <a:endParaRPr lang="en-US" sz="24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182880" marR="73152" marT="48768" marB="73152" anchor="ctr"/>
                </a:tc>
                <a:tc>
                  <a:txBody>
                    <a:bodyPr/>
                    <a:lstStyle/>
                    <a:p>
                      <a:pPr marL="0" algn="r" defTabSz="1828434" rtl="0" eaLnBrk="1" latinLnBrk="0" hangingPunct="1"/>
                      <a:r>
                        <a:rPr lang="en-US" sz="240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25.4%</a:t>
                      </a:r>
                      <a:endParaRPr lang="en-US" sz="2400" kern="12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152" marR="73152" marT="48768" marB="73152" anchor="ctr"/>
                </a:tc>
                <a:tc>
                  <a:txBody>
                    <a:bodyPr/>
                    <a:lstStyle/>
                    <a:p>
                      <a:pPr marL="0" algn="r" defTabSz="1828434" rtl="0" eaLnBrk="1" latinLnBrk="0" hangingPunct="1"/>
                      <a:r>
                        <a:rPr lang="en-US" sz="2400" kern="120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21.8%</a:t>
                      </a:r>
                      <a:endParaRPr lang="en-US" sz="2400" kern="12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152" marR="73152" marT="48768" marB="73152" anchor="ctr"/>
                </a:tc>
                <a:extLst>
                  <a:ext uri="{0D108BD9-81ED-4DB2-BD59-A6C34878D82A}">
                    <a16:rowId xmlns:a16="http://schemas.microsoft.com/office/drawing/2014/main" val="3561152525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50F09963-DD7B-B65C-7C4A-654D3D9F3DE1}"/>
              </a:ext>
            </a:extLst>
          </p:cNvPr>
          <p:cNvSpPr txBox="1"/>
          <p:nvPr/>
        </p:nvSpPr>
        <p:spPr>
          <a:xfrm>
            <a:off x="13865708" y="12494450"/>
            <a:ext cx="10242685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n-US"/>
            </a:defPPr>
            <a:lvl1pPr defTabSz="1828800">
              <a:defRPr sz="1600">
                <a:solidFill>
                  <a:prstClr val="black">
                    <a:lumMod val="50000"/>
                  </a:prstClr>
                </a:solidFill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en-US" dirty="0">
                <a:solidFill>
                  <a:schemeClr val="tx1"/>
                </a:solidFill>
              </a:rPr>
              <a:t>(1) </a:t>
            </a:r>
            <a:r>
              <a:rPr lang="en-US" dirty="0">
                <a:solidFill>
                  <a:schemeClr val="tx1"/>
                </a:solidFill>
              </a:rPr>
              <a:t>Benefits &amp; claims and remeasurement (gain)/loss net of other ceded premiums which are largely YRT</a:t>
            </a:r>
          </a:p>
          <a:p>
            <a:r>
              <a:rPr lang="en-US" dirty="0">
                <a:solidFill>
                  <a:schemeClr val="tx1"/>
                </a:solidFill>
              </a:rPr>
              <a:t>(2) </a:t>
            </a:r>
            <a:r>
              <a:rPr lang="en-US" dirty="0"/>
              <a:t>Insurance expenses net of other, net revenues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82D4CF5-B9A3-220A-22A9-2F73D4DE0E4B}"/>
              </a:ext>
            </a:extLst>
          </p:cNvPr>
          <p:cNvSpPr txBox="1"/>
          <p:nvPr/>
        </p:nvSpPr>
        <p:spPr>
          <a:xfrm>
            <a:off x="14585827" y="3439067"/>
            <a:ext cx="14583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$ in millions</a:t>
            </a:r>
          </a:p>
        </p:txBody>
      </p:sp>
      <p:graphicFrame>
        <p:nvGraphicFramePr>
          <p:cNvPr id="38" name="Chart Placeholder 11">
            <a:extLst>
              <a:ext uri="{FF2B5EF4-FFF2-40B4-BE49-F238E27FC236}">
                <a16:creationId xmlns:a16="http://schemas.microsoft.com/office/drawing/2014/main" id="{9A0F151D-8739-0695-2375-618BBCB885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7303829"/>
              </p:ext>
            </p:extLst>
          </p:nvPr>
        </p:nvGraphicFramePr>
        <p:xfrm>
          <a:off x="13917365" y="3209106"/>
          <a:ext cx="9387819" cy="4801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1A9BD4A-C7B6-285C-B8D6-D9C7A2220019}"/>
              </a:ext>
            </a:extLst>
          </p:cNvPr>
          <p:cNvSpPr txBox="1"/>
          <p:nvPr/>
        </p:nvSpPr>
        <p:spPr>
          <a:xfrm>
            <a:off x="5895622" y="1452047"/>
            <a:ext cx="1278848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1828785"/>
            <a:r>
              <a:rPr lang="en-US" i="1" dirty="0">
                <a:solidFill>
                  <a:prstClr val="black"/>
                </a:solidFill>
                <a:latin typeface="Arial (Body)"/>
                <a:cs typeface="Arial" panose="020B0604020202020204" pitchFamily="34" charset="0"/>
              </a:rPr>
              <a:t>Term Life Insurance Segment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BB7A06D-C401-B93D-6B61-B183C5681EF4}"/>
              </a:ext>
            </a:extLst>
          </p:cNvPr>
          <p:cNvGrpSpPr/>
          <p:nvPr/>
        </p:nvGrpSpPr>
        <p:grpSpPr>
          <a:xfrm>
            <a:off x="17954806" y="4651661"/>
            <a:ext cx="1399630" cy="852286"/>
            <a:chOff x="18010789" y="5416770"/>
            <a:chExt cx="1399630" cy="852286"/>
          </a:xfrm>
        </p:grpSpPr>
        <p:sp>
          <p:nvSpPr>
            <p:cNvPr id="3" name="TextBox 1">
              <a:extLst>
                <a:ext uri="{FF2B5EF4-FFF2-40B4-BE49-F238E27FC236}">
                  <a16:creationId xmlns:a16="http://schemas.microsoft.com/office/drawing/2014/main" id="{F710B216-4B70-B94F-5CFB-C05FC9309A0A}"/>
                </a:ext>
              </a:extLst>
            </p:cNvPr>
            <p:cNvSpPr txBox="1"/>
            <p:nvPr/>
          </p:nvSpPr>
          <p:spPr>
            <a:xfrm>
              <a:off x="18045290" y="5591118"/>
              <a:ext cx="1330629" cy="503590"/>
            </a:xfrm>
            <a:prstGeom prst="rect">
              <a:avLst/>
            </a:prstGeom>
            <a:noFill/>
          </p:spPr>
          <p:txBody>
            <a:bodyPr wrap="square" lIns="0" tIns="36000" rIns="0" bIns="36000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b="1" kern="1200" dirty="0">
                  <a:solidFill>
                    <a:schemeClr val="bg2">
                      <a:lumMod val="50000"/>
                    </a:schemeClr>
                  </a:solidFill>
                </a:rPr>
                <a:t>+3%</a:t>
              </a: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B27FB15D-2304-6639-3122-8AC6EFD0719A}"/>
                </a:ext>
              </a:extLst>
            </p:cNvPr>
            <p:cNvSpPr/>
            <p:nvPr/>
          </p:nvSpPr>
          <p:spPr>
            <a:xfrm>
              <a:off x="18010789" y="5416770"/>
              <a:ext cx="1399630" cy="852286"/>
            </a:xfrm>
            <a:prstGeom prst="ellipse">
              <a:avLst/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08538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7717E-84CF-2CAA-7ACB-137072835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hink-cell data - do not delete" hidden="1">
            <a:extLst>
              <a:ext uri="{FF2B5EF4-FFF2-40B4-BE49-F238E27FC236}">
                <a16:creationId xmlns:a16="http://schemas.microsoft.com/office/drawing/2014/main" id="{8D5DC636-617F-6C29-EC13-D7B908B2A0F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-3044824" y="3176"/>
          <a:ext cx="3176" cy="3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21" imgH="420" progId="TCLayout.ActiveDocument.1">
                  <p:embed/>
                </p:oleObj>
              </mc:Choice>
              <mc:Fallback>
                <p:oleObj name="think-cell Slide" r:id="rId5" imgW="421" imgH="420" progId="TCLayout.ActiveDocument.1">
                  <p:embed/>
                  <p:pic>
                    <p:nvPicPr>
                      <p:cNvPr id="1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D5DC636-617F-6C29-EC13-D7B908B2A0F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3044824" y="3176"/>
                        <a:ext cx="3176" cy="31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38F4433-E739-0988-91B4-AD9E4549ABD4}"/>
              </a:ext>
            </a:extLst>
          </p:cNvPr>
          <p:cNvSpPr>
            <a:spLocks/>
          </p:cNvSpPr>
          <p:nvPr/>
        </p:nvSpPr>
        <p:spPr>
          <a:xfrm>
            <a:off x="14130616" y="2568134"/>
            <a:ext cx="8800669" cy="821096"/>
          </a:xfrm>
          <a:prstGeom prst="roundRect">
            <a:avLst>
              <a:gd name="adj" fmla="val 50000"/>
            </a:avLst>
          </a:prstGeom>
          <a:noFill/>
          <a:ln>
            <a:gradFill>
              <a:gsLst>
                <a:gs pos="0">
                  <a:schemeClr val="accent1"/>
                </a:gs>
                <a:gs pos="94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>
            <a:noAutofit/>
          </a:bodyPr>
          <a:lstStyle/>
          <a:p>
            <a:pPr defTabSz="1828785"/>
            <a:r>
              <a:rPr lang="en-US" sz="2400" b="1" dirty="0">
                <a:solidFill>
                  <a:srgbClr val="000066"/>
                </a:solidFill>
                <a:latin typeface="Arial (Body)"/>
                <a:cs typeface="Arial" panose="020B0604020202020204" pitchFamily="34" charset="0"/>
                <a:sym typeface="Arial" panose="020B0604020202020204" pitchFamily="34" charset="0"/>
              </a:rPr>
              <a:t>Total Revenues</a:t>
            </a:r>
          </a:p>
          <a:p>
            <a:pPr defTabSz="1828785"/>
            <a:endParaRPr lang="en-US" sz="2400" b="1" dirty="0">
              <a:solidFill>
                <a:srgbClr val="000066"/>
              </a:solidFill>
              <a:latin typeface="Arial (Body)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C7495FFB-9C6B-E576-24B3-FCDFAB38CA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3069823"/>
              </p:ext>
            </p:extLst>
          </p:nvPr>
        </p:nvGraphicFramePr>
        <p:xfrm>
          <a:off x="11923154" y="3042940"/>
          <a:ext cx="12357777" cy="5232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C3E59670-7885-5D51-7400-EA9A64BB2291}"/>
              </a:ext>
            </a:extLst>
          </p:cNvPr>
          <p:cNvSpPr txBox="1"/>
          <p:nvPr/>
        </p:nvSpPr>
        <p:spPr>
          <a:xfrm>
            <a:off x="468045" y="3616089"/>
            <a:ext cx="12455296" cy="54178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71637" lvl="1" indent="-457310" fontAlgn="t">
              <a:spcBef>
                <a:spcPts val="18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1" dirty="0">
                <a:ea typeface="Lato" panose="020F0502020204030203" pitchFamily="34" charset="0"/>
                <a:cs typeface="Lato" panose="020F0502020204030203" pitchFamily="34" charset="0"/>
              </a:rPr>
              <a:t>Revenues increased 19% YoY, while pre-tax income grew 21%</a:t>
            </a:r>
          </a:p>
          <a:p>
            <a:pPr marL="971637" lvl="1" indent="-457310" fontAlgn="t">
              <a:spcBef>
                <a:spcPts val="18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1" dirty="0">
                <a:ea typeface="Lato" panose="020F0502020204030203" pitchFamily="34" charset="0"/>
                <a:cs typeface="Lato" panose="020F0502020204030203" pitchFamily="34" charset="0"/>
              </a:rPr>
              <a:t>ISP revenue accounted for 42% of total company operating revenue versus 38% in the prior year period</a:t>
            </a:r>
          </a:p>
          <a:p>
            <a:pPr marL="971637" lvl="1" indent="-457310" fontAlgn="t">
              <a:spcBef>
                <a:spcPts val="18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1" dirty="0">
                <a:ea typeface="Lato" panose="020F0502020204030203" pitchFamily="34" charset="0"/>
                <a:cs typeface="Lato" panose="020F0502020204030203" pitchFamily="34" charset="0"/>
              </a:rPr>
              <a:t>Sales-based revenues were led by variable annuities, drawing upon strong client demand for guaranteed income solutions</a:t>
            </a:r>
            <a:endParaRPr lang="en-US" sz="3201" strike="sngStrike" dirty="0"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971637" lvl="1" indent="-457310" fontAlgn="t">
              <a:spcBef>
                <a:spcPts val="18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1" dirty="0">
                <a:ea typeface="Lato" panose="020F0502020204030203" pitchFamily="34" charset="0"/>
                <a:cs typeface="Lato" panose="020F0502020204030203" pitchFamily="34" charset="0"/>
              </a:rPr>
              <a:t>Asset-based revenues continued to be supported by   sustained demand for managed accounts &amp; Canadian mutual funds sold under the Principal Distributor model</a:t>
            </a: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2C388702-BC38-02D8-6D05-2327874E74B9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22981131"/>
              </p:ext>
            </p:extLst>
          </p:nvPr>
        </p:nvGraphicFramePr>
        <p:xfrm>
          <a:off x="14130616" y="8566018"/>
          <a:ext cx="9704702" cy="323239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052816">
                  <a:extLst>
                    <a:ext uri="{9D8B030D-6E8A-4147-A177-3AD203B41FA5}">
                      <a16:colId xmlns:a16="http://schemas.microsoft.com/office/drawing/2014/main" val="2093663689"/>
                    </a:ext>
                  </a:extLst>
                </a:gridCol>
                <a:gridCol w="1825943">
                  <a:extLst>
                    <a:ext uri="{9D8B030D-6E8A-4147-A177-3AD203B41FA5}">
                      <a16:colId xmlns:a16="http://schemas.microsoft.com/office/drawing/2014/main" val="2049237033"/>
                    </a:ext>
                  </a:extLst>
                </a:gridCol>
                <a:gridCol w="1825943">
                  <a:extLst>
                    <a:ext uri="{9D8B030D-6E8A-4147-A177-3AD203B41FA5}">
                      <a16:colId xmlns:a16="http://schemas.microsoft.com/office/drawing/2014/main" val="949910738"/>
                    </a:ext>
                  </a:extLst>
                </a:gridCol>
              </a:tblGrid>
              <a:tr h="489192">
                <a:tc>
                  <a:txBody>
                    <a:bodyPr/>
                    <a:lstStyle/>
                    <a:p>
                      <a:pPr marL="0" marR="0" lvl="0" indent="0" algn="l" defTabSz="91375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baseline="30000" dirty="0">
                        <a:latin typeface="+mn-lt"/>
                      </a:endParaRPr>
                    </a:p>
                  </a:txBody>
                  <a:tcPr marL="73152" marR="73152" marT="48768" marB="73152" anchor="ctr"/>
                </a:tc>
                <a:tc>
                  <a:txBody>
                    <a:bodyPr/>
                    <a:lstStyle/>
                    <a:p>
                      <a:pPr marL="0" algn="r" defTabSz="1828434" rtl="0" eaLnBrk="1" latinLnBrk="0" hangingPunct="1"/>
                      <a:r>
                        <a:rPr lang="en-US" sz="2400" b="1" kern="1200" dirty="0">
                          <a:solidFill>
                            <a:schemeClr val="bg1"/>
                          </a:solidFill>
                        </a:rPr>
                        <a:t>Q3 2025</a:t>
                      </a:r>
                      <a:endParaRPr lang="en-US" sz="24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861" marR="72861" marT="73152" marB="48768" anchor="ctr"/>
                </a:tc>
                <a:tc>
                  <a:txBody>
                    <a:bodyPr/>
                    <a:lstStyle/>
                    <a:p>
                      <a:pPr marL="0" algn="r" defTabSz="1828434" rtl="0" eaLnBrk="1" latinLnBrk="0" hangingPunct="1"/>
                      <a:r>
                        <a:rPr lang="en-US" sz="2400" b="1" kern="1200" dirty="0">
                          <a:solidFill>
                            <a:schemeClr val="bg1"/>
                          </a:solidFill>
                        </a:rPr>
                        <a:t>Q3 2026</a:t>
                      </a:r>
                      <a:endParaRPr lang="en-US" sz="24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861" marR="72861" marT="73152" marB="48768" anchor="ctr"/>
                </a:tc>
                <a:extLst>
                  <a:ext uri="{0D108BD9-81ED-4DB2-BD59-A6C34878D82A}">
                    <a16:rowId xmlns:a16="http://schemas.microsoft.com/office/drawing/2014/main" val="336221536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solidFill>
                            <a:schemeClr val="tx1"/>
                          </a:solidFill>
                        </a:rPr>
                        <a:t>Sales-based variable margin as % of revenue-generating sales </a:t>
                      </a:r>
                      <a:r>
                        <a:rPr lang="en-US" sz="2400" baseline="30000" dirty="0">
                          <a:solidFill>
                            <a:schemeClr val="tx1"/>
                          </a:solidFill>
                        </a:rPr>
                        <a:t>(1)</a:t>
                      </a:r>
                      <a:endParaRPr lang="en-US" sz="2400" baseline="30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48768" marB="73152" anchor="ctr"/>
                </a:tc>
                <a:tc>
                  <a:txBody>
                    <a:bodyPr/>
                    <a:lstStyle/>
                    <a:p>
                      <a:pPr marL="0" algn="r" defTabSz="1828434" rtl="0" eaLnBrk="1" fontAlgn="ctr" latinLnBrk="0" hangingPunct="1"/>
                      <a:r>
                        <a:rPr lang="en-US" sz="24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1.31%</a:t>
                      </a:r>
                      <a:endParaRPr lang="en-US" sz="2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82928" marT="0" marB="0" anchor="ctr"/>
                </a:tc>
                <a:tc>
                  <a:txBody>
                    <a:bodyPr/>
                    <a:lstStyle/>
                    <a:p>
                      <a:pPr marL="0" algn="r" defTabSz="1828434" rtl="0" eaLnBrk="1" fontAlgn="ctr" latinLnBrk="0" hangingPunct="1"/>
                      <a:r>
                        <a:rPr lang="en-US" sz="2400" kern="1200" dirty="0">
                          <a:solidFill>
                            <a:schemeClr val="tx1"/>
                          </a:solidFill>
                        </a:rPr>
                        <a:t>1.32%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82928" marT="0" marB="0" anchor="ctr"/>
                </a:tc>
                <a:extLst>
                  <a:ext uri="{0D108BD9-81ED-4DB2-BD59-A6C34878D82A}">
                    <a16:rowId xmlns:a16="http://schemas.microsoft.com/office/drawing/2014/main" val="2885751857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solidFill>
                            <a:schemeClr val="tx1"/>
                          </a:solidFill>
                        </a:rPr>
                        <a:t>Asset-based revenue variable margin as % of average asset values </a:t>
                      </a:r>
                      <a:r>
                        <a:rPr lang="en-US" sz="2400" baseline="30000" dirty="0">
                          <a:solidFill>
                            <a:schemeClr val="tx1"/>
                          </a:solidFill>
                        </a:rPr>
                        <a:t>(2)</a:t>
                      </a:r>
                      <a:endParaRPr lang="en-US" sz="2400" baseline="30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48768" marB="73152" anchor="ctr"/>
                </a:tc>
                <a:tc>
                  <a:txBody>
                    <a:bodyPr/>
                    <a:lstStyle/>
                    <a:p>
                      <a:pPr marL="0" algn="r" defTabSz="1828434" rtl="0" eaLnBrk="1" fontAlgn="ctr" latinLnBrk="0" hangingPunct="1"/>
                      <a:r>
                        <a:rPr lang="en-US" sz="24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0.055%</a:t>
                      </a:r>
                      <a:endParaRPr lang="en-US" sz="2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82928" marT="0" marB="0" anchor="ctr"/>
                </a:tc>
                <a:tc>
                  <a:txBody>
                    <a:bodyPr/>
                    <a:lstStyle/>
                    <a:p>
                      <a:pPr marL="0" algn="r" defTabSz="1828434" rtl="0" eaLnBrk="1" fontAlgn="ctr" latinLnBrk="0" hangingPunct="1"/>
                      <a:r>
                        <a:rPr lang="en-US" sz="2400" kern="1200" dirty="0">
                          <a:solidFill>
                            <a:schemeClr val="tx1"/>
                          </a:solidFill>
                        </a:rPr>
                        <a:t>0.059%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82928" marT="0" marB="0" anchor="ctr"/>
                </a:tc>
                <a:extLst>
                  <a:ext uri="{0D108BD9-81ED-4DB2-BD59-A6C34878D82A}">
                    <a16:rowId xmlns:a16="http://schemas.microsoft.com/office/drawing/2014/main" val="1888808709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r>
                        <a:rPr lang="en-US" sz="2400" kern="1200" dirty="0">
                          <a:solidFill>
                            <a:schemeClr val="tx1"/>
                          </a:solidFill>
                        </a:rPr>
                        <a:t>Account-based variable margin per average fee generating position </a:t>
                      </a:r>
                      <a:r>
                        <a:rPr lang="en-US" sz="2400" baseline="30000" dirty="0">
                          <a:solidFill>
                            <a:schemeClr val="tx1"/>
                          </a:solidFill>
                        </a:rPr>
                        <a:t>(3) </a:t>
                      </a:r>
                      <a:endParaRPr lang="en-US" sz="2400" baseline="30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3152" marT="48768" marB="73152" anchor="ctr"/>
                </a:tc>
                <a:tc>
                  <a:txBody>
                    <a:bodyPr/>
                    <a:lstStyle/>
                    <a:p>
                      <a:pPr marL="0" algn="r" defTabSz="1828434" rtl="0" eaLnBrk="1" fontAlgn="ctr" latinLnBrk="0" hangingPunct="1"/>
                      <a:r>
                        <a:rPr lang="en-US" sz="24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$4.20 </a:t>
                      </a:r>
                      <a:endParaRPr lang="en-US" sz="2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82928" marT="0" marB="0" anchor="ctr"/>
                </a:tc>
                <a:tc>
                  <a:txBody>
                    <a:bodyPr/>
                    <a:lstStyle/>
                    <a:p>
                      <a:pPr marL="0" algn="r" defTabSz="1828434" rtl="0" eaLnBrk="1" fontAlgn="ctr" latinLnBrk="0" hangingPunct="1"/>
                      <a:r>
                        <a:rPr lang="en-US" sz="2400" kern="1200" dirty="0">
                          <a:solidFill>
                            <a:schemeClr val="tx1"/>
                          </a:solidFill>
                        </a:rPr>
                        <a:t>$4.10 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182928" marT="0" marB="0" anchor="ctr"/>
                </a:tc>
                <a:extLst>
                  <a:ext uri="{0D108BD9-81ED-4DB2-BD59-A6C34878D82A}">
                    <a16:rowId xmlns:a16="http://schemas.microsoft.com/office/drawing/2014/main" val="1635305572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45F7B52F-2CAC-9B7D-5D6D-2B17BEB2E699}"/>
              </a:ext>
            </a:extLst>
          </p:cNvPr>
          <p:cNvSpPr txBox="1"/>
          <p:nvPr/>
        </p:nvSpPr>
        <p:spPr>
          <a:xfrm>
            <a:off x="13907590" y="12146984"/>
            <a:ext cx="10150754" cy="15081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n-US"/>
            </a:defPPr>
            <a:lvl1pPr defTabSz="1828800">
              <a:defRPr sz="1600">
                <a:solidFill>
                  <a:prstClr val="black">
                    <a:lumMod val="50000"/>
                  </a:prstClr>
                </a:solidFill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1400" dirty="0"/>
              <a:t>(1) Commission and fee revenue less commissions paid to the independent sales force based on product sales activity</a:t>
            </a:r>
          </a:p>
          <a:p>
            <a:r>
              <a:rPr lang="en-US" sz="1400" dirty="0"/>
              <a:t>(2) Commission and fee revenue less administration and advisory fees paid to third-party providers and commissions paid to  </a:t>
            </a:r>
          </a:p>
          <a:p>
            <a:r>
              <a:rPr lang="en-US" sz="1400" dirty="0"/>
              <a:t>     the independent sales force earned based on product account values including amortization of deferred acquisition costs for </a:t>
            </a:r>
          </a:p>
          <a:p>
            <a:r>
              <a:rPr lang="en-US" sz="1400" dirty="0"/>
              <a:t>     segregated funds </a:t>
            </a:r>
          </a:p>
          <a:p>
            <a:r>
              <a:rPr lang="en-US" sz="1400" dirty="0"/>
              <a:t>(3) Fee revenue less recordkeeping fees  paid to third-party providers based on fee-generating positions and certain direct </a:t>
            </a:r>
          </a:p>
          <a:p>
            <a:r>
              <a:rPr lang="en-US" sz="1400" dirty="0"/>
              <a:t>     general expenses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C371409-0F01-9A6A-8DA3-3DA0ED5E46AD}"/>
              </a:ext>
            </a:extLst>
          </p:cNvPr>
          <p:cNvSpPr txBox="1"/>
          <p:nvPr/>
        </p:nvSpPr>
        <p:spPr>
          <a:xfrm>
            <a:off x="15603354" y="3520722"/>
            <a:ext cx="1224952" cy="514738"/>
          </a:xfrm>
          <a:prstGeom prst="rect">
            <a:avLst/>
          </a:prstGeom>
          <a:noFill/>
        </p:spPr>
        <p:txBody>
          <a:bodyPr wrap="square" lIns="0" tIns="72000" rIns="0" bIns="72000" rtlCol="0">
            <a:spAutoFit/>
          </a:bodyPr>
          <a:lstStyle/>
          <a:p>
            <a:pPr algn="ctr" defTabSz="1828785"/>
            <a:r>
              <a:rPr lang="en-US" sz="2400" b="1" dirty="0">
                <a:solidFill>
                  <a:prstClr val="black"/>
                </a:solidFill>
              </a:rPr>
              <a:t>$319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BF6AAE3-E5B6-71D0-E7C3-6B8C8BEE7FA6}"/>
              </a:ext>
            </a:extLst>
          </p:cNvPr>
          <p:cNvSpPr txBox="1"/>
          <p:nvPr/>
        </p:nvSpPr>
        <p:spPr>
          <a:xfrm>
            <a:off x="19824161" y="3240767"/>
            <a:ext cx="1224952" cy="514738"/>
          </a:xfrm>
          <a:prstGeom prst="rect">
            <a:avLst/>
          </a:prstGeom>
          <a:noFill/>
        </p:spPr>
        <p:txBody>
          <a:bodyPr wrap="square" lIns="0" tIns="72000" rIns="0" bIns="72000" rtlCol="0">
            <a:spAutoFit/>
          </a:bodyPr>
          <a:lstStyle/>
          <a:p>
            <a:pPr algn="ctr" defTabSz="1828785"/>
            <a:r>
              <a:rPr lang="en-US" sz="2400" b="1" dirty="0">
                <a:solidFill>
                  <a:prstClr val="black"/>
                </a:solidFill>
              </a:rPr>
              <a:t>$378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C0E9BE-F510-5AA1-0C3F-9AF7D93CE2C9}"/>
              </a:ext>
            </a:extLst>
          </p:cNvPr>
          <p:cNvSpPr txBox="1"/>
          <p:nvPr/>
        </p:nvSpPr>
        <p:spPr>
          <a:xfrm>
            <a:off x="14544170" y="3071490"/>
            <a:ext cx="14583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$ in millions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E10F050-EBAA-90AC-8799-9B3C2D627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848" y="-1784"/>
            <a:ext cx="22464000" cy="1816573"/>
          </a:xfrm>
        </p:spPr>
        <p:txBody>
          <a:bodyPr vert="horz" lIns="182880" tIns="91440" rIns="182880" bIns="91440" rtlCol="0" anchor="ctr">
            <a:noAutofit/>
          </a:bodyPr>
          <a:lstStyle/>
          <a:p>
            <a:pPr algn="ctr"/>
            <a:r>
              <a:rPr lang="en-US" sz="6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Q3 2026 </a:t>
            </a:r>
            <a:r>
              <a:rPr lang="en-US" sz="6400" dirty="0">
                <a:solidFill>
                  <a:srgbClr val="0070C0"/>
                </a:solidFill>
                <a:latin typeface="Arial (Body)"/>
                <a:cs typeface="Arial" panose="020B0604020202020204" pitchFamily="34" charset="0"/>
              </a:rPr>
              <a:t>Financial Performance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B5193F-4FE1-F5BC-42BA-D4620903AF6B}"/>
              </a:ext>
            </a:extLst>
          </p:cNvPr>
          <p:cNvSpPr txBox="1"/>
          <p:nvPr/>
        </p:nvSpPr>
        <p:spPr>
          <a:xfrm>
            <a:off x="5895622" y="1452047"/>
            <a:ext cx="1278848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1828785"/>
            <a:r>
              <a:rPr lang="en-US" i="1" dirty="0">
                <a:solidFill>
                  <a:prstClr val="black"/>
                </a:solidFill>
                <a:latin typeface="Arial (Body)"/>
                <a:cs typeface="Arial" panose="020B0604020202020204" pitchFamily="34" charset="0"/>
              </a:rPr>
              <a:t>Investment &amp; Savings Products Segment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110855A-6CBE-7B07-D6FE-DB7ED05C0CDA}"/>
              </a:ext>
            </a:extLst>
          </p:cNvPr>
          <p:cNvCxnSpPr>
            <a:cxnSpLocks/>
          </p:cNvCxnSpPr>
          <p:nvPr/>
        </p:nvCxnSpPr>
        <p:spPr>
          <a:xfrm>
            <a:off x="13382800" y="3010009"/>
            <a:ext cx="65331" cy="1013644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2AF45F36-7AF3-24E6-6168-92AC362FAC09}"/>
              </a:ext>
            </a:extLst>
          </p:cNvPr>
          <p:cNvSpPr/>
          <p:nvPr/>
        </p:nvSpPr>
        <p:spPr>
          <a:xfrm>
            <a:off x="14448636" y="7865017"/>
            <a:ext cx="429943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76"/>
            <a:r>
              <a:rPr lang="en-US" sz="1600" i="1" dirty="0">
                <a:solidFill>
                  <a:srgbClr val="737572">
                    <a:lumMod val="50000"/>
                  </a:srgbClr>
                </a:solidFill>
              </a:rPr>
              <a:t>* Items may not add due to rounding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D507664-C0D7-D559-2093-1FA484F48DC5}"/>
              </a:ext>
            </a:extLst>
          </p:cNvPr>
          <p:cNvGrpSpPr/>
          <p:nvPr/>
        </p:nvGrpSpPr>
        <p:grpSpPr>
          <a:xfrm>
            <a:off x="17569902" y="4733675"/>
            <a:ext cx="1399591" cy="821096"/>
            <a:chOff x="17831156" y="5312172"/>
            <a:chExt cx="1399591" cy="82109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80FAB5D-9F47-A5CC-CE40-4ED6FAD208BF}"/>
                </a:ext>
              </a:extLst>
            </p:cNvPr>
            <p:cNvSpPr/>
            <p:nvPr/>
          </p:nvSpPr>
          <p:spPr>
            <a:xfrm>
              <a:off x="17831156" y="5312172"/>
              <a:ext cx="1399591" cy="821096"/>
            </a:xfrm>
            <a:prstGeom prst="ellipse">
              <a:avLst/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3" name="TextBox 1">
              <a:extLst>
                <a:ext uri="{FF2B5EF4-FFF2-40B4-BE49-F238E27FC236}">
                  <a16:creationId xmlns:a16="http://schemas.microsoft.com/office/drawing/2014/main" id="{366060D5-0DC0-6470-437E-E78F1BCBFC52}"/>
                </a:ext>
              </a:extLst>
            </p:cNvPr>
            <p:cNvSpPr txBox="1"/>
            <p:nvPr/>
          </p:nvSpPr>
          <p:spPr>
            <a:xfrm>
              <a:off x="17831156" y="5523136"/>
              <a:ext cx="1349222" cy="503590"/>
            </a:xfrm>
            <a:prstGeom prst="rect">
              <a:avLst/>
            </a:prstGeom>
            <a:noFill/>
          </p:spPr>
          <p:txBody>
            <a:bodyPr wrap="square" lIns="0" tIns="36000" rIns="0" bIns="36000" rtlCol="0" anchor="ctr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b="1" kern="1200" dirty="0">
                  <a:solidFill>
                    <a:schemeClr val="bg2">
                      <a:lumMod val="50000"/>
                    </a:schemeClr>
                  </a:solidFill>
                </a:rPr>
                <a:t>+19%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3280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C11DD0E8-56BD-2E0C-7A05-40078800CC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4013696"/>
              </p:ext>
            </p:extLst>
          </p:nvPr>
        </p:nvGraphicFramePr>
        <p:xfrm>
          <a:off x="722983" y="7663159"/>
          <a:ext cx="10943889" cy="587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EF2D8212-E0BA-F75E-7179-74F9F6F4C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0193" y="328406"/>
            <a:ext cx="16852388" cy="951182"/>
          </a:xfrm>
          <a:noFill/>
        </p:spPr>
        <p:txBody>
          <a:bodyPr vert="horz" wrap="square" lIns="91464" tIns="45732" rIns="91464" bIns="45732" rtlCol="0" anchor="ctr">
            <a:spAutoFit/>
          </a:bodyPr>
          <a:lstStyle/>
          <a:p>
            <a:pPr algn="ctr"/>
            <a:r>
              <a:rPr lang="en-US" altLang="en-US" sz="6201" dirty="0">
                <a:solidFill>
                  <a:srgbClr val="0070C0"/>
                </a:solidFill>
                <a:latin typeface="Arial (Body)"/>
                <a:cs typeface="Arial" panose="020B0604020202020204" pitchFamily="34" charset="0"/>
              </a:rPr>
              <a:t>High Quality, Conservative Investment Portfolio</a:t>
            </a:r>
            <a:endParaRPr lang="en-US" sz="6201" dirty="0">
              <a:solidFill>
                <a:srgbClr val="0070C0"/>
              </a:solidFill>
              <a:latin typeface="Arial (Body)"/>
              <a:cs typeface="Arial" panose="020B0604020202020204" pitchFamily="34" charset="0"/>
            </a:endParaRPr>
          </a:p>
        </p:txBody>
      </p:sp>
      <p:grpSp>
        <p:nvGrpSpPr>
          <p:cNvPr id="3" name="Group 5">
            <a:extLst>
              <a:ext uri="{FF2B5EF4-FFF2-40B4-BE49-F238E27FC236}">
                <a16:creationId xmlns:a16="http://schemas.microsoft.com/office/drawing/2014/main" id="{54F32231-9086-FD49-88B9-4AA2368568BC}"/>
              </a:ext>
            </a:extLst>
          </p:cNvPr>
          <p:cNvGrpSpPr>
            <a:grpSpLocks/>
          </p:cNvGrpSpPr>
          <p:nvPr/>
        </p:nvGrpSpPr>
        <p:grpSpPr bwMode="auto">
          <a:xfrm>
            <a:off x="1299804" y="3257063"/>
            <a:ext cx="9948333" cy="2850899"/>
            <a:chOff x="5257800" y="1474097"/>
            <a:chExt cx="3276600" cy="1433716"/>
          </a:xfrm>
        </p:grpSpPr>
        <p:grpSp>
          <p:nvGrpSpPr>
            <p:cNvPr id="4" name="Group 6">
              <a:extLst>
                <a:ext uri="{FF2B5EF4-FFF2-40B4-BE49-F238E27FC236}">
                  <a16:creationId xmlns:a16="http://schemas.microsoft.com/office/drawing/2014/main" id="{D55B8AB3-8C4E-33D2-7808-7A677F98BB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57800" y="1474097"/>
              <a:ext cx="3276600" cy="238442"/>
              <a:chOff x="4648200" y="1601405"/>
              <a:chExt cx="3276600" cy="307518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E8E7746-C362-BBB4-4348-305E62B9E381}"/>
                  </a:ext>
                </a:extLst>
              </p:cNvPr>
              <p:cNvSpPr txBox="1"/>
              <p:nvPr/>
            </p:nvSpPr>
            <p:spPr>
              <a:xfrm>
                <a:off x="4648200" y="1601405"/>
                <a:ext cx="2742583" cy="307518"/>
              </a:xfrm>
              <a:prstGeom prst="rect">
                <a:avLst/>
              </a:prstGeom>
              <a:noFill/>
              <a:ln w="3175">
                <a:noFill/>
              </a:ln>
            </p:spPr>
            <p:txBody>
              <a:bodyPr/>
              <a:lstStyle/>
              <a:p>
                <a:pPr defTabSz="2438319">
                  <a:defRPr/>
                </a:pPr>
                <a:r>
                  <a:rPr lang="en-US" sz="2400" kern="0" dirty="0"/>
                  <a:t>Approximate Effective Duration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C7F4B47-407F-05A4-FA34-146ABD7422A6}"/>
                  </a:ext>
                </a:extLst>
              </p:cNvPr>
              <p:cNvSpPr txBox="1"/>
              <p:nvPr/>
            </p:nvSpPr>
            <p:spPr>
              <a:xfrm>
                <a:off x="7010141" y="1601405"/>
                <a:ext cx="914659" cy="307518"/>
              </a:xfrm>
              <a:prstGeom prst="rect">
                <a:avLst/>
              </a:prstGeom>
              <a:solidFill>
                <a:schemeClr val="accent2">
                  <a:alpha val="89804"/>
                </a:schemeClr>
              </a:solidFill>
              <a:ln w="3175">
                <a:solidFill>
                  <a:srgbClr val="629DD1">
                    <a:lumMod val="40000"/>
                    <a:lumOff val="60000"/>
                  </a:srgb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 algn="ctr" defTabSz="2438319">
                  <a:defRPr/>
                </a:pPr>
                <a:r>
                  <a:rPr lang="en-US" sz="2400" b="1" kern="0" dirty="0">
                    <a:solidFill>
                      <a:prstClr val="white"/>
                    </a:solidFill>
                  </a:rPr>
                  <a:t>5.3 years</a:t>
                </a:r>
              </a:p>
            </p:txBody>
          </p:sp>
        </p:grpSp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id="{49E5F30B-E0EE-46BB-C744-C699A2F339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57800" y="1770256"/>
              <a:ext cx="3276600" cy="265755"/>
              <a:chOff x="4648200" y="1618734"/>
              <a:chExt cx="3276600" cy="330503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DB0DEBE-614B-2B9C-7507-2EEF212BA4BD}"/>
                  </a:ext>
                </a:extLst>
              </p:cNvPr>
              <p:cNvSpPr txBox="1"/>
              <p:nvPr/>
            </p:nvSpPr>
            <p:spPr>
              <a:xfrm>
                <a:off x="4648200" y="1639465"/>
                <a:ext cx="2742583" cy="309772"/>
              </a:xfrm>
              <a:prstGeom prst="rect">
                <a:avLst/>
              </a:prstGeom>
              <a:noFill/>
              <a:ln w="3175">
                <a:noFill/>
              </a:ln>
            </p:spPr>
            <p:txBody>
              <a:bodyPr/>
              <a:lstStyle/>
              <a:p>
                <a:pPr defTabSz="2438319">
                  <a:defRPr/>
                </a:pPr>
                <a:r>
                  <a:rPr lang="en-US" sz="2400" kern="0" dirty="0"/>
                  <a:t>Approximate Book Yield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3F44B20-DAA9-0ACF-6547-C55FB329881C}"/>
                  </a:ext>
                </a:extLst>
              </p:cNvPr>
              <p:cNvSpPr txBox="1"/>
              <p:nvPr/>
            </p:nvSpPr>
            <p:spPr>
              <a:xfrm>
                <a:off x="7010141" y="1618734"/>
                <a:ext cx="914659" cy="309772"/>
              </a:xfrm>
              <a:prstGeom prst="rect">
                <a:avLst/>
              </a:prstGeom>
              <a:solidFill>
                <a:schemeClr val="accent2">
                  <a:alpha val="89804"/>
                </a:schemeClr>
              </a:solidFill>
              <a:ln w="3175">
                <a:solidFill>
                  <a:srgbClr val="629DD1">
                    <a:lumMod val="40000"/>
                    <a:lumOff val="60000"/>
                  </a:srgb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 algn="ctr" defTabSz="2438319">
                  <a:defRPr/>
                </a:pPr>
                <a:r>
                  <a:rPr lang="en-US" sz="2400" b="1" kern="0" dirty="0">
                    <a:solidFill>
                      <a:prstClr val="white"/>
                    </a:solidFill>
                  </a:rPr>
                  <a:t>4.5%</a:t>
                </a:r>
              </a:p>
            </p:txBody>
          </p:sp>
        </p:grpSp>
        <p:grpSp>
          <p:nvGrpSpPr>
            <p:cNvPr id="6" name="Group 8">
              <a:extLst>
                <a:ext uri="{FF2B5EF4-FFF2-40B4-BE49-F238E27FC236}">
                  <a16:creationId xmlns:a16="http://schemas.microsoft.com/office/drawing/2014/main" id="{9BC8727C-FC14-6C63-7185-2E86C83142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57800" y="2077055"/>
              <a:ext cx="3276600" cy="242108"/>
              <a:chOff x="4648200" y="1634506"/>
              <a:chExt cx="3276600" cy="312246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7B1720-FB5E-C92D-A59C-62B11760E374}"/>
                  </a:ext>
                </a:extLst>
              </p:cNvPr>
              <p:cNvSpPr txBox="1"/>
              <p:nvPr/>
            </p:nvSpPr>
            <p:spPr>
              <a:xfrm>
                <a:off x="4648200" y="1639234"/>
                <a:ext cx="2742583" cy="307518"/>
              </a:xfrm>
              <a:prstGeom prst="rect">
                <a:avLst/>
              </a:prstGeom>
              <a:noFill/>
              <a:ln w="3175">
                <a:noFill/>
              </a:ln>
            </p:spPr>
            <p:txBody>
              <a:bodyPr/>
              <a:lstStyle/>
              <a:p>
                <a:pPr defTabSz="2438319">
                  <a:defRPr/>
                </a:pPr>
                <a:r>
                  <a:rPr lang="en-US" sz="2400" kern="0" dirty="0"/>
                  <a:t>Average Rating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1CE7F34-6D91-4DBB-0508-7D51B6679F43}"/>
                  </a:ext>
                </a:extLst>
              </p:cNvPr>
              <p:cNvSpPr txBox="1"/>
              <p:nvPr/>
            </p:nvSpPr>
            <p:spPr>
              <a:xfrm>
                <a:off x="7010141" y="1634506"/>
                <a:ext cx="914659" cy="307518"/>
              </a:xfrm>
              <a:prstGeom prst="rect">
                <a:avLst/>
              </a:prstGeom>
              <a:solidFill>
                <a:schemeClr val="accent2">
                  <a:alpha val="89804"/>
                </a:schemeClr>
              </a:solidFill>
              <a:ln w="3175">
                <a:solidFill>
                  <a:srgbClr val="629DD1">
                    <a:lumMod val="40000"/>
                    <a:lumOff val="60000"/>
                  </a:srgb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 algn="ctr" defTabSz="2438319">
                  <a:defRPr/>
                </a:pPr>
                <a:r>
                  <a:rPr lang="en-US" sz="2400" b="1" kern="0" dirty="0">
                    <a:solidFill>
                      <a:prstClr val="white"/>
                    </a:solidFill>
                  </a:rPr>
                  <a:t>A</a:t>
                </a:r>
              </a:p>
            </p:txBody>
          </p:sp>
        </p:grpSp>
        <p:grpSp>
          <p:nvGrpSpPr>
            <p:cNvPr id="7" name="Group 9">
              <a:extLst>
                <a:ext uri="{FF2B5EF4-FFF2-40B4-BE49-F238E27FC236}">
                  <a16:creationId xmlns:a16="http://schemas.microsoft.com/office/drawing/2014/main" id="{CAA323E2-F9A7-64E6-13E8-C02B8D9C08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57800" y="2365999"/>
              <a:ext cx="3276600" cy="245657"/>
              <a:chOff x="4648200" y="1640786"/>
              <a:chExt cx="3276600" cy="316823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B86A659-3E18-6B13-4BF7-B0E0410776B1}"/>
                  </a:ext>
                </a:extLst>
              </p:cNvPr>
              <p:cNvSpPr txBox="1"/>
              <p:nvPr/>
            </p:nvSpPr>
            <p:spPr>
              <a:xfrm>
                <a:off x="4648200" y="1640786"/>
                <a:ext cx="2742583" cy="307518"/>
              </a:xfrm>
              <a:prstGeom prst="rect">
                <a:avLst/>
              </a:prstGeom>
              <a:noFill/>
              <a:ln w="3175">
                <a:noFill/>
              </a:ln>
            </p:spPr>
            <p:txBody>
              <a:bodyPr/>
              <a:lstStyle/>
              <a:p>
                <a:pPr defTabSz="2438319">
                  <a:defRPr/>
                </a:pPr>
                <a:r>
                  <a:rPr lang="en-US" sz="2400" kern="0" dirty="0"/>
                  <a:t>Fixed Income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137961B-F687-797E-2B49-2DA8BBA53D5C}"/>
                  </a:ext>
                </a:extLst>
              </p:cNvPr>
              <p:cNvSpPr txBox="1"/>
              <p:nvPr/>
            </p:nvSpPr>
            <p:spPr>
              <a:xfrm>
                <a:off x="7010141" y="1650091"/>
                <a:ext cx="914659" cy="307518"/>
              </a:xfrm>
              <a:prstGeom prst="rect">
                <a:avLst/>
              </a:prstGeom>
              <a:solidFill>
                <a:schemeClr val="accent2">
                  <a:alpha val="89804"/>
                </a:schemeClr>
              </a:solidFill>
              <a:ln w="3175">
                <a:solidFill>
                  <a:srgbClr val="629DD1">
                    <a:lumMod val="40000"/>
                    <a:lumOff val="60000"/>
                  </a:srgb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 algn="ctr" defTabSz="2438319">
                  <a:defRPr/>
                </a:pPr>
                <a:r>
                  <a:rPr lang="en-US" sz="2400" b="1" kern="0" dirty="0">
                    <a:solidFill>
                      <a:prstClr val="white"/>
                    </a:solidFill>
                  </a:rPr>
                  <a:t>~99%</a:t>
                </a:r>
              </a:p>
            </p:txBody>
          </p:sp>
        </p:grpSp>
        <p:grpSp>
          <p:nvGrpSpPr>
            <p:cNvPr id="8" name="Group 10">
              <a:extLst>
                <a:ext uri="{FF2B5EF4-FFF2-40B4-BE49-F238E27FC236}">
                  <a16:creationId xmlns:a16="http://schemas.microsoft.com/office/drawing/2014/main" id="{F01E501A-E2CC-EBC7-2295-189F034CD9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57800" y="2669371"/>
              <a:ext cx="3276600" cy="238442"/>
              <a:chOff x="4648200" y="1665676"/>
              <a:chExt cx="3276600" cy="307518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C48CA0E-E998-F5ED-4B85-FCCB1F25540E}"/>
                  </a:ext>
                </a:extLst>
              </p:cNvPr>
              <p:cNvSpPr txBox="1"/>
              <p:nvPr/>
            </p:nvSpPr>
            <p:spPr>
              <a:xfrm>
                <a:off x="4648200" y="1665676"/>
                <a:ext cx="2742583" cy="307518"/>
              </a:xfrm>
              <a:prstGeom prst="rect">
                <a:avLst/>
              </a:prstGeom>
              <a:noFill/>
              <a:ln w="3175">
                <a:noFill/>
              </a:ln>
            </p:spPr>
            <p:txBody>
              <a:bodyPr/>
              <a:lstStyle/>
              <a:p>
                <a:pPr defTabSz="2438319">
                  <a:defRPr/>
                </a:pPr>
                <a:r>
                  <a:rPr lang="en-US" sz="2400" kern="0" dirty="0"/>
                  <a:t>Inv. Grade / Below Inv. Grade Mix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535C65D-89C5-32CA-232A-4C0F114A21CC}"/>
                  </a:ext>
                </a:extLst>
              </p:cNvPr>
              <p:cNvSpPr txBox="1"/>
              <p:nvPr/>
            </p:nvSpPr>
            <p:spPr>
              <a:xfrm>
                <a:off x="7010141" y="1665676"/>
                <a:ext cx="914659" cy="307518"/>
              </a:xfrm>
              <a:prstGeom prst="rect">
                <a:avLst/>
              </a:prstGeom>
              <a:solidFill>
                <a:schemeClr val="accent2">
                  <a:alpha val="89804"/>
                </a:schemeClr>
              </a:solidFill>
              <a:ln w="3175">
                <a:solidFill>
                  <a:srgbClr val="629DD1">
                    <a:lumMod val="40000"/>
                    <a:lumOff val="60000"/>
                  </a:srgb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 algn="ctr" defTabSz="2438319">
                  <a:defRPr/>
                </a:pPr>
                <a:r>
                  <a:rPr lang="en-US" sz="2400" b="1" kern="0" dirty="0">
                    <a:solidFill>
                      <a:prstClr val="white"/>
                    </a:solidFill>
                  </a:rPr>
                  <a:t>98% / 2%</a:t>
                </a:r>
              </a:p>
            </p:txBody>
          </p:sp>
        </p:grpSp>
      </p:grpSp>
      <p:sp>
        <p:nvSpPr>
          <p:cNvPr id="19" name="Rectangle 7">
            <a:extLst>
              <a:ext uri="{FF2B5EF4-FFF2-40B4-BE49-F238E27FC236}">
                <a16:creationId xmlns:a16="http://schemas.microsoft.com/office/drawing/2014/main" id="{02633095-08C6-7C68-8307-32B9DFA268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9220" y="2594991"/>
            <a:ext cx="8712200" cy="546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defTabSz="2438319"/>
            <a:endParaRPr lang="en-US" altLang="en-US" sz="3200" b="1" kern="0" dirty="0">
              <a:solidFill>
                <a:srgbClr val="0E80C9"/>
              </a:solidFill>
              <a:latin typeface="Lato"/>
              <a:ea typeface="MS PGothic" panose="020B0600070205080204" pitchFamily="34" charset="-128"/>
              <a:cs typeface="Helvetica" panose="020B0604020202020204" pitchFamily="34" charset="0"/>
            </a:endParaRPr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6EAA393A-3FF6-2FC5-4A64-7DF64D23D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004" y="6700257"/>
            <a:ext cx="10625667" cy="97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defTabSz="2438319">
              <a:defRPr/>
            </a:pPr>
            <a:r>
              <a:rPr lang="en-US" altLang="en-US" sz="2400" b="1" dirty="0">
                <a:solidFill>
                  <a:srgbClr val="737572">
                    <a:lumMod val="50000"/>
                  </a:srgbClr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Composition of Primerica’s $4.1 Billion</a:t>
            </a:r>
          </a:p>
          <a:p>
            <a:pPr algn="ctr" defTabSz="2438319">
              <a:defRPr/>
            </a:pPr>
            <a:r>
              <a:rPr lang="en-US" altLang="en-US" sz="2400" b="1" dirty="0">
                <a:solidFill>
                  <a:srgbClr val="737572">
                    <a:lumMod val="50000"/>
                  </a:srgbClr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 Investment Portfolio by Asset Class at September 30, 2026</a:t>
            </a:r>
          </a:p>
        </p:txBody>
      </p:sp>
      <p:sp>
        <p:nvSpPr>
          <p:cNvPr id="21" name="Rectangle 7">
            <a:extLst>
              <a:ext uri="{FF2B5EF4-FFF2-40B4-BE49-F238E27FC236}">
                <a16:creationId xmlns:a16="http://schemas.microsoft.com/office/drawing/2014/main" id="{C3B27078-A147-C7C5-4AA9-E0FEBDF1C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07002" y="6700707"/>
            <a:ext cx="9207501" cy="973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2438319"/>
            <a:r>
              <a:rPr lang="en-US" altLang="en-US" sz="2400" b="1" dirty="0">
                <a:solidFill>
                  <a:srgbClr val="737572">
                    <a:lumMod val="50000"/>
                  </a:srgbClr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Composition of Primerica’s $3.6 Billion Fixed Income Investment Portfolio by Rating at September 30, 2026 </a:t>
            </a:r>
            <a:r>
              <a:rPr lang="en-US" altLang="en-US" sz="2400" b="1" baseline="30000" dirty="0">
                <a:solidFill>
                  <a:srgbClr val="737572">
                    <a:lumMod val="50000"/>
                  </a:srgbClr>
                </a:solidFill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(2)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941F5F1-2BF4-5832-88EB-373282BC4600}"/>
              </a:ext>
            </a:extLst>
          </p:cNvPr>
          <p:cNvSpPr txBox="1"/>
          <p:nvPr/>
        </p:nvSpPr>
        <p:spPr>
          <a:xfrm>
            <a:off x="12352282" y="2035119"/>
            <a:ext cx="11576064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310" indent="-457310">
              <a:spcBef>
                <a:spcPts val="18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ea typeface="Lato Light" panose="020F0502020204030203" pitchFamily="34" charset="0"/>
                <a:cs typeface="Lato Light" panose="020F0502020204030203" pitchFamily="34" charset="0"/>
              </a:rPr>
              <a:t>High quality, well diversified portfolio</a:t>
            </a:r>
          </a:p>
          <a:p>
            <a:pPr marL="457310" indent="-457310">
              <a:spcBef>
                <a:spcPts val="18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ea typeface="Lato Light" panose="020F0502020204030203" pitchFamily="34" charset="0"/>
                <a:cs typeface="Lato Light" panose="020F0502020204030203" pitchFamily="34" charset="0"/>
              </a:rPr>
              <a:t>Net unrealized loss of $280 million at September 30, 2026</a:t>
            </a:r>
          </a:p>
          <a:p>
            <a:pPr marL="1371600" lvl="2" indent="-457200" fontAlgn="base">
              <a:spcBef>
                <a:spcPts val="1800"/>
              </a:spcBef>
              <a:spcAft>
                <a:spcPts val="1800"/>
              </a:spcAft>
              <a:buClr>
                <a:schemeClr val="tx1"/>
              </a:buClr>
              <a:buSzPct val="100000"/>
              <a:buFont typeface="Calibri" panose="020F0502020204030204" pitchFamily="34" charset="0"/>
              <a:buChar char="—"/>
            </a:pPr>
            <a:r>
              <a:rPr lang="en-US" sz="3000" kern="0" dirty="0"/>
              <a:t>Unrealized loss is a function of interest rates and not due to underlying credit concerns</a:t>
            </a:r>
            <a:endParaRPr lang="en-US" sz="3200" dirty="0"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457310" indent="-457310">
              <a:spcBef>
                <a:spcPts val="18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ea typeface="Lato Light" panose="020F0502020204030203" pitchFamily="34" charset="0"/>
                <a:cs typeface="Lato Light" panose="020F0502020204030203" pitchFamily="34" charset="0"/>
              </a:rPr>
              <a:t>We have the intent and ability to hold investments until maturity</a:t>
            </a:r>
            <a:endParaRPr lang="en-US" sz="2800" dirty="0">
              <a:latin typeface="Lato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F573780-49F3-DA92-63A0-A50F67BF02A5}"/>
              </a:ext>
            </a:extLst>
          </p:cNvPr>
          <p:cNvSpPr>
            <a:spLocks/>
          </p:cNvSpPr>
          <p:nvPr/>
        </p:nvSpPr>
        <p:spPr>
          <a:xfrm>
            <a:off x="1016004" y="2217892"/>
            <a:ext cx="10357849" cy="821096"/>
          </a:xfrm>
          <a:prstGeom prst="roundRect">
            <a:avLst>
              <a:gd name="adj" fmla="val 50000"/>
            </a:avLst>
          </a:prstGeom>
          <a:noFill/>
          <a:ln>
            <a:gradFill>
              <a:gsLst>
                <a:gs pos="0">
                  <a:schemeClr val="accent1"/>
                </a:gs>
                <a:gs pos="94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>
            <a:noAutofit/>
          </a:bodyPr>
          <a:lstStyle/>
          <a:p>
            <a:pPr defTabSz="1828785"/>
            <a:r>
              <a:rPr lang="en-US" sz="2400" b="1" dirty="0">
                <a:solidFill>
                  <a:srgbClr val="000066"/>
                </a:solidFill>
                <a:latin typeface="Arial (Body)"/>
                <a:cs typeface="Arial" panose="020B0604020202020204" pitchFamily="34" charset="0"/>
                <a:sym typeface="Arial" panose="020B0604020202020204" pitchFamily="34" charset="0"/>
              </a:rPr>
              <a:t>Key Portfolio Metrics </a:t>
            </a:r>
            <a:r>
              <a:rPr lang="en-US" sz="2400" b="1" baseline="30000" dirty="0">
                <a:solidFill>
                  <a:srgbClr val="000066"/>
                </a:solidFill>
                <a:latin typeface="Arial (Body)"/>
                <a:cs typeface="Arial" panose="020B0604020202020204" pitchFamily="34" charset="0"/>
                <a:sym typeface="Arial" panose="020B0604020202020204" pitchFamily="34" charset="0"/>
              </a:rPr>
              <a:t>(1)</a:t>
            </a:r>
          </a:p>
        </p:txBody>
      </p:sp>
      <p:sp>
        <p:nvSpPr>
          <p:cNvPr id="28" name="Text Box 78">
            <a:extLst>
              <a:ext uri="{FF2B5EF4-FFF2-40B4-BE49-F238E27FC236}">
                <a16:creationId xmlns:a16="http://schemas.microsoft.com/office/drawing/2014/main" id="{6B42ECDD-F329-DC93-0236-87C019879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628" y="13129733"/>
            <a:ext cx="210565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defTabSz="1828876">
              <a:defRPr sz="1600">
                <a:solidFill>
                  <a:srgbClr val="737572">
                    <a:lumMod val="50000"/>
                  </a:srgbClr>
                </a:solidFill>
              </a:defRPr>
            </a:lvl1pPr>
            <a:lvl2pPr marL="1218987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2437973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3656960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4875947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6094933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7313920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8532906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9751893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r>
              <a:rPr lang="en-US" altLang="en-US" sz="1400" dirty="0">
                <a:solidFill>
                  <a:schemeClr val="tx1"/>
                </a:solidFill>
              </a:rPr>
              <a:t>(1) All data is as of September 30, 2026</a:t>
            </a:r>
          </a:p>
          <a:p>
            <a:endParaRPr lang="en-US" altLang="en-US" sz="1400" dirty="0">
              <a:solidFill>
                <a:schemeClr val="tx1"/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764F804-D524-F1B8-7097-3D306F8E637F}"/>
              </a:ext>
            </a:extLst>
          </p:cNvPr>
          <p:cNvCxnSpPr>
            <a:cxnSpLocks/>
          </p:cNvCxnSpPr>
          <p:nvPr/>
        </p:nvCxnSpPr>
        <p:spPr>
          <a:xfrm flipH="1">
            <a:off x="1016004" y="6495687"/>
            <a:ext cx="22639126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1CC0C456-A6CF-F0F3-4E60-8113399A4E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7384440"/>
              </p:ext>
            </p:extLst>
          </p:nvPr>
        </p:nvGraphicFramePr>
        <p:xfrm>
          <a:off x="14290205" y="7835826"/>
          <a:ext cx="8831482" cy="5136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Text Box 78">
            <a:extLst>
              <a:ext uri="{FF2B5EF4-FFF2-40B4-BE49-F238E27FC236}">
                <a16:creationId xmlns:a16="http://schemas.microsoft.com/office/drawing/2014/main" id="{AD92FCEA-9FDE-94B4-B1D7-9059B7A4C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74143" y="13129733"/>
            <a:ext cx="57386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defTabSz="1828876">
              <a:defRPr sz="1600">
                <a:solidFill>
                  <a:srgbClr val="737572">
                    <a:lumMod val="50000"/>
                  </a:srgbClr>
                </a:solidFill>
              </a:defRPr>
            </a:lvl1pPr>
            <a:lvl2pPr marL="1218987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2437973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3656960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4875947" algn="l" defTabSz="1218987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6094933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7313920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8532906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9751893" algn="l" defTabSz="2437973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r>
              <a:rPr lang="en-US" altLang="en-US" sz="1400" dirty="0">
                <a:solidFill>
                  <a:schemeClr val="tx1"/>
                </a:solidFill>
              </a:rPr>
              <a:t>(2) Ratings based on amortized cost of the portfolio</a:t>
            </a:r>
          </a:p>
          <a:p>
            <a:endParaRPr lang="en-US" alt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0300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FSPANMODE" val="spa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FSPANMODE" val="span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Design Toolbars">
  <a:themeElements>
    <a:clrScheme name="Primerica">
      <a:dk1>
        <a:sysClr val="windowText" lastClr="000000"/>
      </a:dk1>
      <a:lt1>
        <a:sysClr val="window" lastClr="FFFFFF"/>
      </a:lt1>
      <a:dk2>
        <a:srgbClr val="5091CD"/>
      </a:dk2>
      <a:lt2>
        <a:srgbClr val="F2F2F2"/>
      </a:lt2>
      <a:accent1>
        <a:srgbClr val="02579E"/>
      </a:accent1>
      <a:accent2>
        <a:srgbClr val="000066"/>
      </a:accent2>
      <a:accent3>
        <a:srgbClr val="EE3124"/>
      </a:accent3>
      <a:accent4>
        <a:srgbClr val="A7A9AC"/>
      </a:accent4>
      <a:accent5>
        <a:srgbClr val="5091CD"/>
      </a:accent5>
      <a:accent6>
        <a:srgbClr val="52A08C"/>
      </a:accent6>
      <a:hlink>
        <a:srgbClr val="000000"/>
      </a:hlink>
      <a:folHlink>
        <a:srgbClr val="5091CD"/>
      </a:folHlink>
    </a:clrScheme>
    <a:fontScheme name="Design Toolbar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>
        <a:noAutofit/>
      </a:bodyPr>
      <a:lstStyle>
        <a:defPPr algn="ctr">
          <a:defRPr sz="1600" dirty="0">
            <a:solidFill>
              <a:srgbClr val="FFFFFF"/>
            </a:solidFill>
            <a:latin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000" rIns="0" bIns="36000" rtlCol="0">
        <a:spAutoFit/>
      </a:bodyPr>
      <a:lstStyle>
        <a:defPPr algn="l"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imerica Strategy_Design_Toolbars_Widescreen" id="{B90820B7-84B8-4FA5-90D7-118E74D503AD}" vid="{689E5A85-EC35-4A3E-A26B-26BA97B2689D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7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7DBF2F8-E9EB-4E6B-A55E-8D90B8D93141}">
  <we:reference id="WA104178141" version="4.3.3.0" store="Omex" storeType="OMEX"/>
  <we:alternateReferences>
    <we:reference id="WA104178141" version="4.3.3.0" store="WA104178141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61472</TotalTime>
  <Words>1686</Words>
  <Application>Microsoft Office PowerPoint</Application>
  <PresentationFormat>Custom</PresentationFormat>
  <Paragraphs>270</Paragraphs>
  <Slides>12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7" baseType="lpstr">
      <vt:lpstr>Aptos</vt:lpstr>
      <vt:lpstr>Arial</vt:lpstr>
      <vt:lpstr>Arial (Body)</vt:lpstr>
      <vt:lpstr>Arial Narrow</vt:lpstr>
      <vt:lpstr>Arial Unicode MS</vt:lpstr>
      <vt:lpstr>Calibri</vt:lpstr>
      <vt:lpstr>Courier New</vt:lpstr>
      <vt:lpstr>Helvetica</vt:lpstr>
      <vt:lpstr>Lato</vt:lpstr>
      <vt:lpstr>Lato Light</vt:lpstr>
      <vt:lpstr>1_Office Theme</vt:lpstr>
      <vt:lpstr>Custom Design</vt:lpstr>
      <vt:lpstr>2_Office Theme</vt:lpstr>
      <vt:lpstr>Design Toolbars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Q3 2026 Financial Highlights (1)</vt:lpstr>
      <vt:lpstr>Q3 2026 Distribution and Production Highlights</vt:lpstr>
      <vt:lpstr>Q3 2026 Distribution and Production Highlights</vt:lpstr>
      <vt:lpstr>Q3 2026 Financial Performance</vt:lpstr>
      <vt:lpstr>Q3 2026 Financial Performance</vt:lpstr>
      <vt:lpstr>High Quality, Conservative Investment Portfolio</vt:lpstr>
    </vt:vector>
  </TitlesOfParts>
  <Manager>ENelson@canebayvi.com</Manager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Team</dc:creator>
  <cp:keywords/>
  <dc:description/>
  <cp:lastModifiedBy>Burnett, Sarah [PRI-1PP]</cp:lastModifiedBy>
  <cp:revision>3526</cp:revision>
  <cp:lastPrinted>2026-10-29T17:03:52Z</cp:lastPrinted>
  <dcterms:created xsi:type="dcterms:W3CDTF">2014-11-12T21:47:38Z</dcterms:created>
  <dcterms:modified xsi:type="dcterms:W3CDTF">2026-11-04T18:29:58Z</dcterms:modified>
  <cp:category/>
</cp:coreProperties>
</file>