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xml" ContentType="application/vnd.openxmlformats-officedocument.presentationml.tags+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tags/tag2.xml" ContentType="application/vnd.openxmlformats-officedocument.presentationml.tags+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xml" ContentType="application/vnd.openxmlformats-officedocument.presentationml.tags+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ags/tag7.xml" ContentType="application/vnd.openxmlformats-officedocument.presentationml.tags+xml"/>
  <Override PartName="/ppt/notesSlides/notesSlide7.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84" r:id="rId2"/>
    <p:sldMasterId id="2147483797" r:id="rId3"/>
    <p:sldMasterId id="2147483805" r:id="rId4"/>
    <p:sldMasterId id="2147483810" r:id="rId5"/>
    <p:sldMasterId id="2147483819" r:id="rId6"/>
    <p:sldMasterId id="2147483841" r:id="rId7"/>
  </p:sldMasterIdLst>
  <p:notesMasterIdLst>
    <p:notesMasterId r:id="rId26"/>
  </p:notesMasterIdLst>
  <p:handoutMasterIdLst>
    <p:handoutMasterId r:id="rId27"/>
  </p:handoutMasterIdLst>
  <p:sldIdLst>
    <p:sldId id="257" r:id="rId8"/>
    <p:sldId id="763" r:id="rId9"/>
    <p:sldId id="4570" r:id="rId10"/>
    <p:sldId id="4512" r:id="rId11"/>
    <p:sldId id="4618" r:id="rId12"/>
    <p:sldId id="4592" r:id="rId13"/>
    <p:sldId id="4651" r:id="rId14"/>
    <p:sldId id="4648" r:id="rId15"/>
    <p:sldId id="4620" r:id="rId16"/>
    <p:sldId id="4559" r:id="rId17"/>
    <p:sldId id="4649" r:id="rId18"/>
    <p:sldId id="4650" r:id="rId19"/>
    <p:sldId id="755" r:id="rId20"/>
    <p:sldId id="758" r:id="rId21"/>
    <p:sldId id="765" r:id="rId22"/>
    <p:sldId id="4424" r:id="rId23"/>
    <p:sldId id="4652" r:id="rId24"/>
    <p:sldId id="4423"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FF"/>
    <a:srgbClr val="FFFFCC"/>
    <a:srgbClr val="99CCFF"/>
    <a:srgbClr val="66CCFF"/>
    <a:srgbClr val="3399FF"/>
    <a:srgbClr val="C1E7FF"/>
    <a:srgbClr val="FF9900"/>
    <a:srgbClr val="FDB813"/>
    <a:srgbClr val="B7E4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2" autoAdjust="0"/>
    <p:restoredTop sz="96374" autoAdjust="0"/>
  </p:normalViewPr>
  <p:slideViewPr>
    <p:cSldViewPr snapToGrid="0">
      <p:cViewPr varScale="1">
        <p:scale>
          <a:sx n="163" d="100"/>
          <a:sy n="163" d="100"/>
        </p:scale>
        <p:origin x="870" y="13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3" d="100"/>
          <a:sy n="83" d="100"/>
        </p:scale>
        <p:origin x="295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Antero\Shares\Finance\Antero%20Resources%20Corporation\17)%20Earnings%20Calls\2023\3Q23\backup\Copy%20of%20Tier%20Pricing%2010.24.23.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F:\Antero%20Resources%20Corporation\14)%20Comparable%20Companies\2024\Peer%20Scorecard\04%20April\Appalachian%20Peer%20Scorecard%20-%2004.01.2024.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Antero\Shares\Finance\Antero%20Resources%20Corporation\14)%20Comparable%20Companies\2024\Peer%20Scorecard\07%20July\Appalachian%20Peer%20Scorecard%20-%2007.25.2024.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S:\Production\Reserves\08-3rd%20Party%20&amp;%20Reference\Production%20Data\2024_08%20Peer%20Equivalent%20for%20Finance\Competitor%20Equivalent%20Production%20from%20BTU%20Mapping%202024.07.30.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F:\Antero%20Resources%20Corporation\17)%20Earnings%20Calls\2023\4Q23\backup\2024_2023%20Capital%20vs%20Production%20Growth%20-02.14.202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441725614209534E-2"/>
          <c:y val="5.6538538335160739E-2"/>
          <c:w val="0.9134849693696927"/>
          <c:h val="0.78820268043318076"/>
        </c:manualLayout>
      </c:layout>
      <c:barChart>
        <c:barDir val="col"/>
        <c:grouping val="clustered"/>
        <c:varyColors val="0"/>
        <c:ser>
          <c:idx val="0"/>
          <c:order val="0"/>
          <c:tx>
            <c:strRef>
              <c:f>Sheet1!$B$1</c:f>
              <c:strCache>
                <c:ptCount val="1"/>
                <c:pt idx="0">
                  <c:v>Marcellus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dPt>
            <c:idx val="0"/>
            <c:invertIfNegative val="0"/>
            <c:bubble3D val="0"/>
            <c:spPr>
              <a:solidFill>
                <a:schemeClr val="accent1">
                  <a:alpha val="50000"/>
                </a:schemeClr>
              </a:solidFill>
              <a:ln>
                <a:noFill/>
              </a:ln>
              <a:effectLst/>
            </c:spPr>
            <c:extLst>
              <c:ext xmlns:c16="http://schemas.microsoft.com/office/drawing/2014/chart" uri="{C3380CC4-5D6E-409C-BE32-E72D297353CC}">
                <c16:uniqueId val="{00000001-819A-4B24-9488-C1E00B651D04}"/>
              </c:ext>
            </c:extLst>
          </c:dPt>
          <c:dPt>
            <c:idx val="1"/>
            <c:invertIfNegative val="0"/>
            <c:bubble3D val="0"/>
            <c:spPr>
              <a:solidFill>
                <a:schemeClr val="accent1">
                  <a:alpha val="50000"/>
                </a:schemeClr>
              </a:solidFill>
              <a:ln>
                <a:noFill/>
              </a:ln>
              <a:effectLst/>
            </c:spPr>
            <c:extLst>
              <c:ext xmlns:c16="http://schemas.microsoft.com/office/drawing/2014/chart" uri="{C3380CC4-5D6E-409C-BE32-E72D297353CC}">
                <c16:uniqueId val="{00000004-44C5-4227-9464-6CD12D455FA5}"/>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Segoe UI Light"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2022</c:v>
                </c:pt>
                <c:pt idx="1">
                  <c:v>2023</c:v>
                </c:pt>
                <c:pt idx="2">
                  <c:v>2Q 2024</c:v>
                </c:pt>
              </c:strCache>
            </c:strRef>
          </c:cat>
          <c:val>
            <c:numRef>
              <c:f>Sheet1!$B$2:$B$4</c:f>
              <c:numCache>
                <c:formatCode>0.0</c:formatCode>
                <c:ptCount val="3"/>
                <c:pt idx="0" formatCode="_(* #,##0.0_);_(* \(#,##0.0\);_(* &quot;-&quot;??_);_(@_)">
                  <c:v>8</c:v>
                </c:pt>
                <c:pt idx="1">
                  <c:v>10.7</c:v>
                </c:pt>
                <c:pt idx="2">
                  <c:v>11.9</c:v>
                </c:pt>
              </c:numCache>
            </c:numRef>
          </c:val>
          <c:extLst>
            <c:ext xmlns:c16="http://schemas.microsoft.com/office/drawing/2014/chart" uri="{C3380CC4-5D6E-409C-BE32-E72D297353CC}">
              <c16:uniqueId val="{00000004-1A70-4B37-929D-F3F2B76B19D9}"/>
            </c:ext>
          </c:extLst>
        </c:ser>
        <c:dLbls>
          <c:showLegendKey val="0"/>
          <c:showVal val="0"/>
          <c:showCatName val="0"/>
          <c:showSerName val="0"/>
          <c:showPercent val="0"/>
          <c:showBubbleSize val="0"/>
        </c:dLbls>
        <c:gapWidth val="70"/>
        <c:overlap val="-27"/>
        <c:axId val="882099136"/>
        <c:axId val="885037776"/>
      </c:barChart>
      <c:catAx>
        <c:axId val="88209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Segoe UI Light" panose="020B0502040204020203" pitchFamily="34" charset="0"/>
              </a:defRPr>
            </a:pPr>
            <a:endParaRPr lang="en-US"/>
          </a:p>
        </c:txPr>
        <c:crossAx val="885037776"/>
        <c:crosses val="autoZero"/>
        <c:auto val="1"/>
        <c:lblAlgn val="ctr"/>
        <c:lblOffset val="100"/>
        <c:noMultiLvlLbl val="0"/>
      </c:catAx>
      <c:valAx>
        <c:axId val="885037776"/>
        <c:scaling>
          <c:orientation val="minMax"/>
          <c:max val="13"/>
          <c:min val="4"/>
        </c:scaling>
        <c:delete val="1"/>
        <c:axPos val="l"/>
        <c:numFmt formatCode="_(* #,##0.0_);_(* \(#,##0.0\);_(* &quot;-&quot;??_);_(@_)" sourceLinked="1"/>
        <c:majorTickMark val="out"/>
        <c:minorTickMark val="none"/>
        <c:tickLblPos val="nextTo"/>
        <c:crossAx val="882099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mj-lt"/>
          <a:cs typeface="Segoe UI Light" panose="020B0502040204020203"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12647353031313E-2"/>
          <c:y val="0.31251447525801657"/>
          <c:w val="0.9376510831370688"/>
          <c:h val="0.48695737869325961"/>
        </c:manualLayout>
      </c:layout>
      <c:barChart>
        <c:barDir val="col"/>
        <c:grouping val="clustered"/>
        <c:varyColors val="0"/>
        <c:ser>
          <c:idx val="0"/>
          <c:order val="0"/>
          <c:tx>
            <c:strRef>
              <c:f>'Peer FT Vols'!$J$32</c:f>
              <c:strCache>
                <c:ptCount val="1"/>
                <c:pt idx="0">
                  <c:v>% of 2024 Production</c:v>
                </c:pt>
              </c:strCache>
            </c:strRef>
          </c:tx>
          <c:spPr>
            <a:solidFill>
              <a:schemeClr val="accent1"/>
            </a:solidFill>
            <a:ln>
              <a:noFill/>
            </a:ln>
            <a:effectLst/>
          </c:spPr>
          <c:invertIfNegative val="0"/>
          <c:dPt>
            <c:idx val="1"/>
            <c:invertIfNegative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c:spPr>
            <c:extLst>
              <c:ext xmlns:c16="http://schemas.microsoft.com/office/drawing/2014/chart" uri="{C3380CC4-5D6E-409C-BE32-E72D297353CC}">
                <c16:uniqueId val="{00000002-4EAB-48DB-B66A-3A947BC8BC3F}"/>
              </c:ext>
            </c:extLst>
          </c:dPt>
          <c:dLbls>
            <c:dLbl>
              <c:idx val="0"/>
              <c:layout>
                <c:manualLayout>
                  <c:x val="3.356517239733649E-3"/>
                  <c:y val="-9.8059232687045168E-4"/>
                </c:manualLayout>
              </c:layout>
              <c:spPr>
                <a:noFill/>
                <a:ln>
                  <a:noFill/>
                </a:ln>
                <a:effectLst/>
              </c:spPr>
              <c:txPr>
                <a:bodyPr rot="0" spcFirstLastPara="1" vertOverflow="ellipsis" vert="horz" wrap="square" anchor="ctr" anchorCtr="1"/>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4963293393867958"/>
                      <c:h val="0.11039406329203344"/>
                    </c:manualLayout>
                  </c15:layout>
                </c:ext>
                <c:ext xmlns:c16="http://schemas.microsoft.com/office/drawing/2014/chart" uri="{C3380CC4-5D6E-409C-BE32-E72D297353CC}">
                  <c16:uniqueId val="{00000001-4EAB-48DB-B66A-3A947BC8BC3F}"/>
                </c:ext>
              </c:extLst>
            </c:dLbl>
            <c:dLbl>
              <c:idx val="1"/>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4EAB-48DB-B66A-3A947BC8BC3F}"/>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'Peer FT Vols'!$I$33:$I$34</c:f>
              <c:strCache>
                <c:ptCount val="2"/>
                <c:pt idx="0">
                  <c:v>AR</c:v>
                </c:pt>
                <c:pt idx="1">
                  <c:v>Peer 
Average</c:v>
                </c:pt>
              </c:strCache>
            </c:strRef>
          </c:cat>
          <c:val>
            <c:numRef>
              <c:f>'Peer FT Vols'!$J$33:$J$34</c:f>
              <c:numCache>
                <c:formatCode>0%</c:formatCode>
                <c:ptCount val="2"/>
                <c:pt idx="0">
                  <c:v>0.75</c:v>
                </c:pt>
                <c:pt idx="1">
                  <c:v>0.13256930575058476</c:v>
                </c:pt>
              </c:numCache>
            </c:numRef>
          </c:val>
          <c:extLst>
            <c:ext xmlns:c16="http://schemas.microsoft.com/office/drawing/2014/chart" uri="{C3380CC4-5D6E-409C-BE32-E72D297353CC}">
              <c16:uniqueId val="{00000000-4EAB-48DB-B66A-3A947BC8BC3F}"/>
            </c:ext>
          </c:extLst>
        </c:ser>
        <c:dLbls>
          <c:showLegendKey val="0"/>
          <c:showVal val="0"/>
          <c:showCatName val="0"/>
          <c:showSerName val="0"/>
          <c:showPercent val="0"/>
          <c:showBubbleSize val="0"/>
        </c:dLbls>
        <c:gapWidth val="100"/>
        <c:overlap val="-27"/>
        <c:axId val="1712901120"/>
        <c:axId val="83493632"/>
      </c:barChart>
      <c:catAx>
        <c:axId val="1712901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3493632"/>
        <c:crosses val="autoZero"/>
        <c:auto val="1"/>
        <c:lblAlgn val="ctr"/>
        <c:lblOffset val="100"/>
        <c:noMultiLvlLbl val="0"/>
      </c:catAx>
      <c:valAx>
        <c:axId val="83493632"/>
        <c:scaling>
          <c:orientation val="minMax"/>
        </c:scaling>
        <c:delete val="1"/>
        <c:axPos val="l"/>
        <c:numFmt formatCode="0%" sourceLinked="1"/>
        <c:majorTickMark val="none"/>
        <c:minorTickMark val="none"/>
        <c:tickLblPos val="nextTo"/>
        <c:crossAx val="1712901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'U.S. Power Burn'!$C$1</c:f>
              <c:strCache>
                <c:ptCount val="1"/>
                <c:pt idx="0">
                  <c:v>Powerburn (Bcf/d)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chivo"/>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'U.S. Power Burn'!$A$2:$A$12</c:f>
              <c:strCache>
                <c:ptCount val="11"/>
                <c:pt idx="0">
                  <c:v>2014</c:v>
                </c:pt>
                <c:pt idx="1">
                  <c:v>2015</c:v>
                </c:pt>
                <c:pt idx="2">
                  <c:v>2016</c:v>
                </c:pt>
                <c:pt idx="3">
                  <c:v>2017</c:v>
                </c:pt>
                <c:pt idx="4">
                  <c:v>2018</c:v>
                </c:pt>
                <c:pt idx="5">
                  <c:v>2019</c:v>
                </c:pt>
                <c:pt idx="6">
                  <c:v>2020</c:v>
                </c:pt>
                <c:pt idx="7">
                  <c:v>2021</c:v>
                </c:pt>
                <c:pt idx="8">
                  <c:v>2022</c:v>
                </c:pt>
                <c:pt idx="9">
                  <c:v>1H
2023</c:v>
                </c:pt>
                <c:pt idx="10">
                  <c:v>1H
2024</c:v>
                </c:pt>
              </c:strCache>
            </c:strRef>
          </c:cat>
          <c:val>
            <c:numRef>
              <c:f>'U.S. Power Burn'!$C$2:$C$12</c:f>
              <c:numCache>
                <c:formatCode>#,##0.0</c:formatCode>
                <c:ptCount val="11"/>
                <c:pt idx="0">
                  <c:v>22.7</c:v>
                </c:pt>
                <c:pt idx="1">
                  <c:v>26.4</c:v>
                </c:pt>
                <c:pt idx="2">
                  <c:v>27.1</c:v>
                </c:pt>
                <c:pt idx="3">
                  <c:v>25.5</c:v>
                </c:pt>
                <c:pt idx="4">
                  <c:v>29</c:v>
                </c:pt>
                <c:pt idx="5">
                  <c:v>30.9</c:v>
                </c:pt>
                <c:pt idx="6">
                  <c:v>31.7</c:v>
                </c:pt>
                <c:pt idx="7">
                  <c:v>31</c:v>
                </c:pt>
                <c:pt idx="8">
                  <c:v>33.1</c:v>
                </c:pt>
                <c:pt idx="9">
                  <c:v>34.5</c:v>
                </c:pt>
                <c:pt idx="10">
                  <c:v>35.9</c:v>
                </c:pt>
              </c:numCache>
            </c:numRef>
          </c:val>
          <c:extLst>
            <c:ext xmlns:c16="http://schemas.microsoft.com/office/drawing/2014/chart" uri="{C3380CC4-5D6E-409C-BE32-E72D297353CC}">
              <c16:uniqueId val="{00000000-F6C6-4A81-8656-B3B3C0E5A2B7}"/>
            </c:ext>
          </c:extLst>
        </c:ser>
        <c:dLbls>
          <c:showLegendKey val="0"/>
          <c:showVal val="0"/>
          <c:showCatName val="0"/>
          <c:showSerName val="0"/>
          <c:showPercent val="0"/>
          <c:showBubbleSize val="0"/>
        </c:dLbls>
        <c:gapWidth val="86"/>
        <c:overlap val="-27"/>
        <c:axId val="1742154031"/>
        <c:axId val="1321916271"/>
      </c:barChart>
      <c:catAx>
        <c:axId val="1742154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chivo"/>
                <a:ea typeface="+mn-ea"/>
                <a:cs typeface="+mn-cs"/>
              </a:defRPr>
            </a:pPr>
            <a:endParaRPr lang="en-US"/>
          </a:p>
        </c:txPr>
        <c:crossAx val="1321916271"/>
        <c:crosses val="autoZero"/>
        <c:auto val="1"/>
        <c:lblAlgn val="ctr"/>
        <c:lblOffset val="100"/>
        <c:noMultiLvlLbl val="0"/>
      </c:catAx>
      <c:valAx>
        <c:axId val="1321916271"/>
        <c:scaling>
          <c:orientation val="minMax"/>
          <c:min val="15"/>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Archivo"/>
                <a:ea typeface="+mn-ea"/>
                <a:cs typeface="+mn-cs"/>
              </a:defRPr>
            </a:pPr>
            <a:endParaRPr lang="en-US"/>
          </a:p>
        </c:txPr>
        <c:crossAx val="1742154031"/>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tx1"/>
          </a:solidFill>
          <a:latin typeface="Archivo"/>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02131137196563E-2"/>
          <c:y val="0.2135326709565156"/>
          <c:w val="0.9687957377256069"/>
          <c:h val="0.70920479041358964"/>
        </c:manualLayout>
      </c:layout>
      <c:barChart>
        <c:barDir val="col"/>
        <c:grouping val="stacked"/>
        <c:varyColors val="0"/>
        <c:ser>
          <c:idx val="0"/>
          <c:order val="0"/>
          <c:tx>
            <c:strRef>
              <c:f>'2024 FCF Breakeven'!$F$27</c:f>
              <c:strCache>
                <c:ptCount val="1"/>
                <c:pt idx="0">
                  <c:v>Maintenance Capital</c:v>
                </c:pt>
              </c:strCache>
            </c:strRef>
          </c:tx>
          <c:spPr>
            <a:solidFill>
              <a:schemeClr val="accent1">
                <a:alpha val="50000"/>
              </a:schemeClr>
            </a:solidFill>
            <a:ln>
              <a:noFill/>
            </a:ln>
            <a:effectLst/>
          </c:spPr>
          <c:invertIfNegative val="0"/>
          <c:dPt>
            <c:idx val="0"/>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extLst>
              <c:ext xmlns:c16="http://schemas.microsoft.com/office/drawing/2014/chart" uri="{C3380CC4-5D6E-409C-BE32-E72D297353CC}">
                <c16:uniqueId val="{00000005-4336-4BF6-A163-8532A59AF8A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36-4BF6-A163-8532A59AF8A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 FCF Breakeven'!$G$25:$L$25</c:f>
              <c:strCache>
                <c:ptCount val="6"/>
                <c:pt idx="0">
                  <c:v>AR</c:v>
                </c:pt>
                <c:pt idx="1">
                  <c:v>Peer 1</c:v>
                </c:pt>
                <c:pt idx="2">
                  <c:v>Peer 2</c:v>
                </c:pt>
                <c:pt idx="3">
                  <c:v>Peer 3</c:v>
                </c:pt>
                <c:pt idx="4">
                  <c:v>Peer 4</c:v>
                </c:pt>
                <c:pt idx="5">
                  <c:v>Peer 5</c:v>
                </c:pt>
              </c:strCache>
            </c:strRef>
          </c:cat>
          <c:val>
            <c:numRef>
              <c:f>'2024 FCF Breakeven'!$G$27:$L$27</c:f>
              <c:numCache>
                <c:formatCode>"$"#,##0.00_);\("$"#,##0.00\)</c:formatCode>
                <c:ptCount val="6"/>
                <c:pt idx="0">
                  <c:v>0.84793668739400785</c:v>
                </c:pt>
                <c:pt idx="1">
                  <c:v>1.0959855790716944</c:v>
                </c:pt>
                <c:pt idx="2">
                  <c:v>1.0866279563689241</c:v>
                </c:pt>
                <c:pt idx="3">
                  <c:v>1.1072321451518863</c:v>
                </c:pt>
                <c:pt idx="4">
                  <c:v>1.1030155838899007</c:v>
                </c:pt>
                <c:pt idx="5">
                  <c:v>1.292996196068994</c:v>
                </c:pt>
              </c:numCache>
            </c:numRef>
          </c:val>
          <c:extLst>
            <c:ext xmlns:c16="http://schemas.microsoft.com/office/drawing/2014/chart" uri="{C3380CC4-5D6E-409C-BE32-E72D297353CC}">
              <c16:uniqueId val="{00000000-4336-4BF6-A163-8532A59AF8AD}"/>
            </c:ext>
          </c:extLst>
        </c:ser>
        <c:ser>
          <c:idx val="1"/>
          <c:order val="1"/>
          <c:tx>
            <c:strRef>
              <c:f>'2024 FCF Breakeven'!$F$28</c:f>
              <c:strCache>
                <c:ptCount val="1"/>
                <c:pt idx="0">
                  <c:v>Interest Expense</c:v>
                </c:pt>
              </c:strCache>
            </c:strRef>
          </c:tx>
          <c:spPr>
            <a:solidFill>
              <a:schemeClr val="accent2">
                <a:alpha val="50000"/>
              </a:schemeClr>
            </a:solidFill>
            <a:ln>
              <a:noFill/>
            </a:ln>
            <a:effectLst/>
          </c:spPr>
          <c:invertIfNegative val="0"/>
          <c:dPt>
            <c:idx val="0"/>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c:spPr>
            <c:extLst>
              <c:ext xmlns:c16="http://schemas.microsoft.com/office/drawing/2014/chart" uri="{C3380CC4-5D6E-409C-BE32-E72D297353CC}">
                <c16:uniqueId val="{00000006-4336-4BF6-A163-8532A59AF8A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36-4BF6-A163-8532A59AF8A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 FCF Breakeven'!$G$25:$L$25</c:f>
              <c:strCache>
                <c:ptCount val="6"/>
                <c:pt idx="0">
                  <c:v>AR</c:v>
                </c:pt>
                <c:pt idx="1">
                  <c:v>Peer 1</c:v>
                </c:pt>
                <c:pt idx="2">
                  <c:v>Peer 2</c:v>
                </c:pt>
                <c:pt idx="3">
                  <c:v>Peer 3</c:v>
                </c:pt>
                <c:pt idx="4">
                  <c:v>Peer 4</c:v>
                </c:pt>
                <c:pt idx="5">
                  <c:v>Peer 5</c:v>
                </c:pt>
              </c:strCache>
            </c:strRef>
          </c:cat>
          <c:val>
            <c:numRef>
              <c:f>'2024 FCF Breakeven'!$G$28:$L$28</c:f>
              <c:numCache>
                <c:formatCode>"$"#,##0.00_);\("$"#,##0.00\)</c:formatCode>
                <c:ptCount val="6"/>
                <c:pt idx="0">
                  <c:v>0.14542624884050537</c:v>
                </c:pt>
                <c:pt idx="1">
                  <c:v>0.20312606662634514</c:v>
                </c:pt>
                <c:pt idx="2">
                  <c:v>0.30440400432280357</c:v>
                </c:pt>
                <c:pt idx="3">
                  <c:v>0.17012682748851135</c:v>
                </c:pt>
                <c:pt idx="4">
                  <c:v>8.0449301760777164E-2</c:v>
                </c:pt>
                <c:pt idx="5">
                  <c:v>0.10364903128121337</c:v>
                </c:pt>
              </c:numCache>
            </c:numRef>
          </c:val>
          <c:extLst>
            <c:ext xmlns:c16="http://schemas.microsoft.com/office/drawing/2014/chart" uri="{C3380CC4-5D6E-409C-BE32-E72D297353CC}">
              <c16:uniqueId val="{00000001-4336-4BF6-A163-8532A59AF8AD}"/>
            </c:ext>
          </c:extLst>
        </c:ser>
        <c:ser>
          <c:idx val="2"/>
          <c:order val="2"/>
          <c:tx>
            <c:strRef>
              <c:f>'2024 FCF Breakeven'!$F$29</c:f>
              <c:strCache>
                <c:ptCount val="1"/>
                <c:pt idx="0">
                  <c:v>Cash Costs + Basis - Liquids Uplift</c:v>
                </c:pt>
              </c:strCache>
            </c:strRef>
          </c:tx>
          <c:spPr>
            <a:solidFill>
              <a:schemeClr val="accent3">
                <a:alpha val="50000"/>
              </a:schemeClr>
            </a:solidFill>
            <a:ln>
              <a:noFill/>
            </a:ln>
            <a:effectLst/>
          </c:spPr>
          <c:invertIfNegative val="0"/>
          <c:dPt>
            <c:idx val="0"/>
            <c:invertIfNegative val="0"/>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c:spPr>
            <c:extLst>
              <c:ext xmlns:c16="http://schemas.microsoft.com/office/drawing/2014/chart" uri="{C3380CC4-5D6E-409C-BE32-E72D297353CC}">
                <c16:uniqueId val="{00000007-4336-4BF6-A163-8532A59AF8A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36-4BF6-A163-8532A59AF8A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 FCF Breakeven'!$G$25:$L$25</c:f>
              <c:strCache>
                <c:ptCount val="6"/>
                <c:pt idx="0">
                  <c:v>AR</c:v>
                </c:pt>
                <c:pt idx="1">
                  <c:v>Peer 1</c:v>
                </c:pt>
                <c:pt idx="2">
                  <c:v>Peer 2</c:v>
                </c:pt>
                <c:pt idx="3">
                  <c:v>Peer 3</c:v>
                </c:pt>
                <c:pt idx="4">
                  <c:v>Peer 4</c:v>
                </c:pt>
                <c:pt idx="5">
                  <c:v>Peer 5</c:v>
                </c:pt>
              </c:strCache>
            </c:strRef>
          </c:cat>
          <c:val>
            <c:numRef>
              <c:f>'2024 FCF Breakeven'!$G$29:$L$29</c:f>
              <c:numCache>
                <c:formatCode>"$"#,##0.00_);\("$"#,##0.00\)</c:formatCode>
                <c:ptCount val="6"/>
                <c:pt idx="0">
                  <c:v>1.2085648387266645</c:v>
                </c:pt>
                <c:pt idx="1">
                  <c:v>1.0604796521025857</c:v>
                </c:pt>
                <c:pt idx="2">
                  <c:v>1.2140056734986602</c:v>
                </c:pt>
                <c:pt idx="3">
                  <c:v>1.4511711736757047</c:v>
                </c:pt>
                <c:pt idx="4">
                  <c:v>1.5485661887216637</c:v>
                </c:pt>
                <c:pt idx="5">
                  <c:v>1.4432349348226585</c:v>
                </c:pt>
              </c:numCache>
            </c:numRef>
          </c:val>
          <c:extLst>
            <c:ext xmlns:c16="http://schemas.microsoft.com/office/drawing/2014/chart" uri="{C3380CC4-5D6E-409C-BE32-E72D297353CC}">
              <c16:uniqueId val="{00000002-4336-4BF6-A163-8532A59AF8AD}"/>
            </c:ext>
          </c:extLst>
        </c:ser>
        <c:ser>
          <c:idx val="4"/>
          <c:order val="4"/>
          <c:tx>
            <c:strRef>
              <c:f>'2024 FCF Breakeven'!$F$30</c:f>
              <c:strCache>
                <c:ptCount val="1"/>
                <c:pt idx="0">
                  <c:v>Base Dividend</c:v>
                </c:pt>
              </c:strCache>
            </c:strRef>
          </c:tx>
          <c:spPr>
            <a:solidFill>
              <a:schemeClr val="accent4">
                <a:alpha val="50000"/>
              </a:schemeClr>
            </a:solidFill>
            <a:ln>
              <a:noFill/>
            </a:ln>
            <a:effectLst/>
          </c:spPr>
          <c:invertIfNegative val="0"/>
          <c:cat>
            <c:strRef>
              <c:f>'2024 FCF Breakeven'!$G$25:$L$25</c:f>
              <c:strCache>
                <c:ptCount val="6"/>
                <c:pt idx="0">
                  <c:v>AR</c:v>
                </c:pt>
                <c:pt idx="1">
                  <c:v>Peer 1</c:v>
                </c:pt>
                <c:pt idx="2">
                  <c:v>Peer 2</c:v>
                </c:pt>
                <c:pt idx="3">
                  <c:v>Peer 3</c:v>
                </c:pt>
                <c:pt idx="4">
                  <c:v>Peer 4</c:v>
                </c:pt>
                <c:pt idx="5">
                  <c:v>Peer 5</c:v>
                </c:pt>
              </c:strCache>
            </c:strRef>
          </c:cat>
          <c:val>
            <c:numRef>
              <c:f>'2024 FCF Breakeven'!$G$30:$L$30</c:f>
              <c:numCache>
                <c:formatCode>"$"#,##0.00_);\("$"#,##0.00\)</c:formatCode>
                <c:ptCount val="6"/>
              </c:numCache>
            </c:numRef>
          </c:val>
          <c:extLst>
            <c:ext xmlns:c16="http://schemas.microsoft.com/office/drawing/2014/chart" uri="{C3380CC4-5D6E-409C-BE32-E72D297353CC}">
              <c16:uniqueId val="{00000003-4336-4BF6-A163-8532A59AF8AD}"/>
            </c:ext>
          </c:extLst>
        </c:ser>
        <c:dLbls>
          <c:showLegendKey val="0"/>
          <c:showVal val="0"/>
          <c:showCatName val="0"/>
          <c:showSerName val="0"/>
          <c:showPercent val="0"/>
          <c:showBubbleSize val="0"/>
        </c:dLbls>
        <c:gapWidth val="50"/>
        <c:overlap val="100"/>
        <c:axId val="116170671"/>
        <c:axId val="2120522639"/>
      </c:barChart>
      <c:lineChart>
        <c:grouping val="standard"/>
        <c:varyColors val="0"/>
        <c:ser>
          <c:idx val="3"/>
          <c:order val="3"/>
          <c:tx>
            <c:strRef>
              <c:f>'2024 FCF Breakeven'!$F$31</c:f>
              <c:strCache>
                <c:ptCount val="1"/>
                <c:pt idx="0">
                  <c:v>Total</c:v>
                </c:pt>
              </c:strCache>
            </c:strRef>
          </c:tx>
          <c:spPr>
            <a:ln w="28575" cap="rnd">
              <a:noFill/>
              <a:round/>
            </a:ln>
            <a:effectLst/>
          </c:spPr>
          <c:marker>
            <c:symbol val="none"/>
          </c:marker>
          <c:dLbls>
            <c:dLbl>
              <c:idx val="0"/>
              <c:layout>
                <c:manualLayout>
                  <c:x val="-7.6662351738179521E-2"/>
                  <c:y val="-3.6076985496752E-2"/>
                </c:manualLayout>
              </c:layout>
              <c:spPr>
                <a:noFill/>
                <a:ln>
                  <a:noFill/>
                </a:ln>
                <a:effectLst/>
              </c:spPr>
              <c:txPr>
                <a:bodyPr rot="0" spcFirstLastPara="1" vertOverflow="ellipsis" vert="horz" wrap="square" anchor="ctr" anchorCtr="1"/>
                <a:lstStyle/>
                <a:p>
                  <a:pPr>
                    <a:defRPr sz="1600" b="1" i="0" u="none" strike="noStrike" kern="1200" baseline="0">
                      <a:solidFill>
                        <a:schemeClr val="accent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EB-4B96-88B4-B34117D616E1}"/>
                </c:ext>
              </c:extLst>
            </c:dLbl>
            <c:dLbl>
              <c:idx val="4"/>
              <c:layout>
                <c:manualLayout>
                  <c:x val="-6.5974228072163604E-2"/>
                  <c:y val="-3.17263706012464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564-4076-AE49-05E0027DC889}"/>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 FCF Breakeven'!$G$25:$N$25</c:f>
              <c:strCache>
                <c:ptCount val="8"/>
                <c:pt idx="0">
                  <c:v>AR</c:v>
                </c:pt>
                <c:pt idx="1">
                  <c:v>Peer 1</c:v>
                </c:pt>
                <c:pt idx="2">
                  <c:v>Peer 2</c:v>
                </c:pt>
                <c:pt idx="3">
                  <c:v>Peer 3</c:v>
                </c:pt>
                <c:pt idx="4">
                  <c:v>Peer 4</c:v>
                </c:pt>
                <c:pt idx="5">
                  <c:v>Peer 5</c:v>
                </c:pt>
                <c:pt idx="7">
                  <c:v>Peer 6</c:v>
                </c:pt>
              </c:strCache>
              <c:extLst/>
            </c:strRef>
          </c:cat>
          <c:val>
            <c:numRef>
              <c:f>'2024 FCF Breakeven'!$G$31:$L$31</c:f>
              <c:numCache>
                <c:formatCode>"$"#,##0.00_);\("$"#,##0.00\)</c:formatCode>
                <c:ptCount val="6"/>
                <c:pt idx="0">
                  <c:v>2.2019277749611779</c:v>
                </c:pt>
                <c:pt idx="1">
                  <c:v>2.359591297800625</c:v>
                </c:pt>
                <c:pt idx="2">
                  <c:v>2.6050376341903876</c:v>
                </c:pt>
                <c:pt idx="3">
                  <c:v>2.7285301463161025</c:v>
                </c:pt>
                <c:pt idx="4">
                  <c:v>2.7320310743723417</c:v>
                </c:pt>
                <c:pt idx="5">
                  <c:v>2.8398801621728658</c:v>
                </c:pt>
              </c:numCache>
            </c:numRef>
          </c:val>
          <c:smooth val="0"/>
          <c:extLst>
            <c:ext xmlns:c16="http://schemas.microsoft.com/office/drawing/2014/chart" uri="{C3380CC4-5D6E-409C-BE32-E72D297353CC}">
              <c16:uniqueId val="{00000004-4336-4BF6-A163-8532A59AF8AD}"/>
            </c:ext>
          </c:extLst>
        </c:ser>
        <c:dLbls>
          <c:showLegendKey val="0"/>
          <c:showVal val="0"/>
          <c:showCatName val="0"/>
          <c:showSerName val="0"/>
          <c:showPercent val="0"/>
          <c:showBubbleSize val="0"/>
        </c:dLbls>
        <c:marker val="1"/>
        <c:smooth val="0"/>
        <c:axId val="116170671"/>
        <c:axId val="2120522639"/>
      </c:lineChart>
      <c:catAx>
        <c:axId val="116170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120522639"/>
        <c:crosses val="autoZero"/>
        <c:auto val="1"/>
        <c:lblAlgn val="ctr"/>
        <c:lblOffset val="100"/>
        <c:noMultiLvlLbl val="0"/>
      </c:catAx>
      <c:valAx>
        <c:axId val="2120522639"/>
        <c:scaling>
          <c:orientation val="minMax"/>
        </c:scaling>
        <c:delete val="1"/>
        <c:axPos val="l"/>
        <c:numFmt formatCode="&quot;$&quot;#,##0.00_);\(&quot;$&quot;#,##0.00\)" sourceLinked="1"/>
        <c:majorTickMark val="none"/>
        <c:minorTickMark val="none"/>
        <c:tickLblPos val="nextTo"/>
        <c:crossAx val="116170671"/>
        <c:crosses val="autoZero"/>
        <c:crossBetween val="between"/>
      </c:valAx>
      <c:spPr>
        <a:noFill/>
        <a:ln>
          <a:noFill/>
        </a:ln>
        <a:effectLst/>
      </c:spPr>
    </c:plotArea>
    <c:legend>
      <c:legendPos val="t"/>
      <c:legendEntry>
        <c:idx val="3"/>
        <c:delete val="1"/>
      </c:legendEntry>
      <c:legendEntry>
        <c:idx val="4"/>
        <c:delete val="1"/>
      </c:legendEntry>
      <c:layout>
        <c:manualLayout>
          <c:xMode val="edge"/>
          <c:yMode val="edge"/>
          <c:x val="0"/>
          <c:y val="1.0953939778709098E-2"/>
          <c:w val="1"/>
          <c:h val="6.607004676086231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'2024 FCF Breakeven'!$F$94</c:f>
              <c:strCache>
                <c:ptCount val="1"/>
                <c:pt idx="0">
                  <c:v>FCF / (Outspend)</c:v>
                </c:pt>
              </c:strCache>
            </c:strRef>
          </c:tx>
          <c:spPr>
            <a:solidFill>
              <a:schemeClr val="accent1"/>
            </a:solidFill>
            <a:ln>
              <a:noFill/>
            </a:ln>
            <a:effectLst/>
          </c:spPr>
          <c:invertIfNegative val="0"/>
          <c:dPt>
            <c:idx val="0"/>
            <c:invertIfNegative val="0"/>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c:spPr>
            <c:extLst>
              <c:ext xmlns:c16="http://schemas.microsoft.com/office/drawing/2014/chart" uri="{C3380CC4-5D6E-409C-BE32-E72D297353CC}">
                <c16:uniqueId val="{00000001-657B-48E1-B9ED-2CB11A51BB7E}"/>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 FCF Breakeven'!$G$92:$L$92</c:f>
              <c:strCache>
                <c:ptCount val="6"/>
                <c:pt idx="0">
                  <c:v>AR</c:v>
                </c:pt>
                <c:pt idx="1">
                  <c:v>Peer 2</c:v>
                </c:pt>
                <c:pt idx="2">
                  <c:v>Peer 1</c:v>
                </c:pt>
                <c:pt idx="3">
                  <c:v>Peer 4</c:v>
                </c:pt>
                <c:pt idx="4">
                  <c:v>Peer 3</c:v>
                </c:pt>
                <c:pt idx="5">
                  <c:v>Peer 5</c:v>
                </c:pt>
              </c:strCache>
            </c:strRef>
          </c:cat>
          <c:val>
            <c:numRef>
              <c:f>'2024 FCF Breakeven'!$G$94:$L$94</c:f>
              <c:numCache>
                <c:formatCode>"$"#,##0_);\("$"#,##0\)</c:formatCode>
                <c:ptCount val="6"/>
                <c:pt idx="0">
                  <c:v>-58.599999999999994</c:v>
                </c:pt>
                <c:pt idx="1">
                  <c:v>-94.505859999999871</c:v>
                </c:pt>
                <c:pt idx="2">
                  <c:v>-107.02099999999992</c:v>
                </c:pt>
                <c:pt idx="3">
                  <c:v>-409.08105749999993</c:v>
                </c:pt>
                <c:pt idx="4">
                  <c:v>-457.79494205000009</c:v>
                </c:pt>
                <c:pt idx="5">
                  <c:v>-548.05870245414667</c:v>
                </c:pt>
              </c:numCache>
            </c:numRef>
          </c:val>
          <c:extLst>
            <c:ext xmlns:c16="http://schemas.microsoft.com/office/drawing/2014/chart" uri="{C3380CC4-5D6E-409C-BE32-E72D297353CC}">
              <c16:uniqueId val="{00000000-657B-48E1-B9ED-2CB11A51BB7E}"/>
            </c:ext>
          </c:extLst>
        </c:ser>
        <c:dLbls>
          <c:showLegendKey val="0"/>
          <c:showVal val="0"/>
          <c:showCatName val="0"/>
          <c:showSerName val="0"/>
          <c:showPercent val="0"/>
          <c:showBubbleSize val="0"/>
        </c:dLbls>
        <c:gapWidth val="50"/>
        <c:overlap val="-27"/>
        <c:axId val="1069885167"/>
        <c:axId val="898353023"/>
      </c:barChart>
      <c:catAx>
        <c:axId val="106988516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98353023"/>
        <c:crosses val="autoZero"/>
        <c:auto val="1"/>
        <c:lblAlgn val="ctr"/>
        <c:lblOffset val="100"/>
        <c:noMultiLvlLbl val="0"/>
      </c:catAx>
      <c:valAx>
        <c:axId val="898353023"/>
        <c:scaling>
          <c:orientation val="minMax"/>
          <c:max val="0"/>
          <c:min val="-750"/>
        </c:scaling>
        <c:delete val="1"/>
        <c:axPos val="l"/>
        <c:numFmt formatCode="&quot;$&quot;#,##0_);\(&quot;$&quot;#,##0\)" sourceLinked="1"/>
        <c:majorTickMark val="out"/>
        <c:minorTickMark val="none"/>
        <c:tickLblPos val="nextTo"/>
        <c:crossAx val="10698851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r>
                      <a:rPr lang="en-US"/>
                      <a:t>B-</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86-45D6-8533-6E393680752A}"/>
                </c:ext>
              </c:extLst>
            </c:dLbl>
            <c:dLbl>
              <c:idx val="1"/>
              <c:tx>
                <c:rich>
                  <a:bodyPr/>
                  <a:lstStyle/>
                  <a:p>
                    <a:r>
                      <a:rPr lang="en-US"/>
                      <a:t>B</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86-45D6-8533-6E393680752A}"/>
                </c:ext>
              </c:extLst>
            </c:dLbl>
            <c:dLbl>
              <c:idx val="2"/>
              <c:tx>
                <c:rich>
                  <a:bodyPr/>
                  <a:lstStyle/>
                  <a:p>
                    <a:r>
                      <a:rPr lang="en-US"/>
                      <a:t>BB-</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86-45D6-8533-6E393680752A}"/>
                </c:ext>
              </c:extLst>
            </c:dLbl>
            <c:dLbl>
              <c:idx val="3"/>
              <c:tx>
                <c:rich>
                  <a:bodyPr/>
                  <a:lstStyle/>
                  <a:p>
                    <a:r>
                      <a:rPr lang="en-US"/>
                      <a:t>BB</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86-45D6-8533-6E393680752A}"/>
                </c:ext>
              </c:extLst>
            </c:dLbl>
            <c:dLbl>
              <c:idx val="4"/>
              <c:tx>
                <c:rich>
                  <a:bodyPr/>
                  <a:lstStyle/>
                  <a:p>
                    <a:r>
                      <a:rPr lang="en-US"/>
                      <a:t>BB+</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86-45D6-8533-6E393680752A}"/>
                </c:ext>
              </c:extLst>
            </c:dLbl>
            <c:dLbl>
              <c:idx val="5"/>
              <c:tx>
                <c:rich>
                  <a:bodyPr/>
                  <a:lstStyle/>
                  <a:p>
                    <a:r>
                      <a:rPr lang="en-US"/>
                      <a:t>BBB-</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486-45D6-8533-6E393680752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m/d/yyyy</c:formatCode>
                <c:ptCount val="6"/>
                <c:pt idx="0">
                  <c:v>44196</c:v>
                </c:pt>
                <c:pt idx="1">
                  <c:v>44286</c:v>
                </c:pt>
                <c:pt idx="2">
                  <c:v>44377</c:v>
                </c:pt>
                <c:pt idx="3">
                  <c:v>44561</c:v>
                </c:pt>
                <c:pt idx="4">
                  <c:v>44651</c:v>
                </c:pt>
                <c:pt idx="5">
                  <c:v>45473</c:v>
                </c:pt>
              </c:numCache>
            </c:numRef>
          </c:cat>
          <c:val>
            <c:numRef>
              <c:f>Sheet1!$B$2:$B$7</c:f>
              <c:numCache>
                <c:formatCode>_(* #,##0.0_);_(* \(#,##0.0\);_(* "-"??_);_(@_)</c:formatCode>
                <c:ptCount val="6"/>
                <c:pt idx="0">
                  <c:v>3.98</c:v>
                </c:pt>
                <c:pt idx="1">
                  <c:v>5</c:v>
                </c:pt>
                <c:pt idx="2">
                  <c:v>7</c:v>
                </c:pt>
                <c:pt idx="3">
                  <c:v>8</c:v>
                </c:pt>
                <c:pt idx="4">
                  <c:v>9</c:v>
                </c:pt>
                <c:pt idx="5">
                  <c:v>10</c:v>
                </c:pt>
              </c:numCache>
            </c:numRef>
          </c:val>
          <c:extLst>
            <c:ext xmlns:c16="http://schemas.microsoft.com/office/drawing/2014/chart" uri="{C3380CC4-5D6E-409C-BE32-E72D297353CC}">
              <c16:uniqueId val="{00000000-3486-45D6-8533-6E393680752A}"/>
            </c:ext>
          </c:extLst>
        </c:ser>
        <c:dLbls>
          <c:showLegendKey val="0"/>
          <c:showVal val="0"/>
          <c:showCatName val="0"/>
          <c:showSerName val="0"/>
          <c:showPercent val="0"/>
          <c:showBubbleSize val="0"/>
        </c:dLbls>
        <c:gapWidth val="100"/>
        <c:overlap val="-27"/>
        <c:axId val="876890895"/>
        <c:axId val="785914287"/>
      </c:barChart>
      <c:catAx>
        <c:axId val="876890895"/>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85914287"/>
        <c:crosses val="autoZero"/>
        <c:auto val="0"/>
        <c:lblAlgn val="ctr"/>
        <c:lblOffset val="100"/>
        <c:noMultiLvlLbl val="0"/>
      </c:catAx>
      <c:valAx>
        <c:axId val="785914287"/>
        <c:scaling>
          <c:orientation val="minMax"/>
        </c:scaling>
        <c:delete val="1"/>
        <c:axPos val="l"/>
        <c:numFmt formatCode="_(* #,##0.0_);_(* \(#,##0.0\);_(* &quot;-&quot;??_);_(@_)" sourceLinked="1"/>
        <c:majorTickMark val="none"/>
        <c:minorTickMark val="none"/>
        <c:tickLblPos val="nextTo"/>
        <c:crossAx val="876890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31609884242971E-2"/>
          <c:y val="5.6538538335160739E-2"/>
          <c:w val="0.92069505992232614"/>
          <c:h val="0.74121604948667374"/>
        </c:manualLayout>
      </c:layout>
      <c:barChart>
        <c:barDir val="col"/>
        <c:grouping val="clustered"/>
        <c:varyColors val="0"/>
        <c:ser>
          <c:idx val="0"/>
          <c:order val="0"/>
          <c:tx>
            <c:strRef>
              <c:f>Sheet1!$B$1</c:f>
              <c:strCache>
                <c:ptCount val="1"/>
                <c:pt idx="0">
                  <c:v>Marcellus</c:v>
                </c:pt>
              </c:strCache>
            </c:strRef>
          </c:tx>
          <c:spPr>
            <a:solidFill>
              <a:schemeClr val="accent1">
                <a:alpha val="50000"/>
              </a:schemeClr>
            </a:solidFill>
            <a:ln>
              <a:noFill/>
            </a:ln>
            <a:effectLst/>
          </c:spPr>
          <c:invertIfNegative val="0"/>
          <c:dPt>
            <c:idx val="0"/>
            <c:invertIfNegative val="0"/>
            <c:bubble3D val="0"/>
            <c:spPr>
              <a:solidFill>
                <a:schemeClr val="accent1">
                  <a:alpha val="50000"/>
                </a:schemeClr>
              </a:solidFill>
              <a:ln>
                <a:noFill/>
              </a:ln>
              <a:effectLst/>
            </c:spPr>
            <c:extLst>
              <c:ext xmlns:c16="http://schemas.microsoft.com/office/drawing/2014/chart" uri="{C3380CC4-5D6E-409C-BE32-E72D297353CC}">
                <c16:uniqueId val="{00000001-25FB-4716-A263-529FDD24514D}"/>
              </c:ext>
            </c:extLst>
          </c:dPt>
          <c:dPt>
            <c:idx val="1"/>
            <c:invertIfNegative val="0"/>
            <c:bubble3D val="0"/>
            <c:spPr>
              <a:solidFill>
                <a:schemeClr val="accent1">
                  <a:alpha val="50000"/>
                </a:schemeClr>
              </a:solidFill>
              <a:ln>
                <a:noFill/>
              </a:ln>
              <a:effectLst/>
            </c:spPr>
            <c:extLst>
              <c:ext xmlns:c16="http://schemas.microsoft.com/office/drawing/2014/chart" uri="{C3380CC4-5D6E-409C-BE32-E72D297353CC}">
                <c16:uniqueId val="{00000003-25FB-4716-A263-529FDD24514D}"/>
              </c:ext>
            </c:extLst>
          </c:dPt>
          <c:dPt>
            <c:idx val="2"/>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extLst>
              <c:ext xmlns:c16="http://schemas.microsoft.com/office/drawing/2014/chart" uri="{C3380CC4-5D6E-409C-BE32-E72D297353CC}">
                <c16:uniqueId val="{00000001-6F9D-49F3-9B5F-1691FBCB9C6B}"/>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FB-4716-A263-529FDD24514D}"/>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FB-4716-A263-529FDD24514D}"/>
                </c:ext>
              </c:extLst>
            </c:dLbl>
            <c:dLbl>
              <c:idx val="2"/>
              <c:layout>
                <c:manualLayout>
                  <c:x val="-5.635215214193642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9D-49F3-9B5F-1691FBCB9C6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j-lt"/>
                    <a:ea typeface="+mn-ea"/>
                    <a:cs typeface="Segoe UI Light"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2022</c:v>
                </c:pt>
                <c:pt idx="1">
                  <c:v>2023</c:v>
                </c:pt>
                <c:pt idx="2">
                  <c:v>2Q 2024</c:v>
                </c:pt>
              </c:strCache>
            </c:strRef>
          </c:cat>
          <c:val>
            <c:numRef>
              <c:f>Sheet1!$B$2:$B$4</c:f>
              <c:numCache>
                <c:formatCode>_(* #,##0_);_(* \(#,##0\);_(* "-"??_);_(@_)</c:formatCode>
                <c:ptCount val="3"/>
                <c:pt idx="0">
                  <c:v>163</c:v>
                </c:pt>
                <c:pt idx="1">
                  <c:v>137</c:v>
                </c:pt>
                <c:pt idx="2">
                  <c:v>117</c:v>
                </c:pt>
              </c:numCache>
            </c:numRef>
          </c:val>
          <c:extLst>
            <c:ext xmlns:c16="http://schemas.microsoft.com/office/drawing/2014/chart" uri="{C3380CC4-5D6E-409C-BE32-E72D297353CC}">
              <c16:uniqueId val="{00000008-6F9D-49F3-9B5F-1691FBCB9C6B}"/>
            </c:ext>
          </c:extLst>
        </c:ser>
        <c:dLbls>
          <c:showLegendKey val="0"/>
          <c:showVal val="0"/>
          <c:showCatName val="0"/>
          <c:showSerName val="0"/>
          <c:showPercent val="0"/>
          <c:showBubbleSize val="0"/>
        </c:dLbls>
        <c:gapWidth val="70"/>
        <c:overlap val="-27"/>
        <c:axId val="882099136"/>
        <c:axId val="885037776"/>
      </c:barChart>
      <c:catAx>
        <c:axId val="88209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Segoe UI Light" panose="020B0502040204020203" pitchFamily="34" charset="0"/>
              </a:defRPr>
            </a:pPr>
            <a:endParaRPr lang="en-US"/>
          </a:p>
        </c:txPr>
        <c:crossAx val="885037776"/>
        <c:crosses val="autoZero"/>
        <c:auto val="1"/>
        <c:lblAlgn val="ctr"/>
        <c:lblOffset val="100"/>
        <c:noMultiLvlLbl val="0"/>
      </c:catAx>
      <c:valAx>
        <c:axId val="885037776"/>
        <c:scaling>
          <c:orientation val="minMax"/>
        </c:scaling>
        <c:delete val="1"/>
        <c:axPos val="l"/>
        <c:numFmt formatCode="_(* #,##0_);_(* \(#,##0\);_(* &quot;-&quot;??_);_(@_)" sourceLinked="1"/>
        <c:majorTickMark val="out"/>
        <c:minorTickMark val="none"/>
        <c:tickLblPos val="nextTo"/>
        <c:crossAx val="882099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mj-lt"/>
          <a:cs typeface="Segoe UI Light" panose="020B050204020402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183756877141102E-2"/>
          <c:y val="5.6538588860689375E-2"/>
          <c:w val="0.96181624312285885"/>
          <c:h val="0.71673430513588798"/>
        </c:manualLayout>
      </c:layout>
      <c:barChart>
        <c:barDir val="col"/>
        <c:grouping val="clustered"/>
        <c:varyColors val="0"/>
        <c:ser>
          <c:idx val="0"/>
          <c:order val="0"/>
          <c:tx>
            <c:strRef>
              <c:f>Sheet1!$B$1</c:f>
              <c:strCache>
                <c:ptCount val="1"/>
                <c:pt idx="0">
                  <c:v>Marcellus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dPt>
            <c:idx val="0"/>
            <c:invertIfNegative val="0"/>
            <c:bubble3D val="0"/>
            <c:spPr>
              <a:solidFill>
                <a:schemeClr val="accent1">
                  <a:alpha val="50000"/>
                </a:schemeClr>
              </a:solidFill>
              <a:ln>
                <a:noFill/>
              </a:ln>
              <a:effectLst/>
            </c:spPr>
            <c:extLst>
              <c:ext xmlns:c16="http://schemas.microsoft.com/office/drawing/2014/chart" uri="{C3380CC4-5D6E-409C-BE32-E72D297353CC}">
                <c16:uniqueId val="{00000001-FDBB-4ADB-9767-0F22CB934E4B}"/>
              </c:ext>
            </c:extLst>
          </c:dPt>
          <c:dPt>
            <c:idx val="1"/>
            <c:invertIfNegative val="0"/>
            <c:bubble3D val="0"/>
            <c:spPr>
              <a:solidFill>
                <a:schemeClr val="accent1">
                  <a:alpha val="50000"/>
                </a:schemeClr>
              </a:solidFill>
              <a:ln>
                <a:noFill/>
              </a:ln>
              <a:effectLst/>
            </c:spPr>
            <c:extLst>
              <c:ext xmlns:c16="http://schemas.microsoft.com/office/drawing/2014/chart" uri="{C3380CC4-5D6E-409C-BE32-E72D297353CC}">
                <c16:uniqueId val="{00000004-A33B-4B3C-97B3-40DA16CAC949}"/>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BB-4ADB-9767-0F22CB934E4B}"/>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Segoe UI Light"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2022</c:v>
                </c:pt>
                <c:pt idx="1">
                  <c:v>2023</c:v>
                </c:pt>
                <c:pt idx="2">
                  <c:v>2Q 2024</c:v>
                </c:pt>
              </c:strCache>
            </c:strRef>
          </c:cat>
          <c:val>
            <c:numRef>
              <c:f>Sheet1!$B$2:$B$4</c:f>
              <c:numCache>
                <c:formatCode>_(* #,##0_);_(* \(#,##0\);_(* "-"??_);_(@_)</c:formatCode>
                <c:ptCount val="3"/>
                <c:pt idx="0">
                  <c:v>13662</c:v>
                </c:pt>
                <c:pt idx="1">
                  <c:v>13621</c:v>
                </c:pt>
                <c:pt idx="2">
                  <c:v>18172</c:v>
                </c:pt>
              </c:numCache>
            </c:numRef>
          </c:val>
          <c:extLst>
            <c:ext xmlns:c16="http://schemas.microsoft.com/office/drawing/2014/chart" uri="{C3380CC4-5D6E-409C-BE32-E72D297353CC}">
              <c16:uniqueId val="{0000000C-F80E-4E49-9843-0EE00E507737}"/>
            </c:ext>
          </c:extLst>
        </c:ser>
        <c:dLbls>
          <c:showLegendKey val="0"/>
          <c:showVal val="0"/>
          <c:showCatName val="0"/>
          <c:showSerName val="0"/>
          <c:showPercent val="0"/>
          <c:showBubbleSize val="0"/>
        </c:dLbls>
        <c:gapWidth val="70"/>
        <c:overlap val="-27"/>
        <c:axId val="882099136"/>
        <c:axId val="885037776"/>
      </c:barChart>
      <c:catAx>
        <c:axId val="88209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Segoe UI Light" panose="020B0502040204020203" pitchFamily="34" charset="0"/>
              </a:defRPr>
            </a:pPr>
            <a:endParaRPr lang="en-US"/>
          </a:p>
        </c:txPr>
        <c:crossAx val="885037776"/>
        <c:crosses val="autoZero"/>
        <c:auto val="1"/>
        <c:lblAlgn val="ctr"/>
        <c:lblOffset val="100"/>
        <c:noMultiLvlLbl val="0"/>
      </c:catAx>
      <c:valAx>
        <c:axId val="885037776"/>
        <c:scaling>
          <c:orientation val="minMax"/>
          <c:max val="20000"/>
          <c:min val="4000"/>
        </c:scaling>
        <c:delete val="1"/>
        <c:axPos val="l"/>
        <c:numFmt formatCode="_(* #,##0_);_(* \(#,##0\);_(* &quot;-&quot;??_);_(@_)" sourceLinked="1"/>
        <c:majorTickMark val="out"/>
        <c:minorTickMark val="none"/>
        <c:tickLblPos val="nextTo"/>
        <c:crossAx val="882099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mj-lt"/>
          <a:cs typeface="Segoe UI Light" panose="020B050204020402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441725614209534E-2"/>
          <c:y val="5.6538538335160739E-2"/>
          <c:w val="0.9134849693696927"/>
          <c:h val="0.77102007314279131"/>
        </c:manualLayout>
      </c:layout>
      <c:barChart>
        <c:barDir val="col"/>
        <c:grouping val="clustered"/>
        <c:varyColors val="0"/>
        <c:ser>
          <c:idx val="0"/>
          <c:order val="0"/>
          <c:tx>
            <c:strRef>
              <c:f>Sheet1!$B$1</c:f>
              <c:strCache>
                <c:ptCount val="1"/>
                <c:pt idx="0">
                  <c:v>Marcellus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dPt>
            <c:idx val="0"/>
            <c:invertIfNegative val="0"/>
            <c:bubble3D val="0"/>
            <c:spPr>
              <a:solidFill>
                <a:schemeClr val="accent1">
                  <a:alpha val="50000"/>
                </a:schemeClr>
              </a:solidFill>
              <a:ln>
                <a:noFill/>
              </a:ln>
              <a:effectLst/>
            </c:spPr>
            <c:extLst>
              <c:ext xmlns:c16="http://schemas.microsoft.com/office/drawing/2014/chart" uri="{C3380CC4-5D6E-409C-BE32-E72D297353CC}">
                <c16:uniqueId val="{00000001-5F1A-4221-A2D9-CC6B60A444FD}"/>
              </c:ext>
            </c:extLst>
          </c:dPt>
          <c:dPt>
            <c:idx val="1"/>
            <c:invertIfNegative val="0"/>
            <c:bubble3D val="0"/>
            <c:spPr>
              <a:solidFill>
                <a:schemeClr val="accent1">
                  <a:alpha val="50000"/>
                </a:schemeClr>
              </a:solidFill>
              <a:ln>
                <a:noFill/>
              </a:ln>
              <a:effectLst/>
            </c:spPr>
            <c:extLst>
              <c:ext xmlns:c16="http://schemas.microsoft.com/office/drawing/2014/chart" uri="{C3380CC4-5D6E-409C-BE32-E72D297353CC}">
                <c16:uniqueId val="{00000004-453D-442F-A9AA-21515A4833B7}"/>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Segoe UI Light"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2022</c:v>
                </c:pt>
                <c:pt idx="1">
                  <c:v>2023</c:v>
                </c:pt>
                <c:pt idx="2">
                  <c:v>1H 2024</c:v>
                </c:pt>
              </c:strCache>
            </c:strRef>
          </c:cat>
          <c:val>
            <c:numRef>
              <c:f>Sheet1!$B$2:$B$4</c:f>
              <c:numCache>
                <c:formatCode>0.0</c:formatCode>
                <c:ptCount val="3"/>
                <c:pt idx="0" formatCode="_(* #,##0.0_);_(* \(#,##0.0\);_(* &quot;-&quot;??_);_(@_)">
                  <c:v>5</c:v>
                </c:pt>
                <c:pt idx="1">
                  <c:v>4.4000000000000004</c:v>
                </c:pt>
                <c:pt idx="2">
                  <c:v>4.0199999999999996</c:v>
                </c:pt>
              </c:numCache>
            </c:numRef>
          </c:val>
          <c:extLst>
            <c:ext xmlns:c16="http://schemas.microsoft.com/office/drawing/2014/chart" uri="{C3380CC4-5D6E-409C-BE32-E72D297353CC}">
              <c16:uniqueId val="{00000004-5F1A-4221-A2D9-CC6B60A444FD}"/>
            </c:ext>
          </c:extLst>
        </c:ser>
        <c:dLbls>
          <c:showLegendKey val="0"/>
          <c:showVal val="0"/>
          <c:showCatName val="0"/>
          <c:showSerName val="0"/>
          <c:showPercent val="0"/>
          <c:showBubbleSize val="0"/>
        </c:dLbls>
        <c:gapWidth val="70"/>
        <c:overlap val="-27"/>
        <c:axId val="882099136"/>
        <c:axId val="885037776"/>
      </c:barChart>
      <c:catAx>
        <c:axId val="88209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Segoe UI Light" panose="020B0502040204020203" pitchFamily="34" charset="0"/>
              </a:defRPr>
            </a:pPr>
            <a:endParaRPr lang="en-US"/>
          </a:p>
        </c:txPr>
        <c:crossAx val="885037776"/>
        <c:crosses val="autoZero"/>
        <c:auto val="1"/>
        <c:lblAlgn val="ctr"/>
        <c:lblOffset val="100"/>
        <c:noMultiLvlLbl val="0"/>
      </c:catAx>
      <c:valAx>
        <c:axId val="885037776"/>
        <c:scaling>
          <c:orientation val="minMax"/>
          <c:max val="5.5"/>
          <c:min val="1"/>
        </c:scaling>
        <c:delete val="1"/>
        <c:axPos val="l"/>
        <c:numFmt formatCode="_(* #,##0.0_);_(* \(#,##0.0\);_(* &quot;-&quot;??_);_(@_)" sourceLinked="1"/>
        <c:majorTickMark val="out"/>
        <c:minorTickMark val="none"/>
        <c:tickLblPos val="nextTo"/>
        <c:crossAx val="882099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mj-lt"/>
          <a:cs typeface="Segoe UI Light" panose="020B0502040204020203"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896877916132213"/>
          <c:y val="5.7737651470237759E-2"/>
          <c:w val="0.83559272494983039"/>
          <c:h val="0.841021028356433"/>
        </c:manualLayout>
      </c:layout>
      <c:scatterChart>
        <c:scatterStyle val="lineMarker"/>
        <c:varyColors val="0"/>
        <c:ser>
          <c:idx val="0"/>
          <c:order val="0"/>
          <c:tx>
            <c:v>Antero</c:v>
          </c:tx>
          <c:spPr>
            <a:ln w="28575" cap="rnd">
              <a:solidFill>
                <a:srgbClr val="41631B"/>
              </a:solidFill>
              <a:round/>
            </a:ln>
            <a:effectLst/>
          </c:spPr>
          <c:marker>
            <c:symbol val="none"/>
          </c:marker>
          <c:xVal>
            <c:numRef>
              <c:f>Summary!$A$3:$A$38</c:f>
              <c:numCache>
                <c:formatCode>General</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xVal>
          <c:yVal>
            <c:numRef>
              <c:f>Summary!$B$3:$B$38</c:f>
              <c:numCache>
                <c:formatCode>General</c:formatCode>
                <c:ptCount val="36"/>
                <c:pt idx="0">
                  <c:v>20.644367636401704</c:v>
                </c:pt>
                <c:pt idx="1">
                  <c:v>77.033497164579344</c:v>
                </c:pt>
                <c:pt idx="2">
                  <c:v>132.5928725357885</c:v>
                </c:pt>
                <c:pt idx="3">
                  <c:v>182.39806399509808</c:v>
                </c:pt>
                <c:pt idx="4">
                  <c:v>226.82848426422399</c:v>
                </c:pt>
                <c:pt idx="5">
                  <c:v>267.15077324185961</c:v>
                </c:pt>
                <c:pt idx="6">
                  <c:v>304.17512802150924</c:v>
                </c:pt>
                <c:pt idx="7">
                  <c:v>338.52817753130159</c:v>
                </c:pt>
                <c:pt idx="8">
                  <c:v>371.10852630311786</c:v>
                </c:pt>
                <c:pt idx="9">
                  <c:v>401.39062268917399</c:v>
                </c:pt>
                <c:pt idx="10">
                  <c:v>429.72837221237648</c:v>
                </c:pt>
                <c:pt idx="11">
                  <c:v>456.43471517552013</c:v>
                </c:pt>
                <c:pt idx="12">
                  <c:v>482.13534466417661</c:v>
                </c:pt>
                <c:pt idx="13">
                  <c:v>506.4381468738564</c:v>
                </c:pt>
                <c:pt idx="14">
                  <c:v>529.30276720236668</c:v>
                </c:pt>
                <c:pt idx="15">
                  <c:v>551.45557786408006</c:v>
                </c:pt>
                <c:pt idx="16">
                  <c:v>572.67771576910047</c:v>
                </c:pt>
                <c:pt idx="17">
                  <c:v>592.89369903502325</c:v>
                </c:pt>
                <c:pt idx="18">
                  <c:v>612.53064621960743</c:v>
                </c:pt>
                <c:pt idx="19">
                  <c:v>631.35017903561902</c:v>
                </c:pt>
                <c:pt idx="20">
                  <c:v>649.92577455104015</c:v>
                </c:pt>
                <c:pt idx="21">
                  <c:v>667.40972958199563</c:v>
                </c:pt>
                <c:pt idx="22">
                  <c:v>684.8877850463216</c:v>
                </c:pt>
                <c:pt idx="23">
                  <c:v>701.99139140946806</c:v>
                </c:pt>
              </c:numCache>
            </c:numRef>
          </c:yVal>
          <c:smooth val="0"/>
          <c:extLst>
            <c:ext xmlns:c16="http://schemas.microsoft.com/office/drawing/2014/chart" uri="{C3380CC4-5D6E-409C-BE32-E72D297353CC}">
              <c16:uniqueId val="{00000000-DB94-4DB8-8445-AD005E40685E}"/>
            </c:ext>
          </c:extLst>
        </c:ser>
        <c:ser>
          <c:idx val="4"/>
          <c:order val="4"/>
          <c:tx>
            <c:strRef>
              <c:f>Summary!$F$2</c:f>
              <c:strCache>
                <c:ptCount val="1"/>
                <c:pt idx="0">
                  <c:v>Peer Average</c:v>
                </c:pt>
              </c:strCache>
            </c:strRef>
          </c:tx>
          <c:spPr>
            <a:ln w="28575" cap="rnd">
              <a:solidFill>
                <a:srgbClr val="954F72">
                  <a:alpha val="50000"/>
                </a:srgbClr>
              </a:solidFill>
              <a:round/>
            </a:ln>
            <a:effectLst/>
          </c:spPr>
          <c:marker>
            <c:symbol val="none"/>
          </c:marker>
          <c:xVal>
            <c:numRef>
              <c:f>Summary!$A$3:$A$26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xVal>
          <c:yVal>
            <c:numRef>
              <c:f>Summary!$F$3:$F$26</c:f>
              <c:numCache>
                <c:formatCode>General</c:formatCode>
                <c:ptCount val="24"/>
                <c:pt idx="0">
                  <c:v>19.331503396342011</c:v>
                </c:pt>
                <c:pt idx="1">
                  <c:v>57.738959230090316</c:v>
                </c:pt>
                <c:pt idx="2">
                  <c:v>94.814242613539946</c:v>
                </c:pt>
                <c:pt idx="3">
                  <c:v>130.05693662472126</c:v>
                </c:pt>
                <c:pt idx="4">
                  <c:v>163.00945385113337</c:v>
                </c:pt>
                <c:pt idx="5">
                  <c:v>194.56694818388073</c:v>
                </c:pt>
                <c:pt idx="6">
                  <c:v>223.95393334078136</c:v>
                </c:pt>
                <c:pt idx="7">
                  <c:v>252.14390794876635</c:v>
                </c:pt>
                <c:pt idx="8">
                  <c:v>278.89052743312834</c:v>
                </c:pt>
                <c:pt idx="9">
                  <c:v>304.3854352909454</c:v>
                </c:pt>
                <c:pt idx="10">
                  <c:v>328.66416797101215</c:v>
                </c:pt>
                <c:pt idx="11">
                  <c:v>351.8692650816123</c:v>
                </c:pt>
                <c:pt idx="12">
                  <c:v>374.26872061976815</c:v>
                </c:pt>
                <c:pt idx="13">
                  <c:v>395.49835081248688</c:v>
                </c:pt>
                <c:pt idx="14">
                  <c:v>415.93136239877686</c:v>
                </c:pt>
                <c:pt idx="15">
                  <c:v>435.43819412457958</c:v>
                </c:pt>
                <c:pt idx="16">
                  <c:v>454.03685539035155</c:v>
                </c:pt>
                <c:pt idx="17">
                  <c:v>472.3446993576033</c:v>
                </c:pt>
                <c:pt idx="18">
                  <c:v>489.53496062519127</c:v>
                </c:pt>
                <c:pt idx="19">
                  <c:v>506.33792560611823</c:v>
                </c:pt>
                <c:pt idx="20">
                  <c:v>522.51415700381119</c:v>
                </c:pt>
                <c:pt idx="21">
                  <c:v>538.17903112478029</c:v>
                </c:pt>
                <c:pt idx="22">
                  <c:v>553.24132533330271</c:v>
                </c:pt>
                <c:pt idx="23">
                  <c:v>567.51863999319801</c:v>
                </c:pt>
              </c:numCache>
            </c:numRef>
          </c:yVal>
          <c:smooth val="0"/>
          <c:extLst>
            <c:ext xmlns:c16="http://schemas.microsoft.com/office/drawing/2014/chart" uri="{C3380CC4-5D6E-409C-BE32-E72D297353CC}">
              <c16:uniqueId val="{00000001-DB94-4DB8-8445-AD005E40685E}"/>
            </c:ext>
          </c:extLst>
        </c:ser>
        <c:dLbls>
          <c:showLegendKey val="0"/>
          <c:showVal val="0"/>
          <c:showCatName val="0"/>
          <c:showSerName val="0"/>
          <c:showPercent val="0"/>
          <c:showBubbleSize val="0"/>
        </c:dLbls>
        <c:axId val="71168303"/>
        <c:axId val="273678159"/>
        <c:extLst>
          <c:ext xmlns:c15="http://schemas.microsoft.com/office/drawing/2012/chart" uri="{02D57815-91ED-43cb-92C2-25804820EDAC}">
            <c15:filteredScatterSeries>
              <c15:ser>
                <c:idx val="1"/>
                <c:order val="1"/>
                <c:tx>
                  <c:strRef>
                    <c:extLst>
                      <c:ext uri="{02D57815-91ED-43cb-92C2-25804820EDAC}">
                        <c15:formulaRef>
                          <c15:sqref>Summary!$C$2</c15:sqref>
                        </c15:formulaRef>
                      </c:ext>
                    </c:extLst>
                    <c:strCache>
                      <c:ptCount val="1"/>
                      <c:pt idx="0">
                        <c:v>EQT</c:v>
                      </c:pt>
                    </c:strCache>
                  </c:strRef>
                </c:tx>
                <c:spPr>
                  <a:ln w="28575" cap="rnd">
                    <a:solidFill>
                      <a:srgbClr val="DC641E">
                        <a:alpha val="50000"/>
                      </a:srgbClr>
                    </a:solidFill>
                    <a:round/>
                  </a:ln>
                  <a:effectLst/>
                </c:spPr>
                <c:marker>
                  <c:symbol val="none"/>
                </c:marker>
                <c:xVal>
                  <c:numRef>
                    <c:extLst>
                      <c:ext uri="{02D57815-91ED-43cb-92C2-25804820EDAC}">
                        <c15:formulaRef>
                          <c15:sqref>Summary!$A$3:$A$38</c15:sqref>
                        </c15:formulaRef>
                      </c:ext>
                    </c:extLst>
                    <c:numCache>
                      <c:formatCode>General</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xVal>
                <c:yVal>
                  <c:numRef>
                    <c:extLst>
                      <c:ext uri="{02D57815-91ED-43cb-92C2-25804820EDAC}">
                        <c15:formulaRef>
                          <c15:sqref>Summary!$C$3:$C$38</c15:sqref>
                        </c15:formulaRef>
                      </c:ext>
                    </c:extLst>
                    <c:numCache>
                      <c:formatCode>General</c:formatCode>
                      <c:ptCount val="36"/>
                      <c:pt idx="0">
                        <c:v>17.137644170534823</c:v>
                      </c:pt>
                      <c:pt idx="1">
                        <c:v>53.9355445871672</c:v>
                      </c:pt>
                      <c:pt idx="2">
                        <c:v>91.177000125005975</c:v>
                      </c:pt>
                      <c:pt idx="3">
                        <c:v>127.70929975344289</c:v>
                      </c:pt>
                      <c:pt idx="4">
                        <c:v>162.3168147696955</c:v>
                      </c:pt>
                      <c:pt idx="5">
                        <c:v>196.80556907592995</c:v>
                      </c:pt>
                      <c:pt idx="6">
                        <c:v>228.93807828713241</c:v>
                      </c:pt>
                      <c:pt idx="7">
                        <c:v>260.23783603610264</c:v>
                      </c:pt>
                      <c:pt idx="8">
                        <c:v>290.70908745736398</c:v>
                      </c:pt>
                      <c:pt idx="9">
                        <c:v>319.99354795731205</c:v>
                      </c:pt>
                      <c:pt idx="10">
                        <c:v>348.03675732212309</c:v>
                      </c:pt>
                      <c:pt idx="11">
                        <c:v>374.60481862770746</c:v>
                      </c:pt>
                      <c:pt idx="12">
                        <c:v>400.41858053858329</c:v>
                      </c:pt>
                      <c:pt idx="13">
                        <c:v>424.70855860260986</c:v>
                      </c:pt>
                      <c:pt idx="14">
                        <c:v>447.92710135734222</c:v>
                      </c:pt>
                      <c:pt idx="15">
                        <c:v>470.30068433557204</c:v>
                      </c:pt>
                      <c:pt idx="16">
                        <c:v>491.61081209834776</c:v>
                      </c:pt>
                      <c:pt idx="17">
                        <c:v>512.45575429580208</c:v>
                      </c:pt>
                      <c:pt idx="18">
                        <c:v>532.07015806209847</c:v>
                      </c:pt>
                      <c:pt idx="19">
                        <c:v>551.1540554979498</c:v>
                      </c:pt>
                      <c:pt idx="20">
                        <c:v>569.58969470345858</c:v>
                      </c:pt>
                      <c:pt idx="21">
                        <c:v>587.34857903987086</c:v>
                      </c:pt>
                      <c:pt idx="22">
                        <c:v>604.19851987755317</c:v>
                      </c:pt>
                      <c:pt idx="23">
                        <c:v>620.12002286618292</c:v>
                      </c:pt>
                    </c:numCache>
                  </c:numRef>
                </c:yVal>
                <c:smooth val="0"/>
                <c:extLst>
                  <c:ext xmlns:c16="http://schemas.microsoft.com/office/drawing/2014/chart" uri="{C3380CC4-5D6E-409C-BE32-E72D297353CC}">
                    <c16:uniqueId val="{00000002-DB94-4DB8-8445-AD005E40685E}"/>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Summary!$D$2</c15:sqref>
                        </c15:formulaRef>
                      </c:ext>
                    </c:extLst>
                    <c:strCache>
                      <c:ptCount val="1"/>
                      <c:pt idx="0">
                        <c:v>Range Resources</c:v>
                      </c:pt>
                    </c:strCache>
                  </c:strRef>
                </c:tx>
                <c:spPr>
                  <a:ln w="28575" cap="rnd">
                    <a:solidFill>
                      <a:srgbClr val="FCB216">
                        <a:alpha val="50000"/>
                      </a:srgbClr>
                    </a:solidFill>
                    <a:round/>
                  </a:ln>
                  <a:effectLst/>
                </c:spPr>
                <c:marker>
                  <c:symbol val="none"/>
                </c:marker>
                <c:xVal>
                  <c:numRef>
                    <c:extLst xmlns:c15="http://schemas.microsoft.com/office/drawing/2012/chart">
                      <c:ext xmlns:c15="http://schemas.microsoft.com/office/drawing/2012/chart" uri="{02D57815-91ED-43cb-92C2-25804820EDAC}">
                        <c15:formulaRef>
                          <c15:sqref>Summary!$A$3:$A$38</c15:sqref>
                        </c15:formulaRef>
                      </c:ext>
                    </c:extLst>
                    <c:numCache>
                      <c:formatCode>General</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xVal>
                <c:yVal>
                  <c:numRef>
                    <c:extLst xmlns:c15="http://schemas.microsoft.com/office/drawing/2012/chart">
                      <c:ext xmlns:c15="http://schemas.microsoft.com/office/drawing/2012/chart" uri="{02D57815-91ED-43cb-92C2-25804820EDAC}">
                        <c15:formulaRef>
                          <c15:sqref>Summary!$D$3:$D$38</c15:sqref>
                        </c15:formulaRef>
                      </c:ext>
                    </c:extLst>
                    <c:numCache>
                      <c:formatCode>General</c:formatCode>
                      <c:ptCount val="36"/>
                      <c:pt idx="0">
                        <c:v>26.880007621836981</c:v>
                      </c:pt>
                      <c:pt idx="1">
                        <c:v>69.46856867075283</c:v>
                      </c:pt>
                      <c:pt idx="2">
                        <c:v>107.2437579256046</c:v>
                      </c:pt>
                      <c:pt idx="3">
                        <c:v>140.97709534679802</c:v>
                      </c:pt>
                      <c:pt idx="4">
                        <c:v>172.27650100452956</c:v>
                      </c:pt>
                      <c:pt idx="5">
                        <c:v>200.80026990028912</c:v>
                      </c:pt>
                      <c:pt idx="6">
                        <c:v>227.18623490704718</c:v>
                      </c:pt>
                      <c:pt idx="7">
                        <c:v>252.02695008401341</c:v>
                      </c:pt>
                      <c:pt idx="8">
                        <c:v>274.75718371665477</c:v>
                      </c:pt>
                      <c:pt idx="9">
                        <c:v>295.97321358579791</c:v>
                      </c:pt>
                      <c:pt idx="10">
                        <c:v>315.9094102313972</c:v>
                      </c:pt>
                      <c:pt idx="11">
                        <c:v>335.07449553776428</c:v>
                      </c:pt>
                      <c:pt idx="12">
                        <c:v>353.23445565790126</c:v>
                      </c:pt>
                      <c:pt idx="13">
                        <c:v>370.64229050038585</c:v>
                      </c:pt>
                      <c:pt idx="14">
                        <c:v>387.7061925178844</c:v>
                      </c:pt>
                      <c:pt idx="15">
                        <c:v>403.87329996163186</c:v>
                      </c:pt>
                      <c:pt idx="16">
                        <c:v>419.65362895480359</c:v>
                      </c:pt>
                      <c:pt idx="17">
                        <c:v>434.98538608139495</c:v>
                      </c:pt>
                      <c:pt idx="18">
                        <c:v>449.7238904224273</c:v>
                      </c:pt>
                      <c:pt idx="19">
                        <c:v>464.19627854751815</c:v>
                      </c:pt>
                      <c:pt idx="20">
                        <c:v>477.69612994087913</c:v>
                      </c:pt>
                      <c:pt idx="21">
                        <c:v>490.75973329855424</c:v>
                      </c:pt>
                      <c:pt idx="22">
                        <c:v>503.59806335208469</c:v>
                      </c:pt>
                      <c:pt idx="23">
                        <c:v>516.29676635057035</c:v>
                      </c:pt>
                    </c:numCache>
                  </c:numRef>
                </c:yVal>
                <c:smooth val="0"/>
                <c:extLst xmlns:c15="http://schemas.microsoft.com/office/drawing/2012/chart">
                  <c:ext xmlns:c16="http://schemas.microsoft.com/office/drawing/2014/chart" uri="{C3380CC4-5D6E-409C-BE32-E72D297353CC}">
                    <c16:uniqueId val="{00000003-DB94-4DB8-8445-AD005E40685E}"/>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Summary!$E$2</c15:sqref>
                        </c15:formulaRef>
                      </c:ext>
                    </c:extLst>
                    <c:strCache>
                      <c:ptCount val="1"/>
                      <c:pt idx="0">
                        <c:v>Southwestern Energy</c:v>
                      </c:pt>
                    </c:strCache>
                  </c:strRef>
                </c:tx>
                <c:spPr>
                  <a:ln w="28575" cap="rnd">
                    <a:solidFill>
                      <a:srgbClr val="A077AF">
                        <a:alpha val="50000"/>
                      </a:srgbClr>
                    </a:solidFill>
                    <a:round/>
                  </a:ln>
                  <a:effectLst/>
                </c:spPr>
                <c:marker>
                  <c:symbol val="none"/>
                </c:marker>
                <c:xVal>
                  <c:numRef>
                    <c:extLst xmlns:c15="http://schemas.microsoft.com/office/drawing/2012/chart">
                      <c:ext xmlns:c15="http://schemas.microsoft.com/office/drawing/2012/chart" uri="{02D57815-91ED-43cb-92C2-25804820EDAC}">
                        <c15:formulaRef>
                          <c15:sqref>Summary!$A$3:$A$38</c15:sqref>
                        </c15:formulaRef>
                      </c:ext>
                    </c:extLst>
                    <c:numCache>
                      <c:formatCode>General</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xVal>
                <c:yVal>
                  <c:numRef>
                    <c:extLst xmlns:c15="http://schemas.microsoft.com/office/drawing/2012/chart">
                      <c:ext xmlns:c15="http://schemas.microsoft.com/office/drawing/2012/chart" uri="{02D57815-91ED-43cb-92C2-25804820EDAC}">
                        <c15:formulaRef>
                          <c15:sqref>Summary!$E$3:$E$38</c15:sqref>
                        </c15:formulaRef>
                      </c:ext>
                    </c:extLst>
                    <c:numCache>
                      <c:formatCode>General</c:formatCode>
                      <c:ptCount val="36"/>
                      <c:pt idx="0">
                        <c:v>14.731948902426543</c:v>
                      </c:pt>
                      <c:pt idx="1">
                        <c:v>51.494025047994661</c:v>
                      </c:pt>
                      <c:pt idx="2">
                        <c:v>87.238256384917477</c:v>
                      </c:pt>
                      <c:pt idx="3">
                        <c:v>121.24404559688998</c:v>
                      </c:pt>
                      <c:pt idx="4">
                        <c:v>152.27584785108857</c:v>
                      </c:pt>
                      <c:pt idx="5">
                        <c:v>180.80048877354406</c:v>
                      </c:pt>
                      <c:pt idx="6">
                        <c:v>207.59436004096679</c:v>
                      </c:pt>
                      <c:pt idx="7">
                        <c:v>232.66764584281808</c:v>
                      </c:pt>
                      <c:pt idx="8">
                        <c:v>255.72765826787727</c:v>
                      </c:pt>
                      <c:pt idx="9">
                        <c:v>277.75519438990221</c:v>
                      </c:pt>
                      <c:pt idx="10">
                        <c:v>298.40997295271512</c:v>
                      </c:pt>
                      <c:pt idx="11">
                        <c:v>318.52423474705404</c:v>
                      </c:pt>
                      <c:pt idx="12">
                        <c:v>338.02912395180596</c:v>
                      </c:pt>
                      <c:pt idx="13">
                        <c:v>356.99595868792147</c:v>
                      </c:pt>
                      <c:pt idx="14">
                        <c:v>375.09764602962906</c:v>
                      </c:pt>
                      <c:pt idx="15">
                        <c:v>392.12274231754299</c:v>
                      </c:pt>
                      <c:pt idx="16">
                        <c:v>407.90761586818292</c:v>
                      </c:pt>
                      <c:pt idx="17">
                        <c:v>423.97887736784497</c:v>
                      </c:pt>
                      <c:pt idx="18">
                        <c:v>438.64712135754951</c:v>
                      </c:pt>
                      <c:pt idx="19">
                        <c:v>453.03195500381446</c:v>
                      </c:pt>
                      <c:pt idx="20">
                        <c:v>467.1718101805597</c:v>
                      </c:pt>
                      <c:pt idx="21">
                        <c:v>481.09498643966197</c:v>
                      </c:pt>
                      <c:pt idx="22">
                        <c:v>494.64786381012993</c:v>
                      </c:pt>
                      <c:pt idx="23">
                        <c:v>506.82631741966117</c:v>
                      </c:pt>
                    </c:numCache>
                  </c:numRef>
                </c:yVal>
                <c:smooth val="0"/>
                <c:extLst xmlns:c15="http://schemas.microsoft.com/office/drawing/2012/chart">
                  <c:ext xmlns:c16="http://schemas.microsoft.com/office/drawing/2014/chart" uri="{C3380CC4-5D6E-409C-BE32-E72D297353CC}">
                    <c16:uniqueId val="{00000004-DB94-4DB8-8445-AD005E40685E}"/>
                  </c:ext>
                </c:extLst>
              </c15:ser>
            </c15:filteredScatterSeries>
          </c:ext>
        </c:extLst>
      </c:scatterChart>
      <c:valAx>
        <c:axId val="71168303"/>
        <c:scaling>
          <c:orientation val="minMax"/>
          <c:max val="28"/>
          <c:min val="0"/>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j-lt"/>
                    <a:ea typeface="+mn-ea"/>
                    <a:cs typeface="Segoe UI Semibold" panose="020B0702040204020203" pitchFamily="34" charset="0"/>
                  </a:defRPr>
                </a:pPr>
                <a:r>
                  <a:rPr lang="en-US"/>
                  <a:t>Months On Line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j-lt"/>
                  <a:ea typeface="+mn-ea"/>
                  <a:cs typeface="Segoe UI Semibold" panose="020B0702040204020203" pitchFamily="34" charset="0"/>
                </a:defRPr>
              </a:pPr>
              <a:endParaRPr lang="en-US"/>
            </a:p>
          </c:txPr>
        </c:title>
        <c:numFmt formatCode="General" sourceLinked="1"/>
        <c:majorTickMark val="out"/>
        <c:minorTickMark val="none"/>
        <c:tickLblPos val="nextTo"/>
        <c:spPr>
          <a:noFill/>
          <a:ln w="9525" cap="flat" cmpd="sng" algn="ctr">
            <a:solidFill>
              <a:srgbClr val="5F6062"/>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j-lt"/>
                <a:ea typeface="+mn-ea"/>
                <a:cs typeface="Segoe UI Semibold" panose="020B0702040204020203" pitchFamily="34" charset="0"/>
              </a:defRPr>
            </a:pPr>
            <a:endParaRPr lang="en-US"/>
          </a:p>
        </c:txPr>
        <c:crossAx val="273678159"/>
        <c:crosses val="autoZero"/>
        <c:crossBetween val="midCat"/>
        <c:majorUnit val="6"/>
      </c:valAx>
      <c:valAx>
        <c:axId val="273678159"/>
        <c:scaling>
          <c:orientation val="minMax"/>
          <c:max val="800"/>
        </c:scaling>
        <c:delete val="0"/>
        <c:axPos val="l"/>
        <c:title>
          <c:tx>
            <c:rich>
              <a:bodyPr rot="-5400000" spcFirstLastPara="1" vertOverflow="ellipsis" vert="horz" wrap="square" anchor="ctr" anchorCtr="1"/>
              <a:lstStyle/>
              <a:p>
                <a:pPr>
                  <a:defRPr sz="1300" b="1" i="0" u="none" strike="noStrike" kern="1200" baseline="0">
                    <a:solidFill>
                      <a:schemeClr val="tx1">
                        <a:lumMod val="65000"/>
                        <a:lumOff val="35000"/>
                      </a:schemeClr>
                    </a:solidFill>
                    <a:latin typeface="+mj-lt"/>
                    <a:ea typeface="+mn-ea"/>
                    <a:cs typeface="Segoe UI Semibold" panose="020B0702040204020203" pitchFamily="34" charset="0"/>
                  </a:defRPr>
                </a:pPr>
                <a:r>
                  <a:rPr lang="en-US" sz="1300" dirty="0"/>
                  <a:t>Normalized Cumulative Gas Equivalent</a:t>
                </a:r>
              </a:p>
            </c:rich>
          </c:tx>
          <c:layout>
            <c:manualLayout>
              <c:xMode val="edge"/>
              <c:yMode val="edge"/>
              <c:x val="2.4425415573053368E-2"/>
              <c:y val="0.11535524205307669"/>
            </c:manualLayout>
          </c:layout>
          <c:overlay val="0"/>
          <c:spPr>
            <a:noFill/>
            <a:ln>
              <a:noFill/>
            </a:ln>
            <a:effectLst/>
          </c:spPr>
          <c:txPr>
            <a:bodyPr rot="-5400000" spcFirstLastPara="1" vertOverflow="ellipsis" vert="horz" wrap="square" anchor="ctr" anchorCtr="1"/>
            <a:lstStyle/>
            <a:p>
              <a:pPr>
                <a:defRPr sz="1300" b="1" i="0" u="none" strike="noStrike" kern="1200" baseline="0">
                  <a:solidFill>
                    <a:schemeClr val="tx1">
                      <a:lumMod val="65000"/>
                      <a:lumOff val="35000"/>
                    </a:schemeClr>
                  </a:solidFill>
                  <a:latin typeface="+mj-lt"/>
                  <a:ea typeface="+mn-ea"/>
                  <a:cs typeface="Segoe UI Semibold" panose="020B0702040204020203" pitchFamily="34" charset="0"/>
                </a:defRPr>
              </a:pPr>
              <a:endParaRPr lang="en-US"/>
            </a:p>
          </c:txPr>
        </c:title>
        <c:numFmt formatCode="General" sourceLinked="1"/>
        <c:majorTickMark val="out"/>
        <c:minorTickMark val="none"/>
        <c:tickLblPos val="nextTo"/>
        <c:spPr>
          <a:noFill/>
          <a:ln w="9525" cap="flat" cmpd="sng" algn="ctr">
            <a:solidFill>
              <a:srgbClr val="5F6062"/>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j-lt"/>
                <a:ea typeface="+mn-ea"/>
                <a:cs typeface="Segoe UI Semibold" panose="020B0702040204020203" pitchFamily="34" charset="0"/>
              </a:defRPr>
            </a:pPr>
            <a:endParaRPr lang="en-US"/>
          </a:p>
        </c:txPr>
        <c:crossAx val="711683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mj-lt"/>
          <a:cs typeface="Segoe UI Semibold" panose="020B0702040204020203"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956847070074315E-2"/>
          <c:y val="4.8181874347147782E-2"/>
          <c:w val="0.90785344524975786"/>
          <c:h val="0.86744026287159637"/>
        </c:manualLayout>
      </c:layout>
      <c:barChart>
        <c:barDir val="col"/>
        <c:grouping val="clustered"/>
        <c:varyColors val="0"/>
        <c:ser>
          <c:idx val="0"/>
          <c:order val="0"/>
          <c:tx>
            <c:strRef>
              <c:f>Sheet1!$I$29</c:f>
              <c:strCache>
                <c:ptCount val="1"/>
                <c:pt idx="0">
                  <c:v>D&amp;C/Prod</c:v>
                </c:pt>
              </c:strCache>
            </c:strRef>
          </c:tx>
          <c:spPr>
            <a:solidFill>
              <a:schemeClr val="accent1"/>
            </a:solidFill>
            <a:ln>
              <a:noFill/>
            </a:ln>
            <a:effectLst/>
          </c:spPr>
          <c:invertIfNegative val="0"/>
          <c:dPt>
            <c:idx val="0"/>
            <c:invertIfNegative val="0"/>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c:spPr>
            <c:extLst>
              <c:ext xmlns:c16="http://schemas.microsoft.com/office/drawing/2014/chart" uri="{C3380CC4-5D6E-409C-BE32-E72D297353CC}">
                <c16:uniqueId val="{00000002-C347-4E6B-9750-FEA4A0558FCC}"/>
              </c:ext>
            </c:extLst>
          </c:dPt>
          <c:dLbls>
            <c:dLbl>
              <c:idx val="0"/>
              <c:spPr>
                <a:noFill/>
                <a:ln>
                  <a:noFill/>
                </a:ln>
                <a:effectLst/>
              </c:spPr>
              <c:txPr>
                <a:bodyPr rot="0" spcFirstLastPara="1" vertOverflow="ellipsis" vert="horz" wrap="square" anchor="ctr" anchorCtr="1"/>
                <a:lstStyle/>
                <a:p>
                  <a:pPr>
                    <a:defRPr sz="1800" b="1" i="0" u="none" strike="noStrike" kern="1200" baseline="0">
                      <a:solidFill>
                        <a:schemeClr val="accent3">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C347-4E6B-9750-FEA4A0558FCC}"/>
                </c:ext>
              </c:extLst>
            </c:dLbl>
            <c:dLbl>
              <c:idx val="1"/>
              <c:layout>
                <c:manualLayout>
                  <c:x val="0"/>
                  <c:y val="-8.45774844081079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A57-4762-800F-96A96E6A6035}"/>
                </c:ext>
              </c:extLst>
            </c:dLbl>
            <c:dLbl>
              <c:idx val="2"/>
              <c:layout>
                <c:manualLayout>
                  <c:x val="0"/>
                  <c:y val="-2.81924948027029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47-4E6B-9750-FEA4A0558FCC}"/>
                </c:ext>
              </c:extLst>
            </c:dLbl>
            <c:dLbl>
              <c:idx val="3"/>
              <c:layout>
                <c:manualLayout>
                  <c:x val="-1.4717916072880955E-3"/>
                  <c:y val="1.1276997921080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83-471B-BE8F-FBB79CA159CD}"/>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Sheet1!$H$30:$H$35</c:f>
              <c:strCache>
                <c:ptCount val="6"/>
                <c:pt idx="0">
                  <c:v>AR</c:v>
                </c:pt>
                <c:pt idx="1">
                  <c:v>Peer 1</c:v>
                </c:pt>
                <c:pt idx="2">
                  <c:v>Peer 2</c:v>
                </c:pt>
                <c:pt idx="3">
                  <c:v>Peer 3</c:v>
                </c:pt>
                <c:pt idx="4">
                  <c:v>Peer 4</c:v>
                </c:pt>
                <c:pt idx="5">
                  <c:v>Peer 5</c:v>
                </c:pt>
              </c:strCache>
            </c:strRef>
          </c:cat>
          <c:val>
            <c:numRef>
              <c:f>Sheet1!$I$30:$I$35</c:f>
              <c:numCache>
                <c:formatCode>"$"#,##0.00</c:formatCode>
                <c:ptCount val="6"/>
                <c:pt idx="0">
                  <c:v>0.54243008678881388</c:v>
                </c:pt>
                <c:pt idx="1">
                  <c:v>0.70909090909090911</c:v>
                </c:pt>
                <c:pt idx="2">
                  <c:v>0.75711148562381902</c:v>
                </c:pt>
                <c:pt idx="3">
                  <c:v>1.0378167773923166</c:v>
                </c:pt>
                <c:pt idx="4">
                  <c:v>1.1000000000000001</c:v>
                </c:pt>
                <c:pt idx="5">
                  <c:v>1.17</c:v>
                </c:pt>
              </c:numCache>
            </c:numRef>
          </c:val>
          <c:extLst>
            <c:ext xmlns:c16="http://schemas.microsoft.com/office/drawing/2014/chart" uri="{C3380CC4-5D6E-409C-BE32-E72D297353CC}">
              <c16:uniqueId val="{00000000-C347-4E6B-9750-FEA4A0558FCC}"/>
            </c:ext>
          </c:extLst>
        </c:ser>
        <c:dLbls>
          <c:showLegendKey val="0"/>
          <c:showVal val="0"/>
          <c:showCatName val="0"/>
          <c:showSerName val="0"/>
          <c:showPercent val="0"/>
          <c:showBubbleSize val="0"/>
        </c:dLbls>
        <c:gapWidth val="60"/>
        <c:axId val="1522798304"/>
        <c:axId val="1520574592"/>
      </c:barChart>
      <c:lineChart>
        <c:grouping val="standard"/>
        <c:varyColors val="0"/>
        <c:ser>
          <c:idx val="1"/>
          <c:order val="1"/>
          <c:tx>
            <c:strRef>
              <c:f>Sheet1!$J$29</c:f>
              <c:strCache>
                <c:ptCount val="1"/>
                <c:pt idx="0">
                  <c:v>Peer Avg.</c:v>
                </c:pt>
              </c:strCache>
            </c:strRef>
          </c:tx>
          <c:spPr>
            <a:ln w="28575" cap="rnd">
              <a:solidFill>
                <a:schemeClr val="accent2"/>
              </a:solidFill>
              <a:round/>
            </a:ln>
            <a:effectLst/>
          </c:spPr>
          <c:marker>
            <c:symbol val="none"/>
          </c:marker>
          <c:cat>
            <c:strRef>
              <c:f>Sheet1!$H$30:$H$35</c:f>
              <c:strCache>
                <c:ptCount val="6"/>
                <c:pt idx="0">
                  <c:v>AR</c:v>
                </c:pt>
                <c:pt idx="1">
                  <c:v>Peer 1</c:v>
                </c:pt>
                <c:pt idx="2">
                  <c:v>Peer 2</c:v>
                </c:pt>
                <c:pt idx="3">
                  <c:v>Peer 3</c:v>
                </c:pt>
                <c:pt idx="4">
                  <c:v>Peer 4</c:v>
                </c:pt>
                <c:pt idx="5">
                  <c:v>Peer 5</c:v>
                </c:pt>
              </c:strCache>
            </c:strRef>
          </c:cat>
          <c:val>
            <c:numRef>
              <c:f>Sheet1!$J$30:$J$35</c:f>
              <c:numCache>
                <c:formatCode>"$"#,##0.00</c:formatCode>
                <c:ptCount val="6"/>
                <c:pt idx="0">
                  <c:v>0.95480383442140881</c:v>
                </c:pt>
                <c:pt idx="1">
                  <c:v>0.95480383442140881</c:v>
                </c:pt>
                <c:pt idx="2">
                  <c:v>0.95480383442140881</c:v>
                </c:pt>
                <c:pt idx="3">
                  <c:v>0.95480383442140881</c:v>
                </c:pt>
                <c:pt idx="4">
                  <c:v>0.95480383442140881</c:v>
                </c:pt>
                <c:pt idx="5">
                  <c:v>0.95480383442140881</c:v>
                </c:pt>
              </c:numCache>
            </c:numRef>
          </c:val>
          <c:smooth val="0"/>
          <c:extLst>
            <c:ext xmlns:c16="http://schemas.microsoft.com/office/drawing/2014/chart" uri="{C3380CC4-5D6E-409C-BE32-E72D297353CC}">
              <c16:uniqueId val="{00000001-C347-4E6B-9750-FEA4A0558FCC}"/>
            </c:ext>
          </c:extLst>
        </c:ser>
        <c:dLbls>
          <c:showLegendKey val="0"/>
          <c:showVal val="0"/>
          <c:showCatName val="0"/>
          <c:showSerName val="0"/>
          <c:showPercent val="0"/>
          <c:showBubbleSize val="0"/>
        </c:dLbls>
        <c:marker val="1"/>
        <c:smooth val="0"/>
        <c:axId val="1522798304"/>
        <c:axId val="1520574592"/>
      </c:lineChart>
      <c:catAx>
        <c:axId val="152279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20574592"/>
        <c:crosses val="autoZero"/>
        <c:auto val="1"/>
        <c:lblAlgn val="ctr"/>
        <c:lblOffset val="100"/>
        <c:noMultiLvlLbl val="0"/>
      </c:catAx>
      <c:valAx>
        <c:axId val="1520574592"/>
        <c:scaling>
          <c:orientation val="minMax"/>
        </c:scaling>
        <c:delete val="0"/>
        <c:axPos val="l"/>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22798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118137528109822E-2"/>
          <c:y val="7.8011638140194059E-2"/>
          <c:w val="0.95488191477867745"/>
          <c:h val="0.86311794955332521"/>
        </c:manualLayout>
      </c:layout>
      <c:lineChart>
        <c:grouping val="standard"/>
        <c:varyColors val="0"/>
        <c:ser>
          <c:idx val="0"/>
          <c:order val="0"/>
          <c:tx>
            <c:strRef>
              <c:f>Chart!$B$1</c:f>
              <c:strCache>
                <c:ptCount val="1"/>
                <c:pt idx="0">
                  <c:v>US Propane Exports</c:v>
                </c:pt>
              </c:strCache>
            </c:strRef>
          </c:tx>
          <c:spPr>
            <a:ln w="38100" cap="rnd">
              <a:solidFill>
                <a:schemeClr val="accent1"/>
              </a:solidFill>
              <a:round/>
            </a:ln>
            <a:effectLst/>
          </c:spPr>
          <c:marker>
            <c:symbol val="none"/>
          </c:marker>
          <c:cat>
            <c:strRef>
              <c:f>Chart!$A$2:$A$15</c:f>
              <c:strCache>
                <c:ptCount val="14"/>
                <c:pt idx="0">
                  <c:v>1Q</c:v>
                </c:pt>
                <c:pt idx="1">
                  <c:v>2Q</c:v>
                </c:pt>
                <c:pt idx="2">
                  <c:v>3Q</c:v>
                </c:pt>
                <c:pt idx="3">
                  <c:v>4Q</c:v>
                </c:pt>
                <c:pt idx="4">
                  <c:v>1Q</c:v>
                </c:pt>
                <c:pt idx="5">
                  <c:v>2Q</c:v>
                </c:pt>
                <c:pt idx="6">
                  <c:v>3Q</c:v>
                </c:pt>
                <c:pt idx="7">
                  <c:v>4Q</c:v>
                </c:pt>
                <c:pt idx="8">
                  <c:v>1Q</c:v>
                </c:pt>
                <c:pt idx="9">
                  <c:v>2Q</c:v>
                </c:pt>
                <c:pt idx="10">
                  <c:v>3Q</c:v>
                </c:pt>
                <c:pt idx="11">
                  <c:v>4Q</c:v>
                </c:pt>
                <c:pt idx="12">
                  <c:v>1Q</c:v>
                </c:pt>
                <c:pt idx="13">
                  <c:v>2Q</c:v>
                </c:pt>
              </c:strCache>
            </c:strRef>
          </c:cat>
          <c:val>
            <c:numRef>
              <c:f>Chart!$B$2:$B$15</c:f>
              <c:numCache>
                <c:formatCode>#,##0</c:formatCode>
                <c:ptCount val="14"/>
                <c:pt idx="0">
                  <c:v>1175.3076923076924</c:v>
                </c:pt>
                <c:pt idx="1">
                  <c:v>1185.2307692307693</c:v>
                </c:pt>
                <c:pt idx="2">
                  <c:v>1191.4615384615386</c:v>
                </c:pt>
                <c:pt idx="3">
                  <c:v>1170.6428571428571</c:v>
                </c:pt>
                <c:pt idx="4">
                  <c:v>1169.3333333333333</c:v>
                </c:pt>
                <c:pt idx="5">
                  <c:v>1323.6923076923076</c:v>
                </c:pt>
                <c:pt idx="6">
                  <c:v>1407</c:v>
                </c:pt>
                <c:pt idx="7">
                  <c:v>1480.0769230769231</c:v>
                </c:pt>
                <c:pt idx="8">
                  <c:v>1574.7692307692307</c:v>
                </c:pt>
                <c:pt idx="9">
                  <c:v>1525.2307692307693</c:v>
                </c:pt>
                <c:pt idx="10">
                  <c:v>1608.0769230769231</c:v>
                </c:pt>
                <c:pt idx="11">
                  <c:v>1764.2307692307693</c:v>
                </c:pt>
                <c:pt idx="12">
                  <c:v>1719.5384615384614</c:v>
                </c:pt>
                <c:pt idx="13">
                  <c:v>1792</c:v>
                </c:pt>
              </c:numCache>
            </c:numRef>
          </c:val>
          <c:smooth val="1"/>
          <c:extLst>
            <c:ext xmlns:c16="http://schemas.microsoft.com/office/drawing/2014/chart" uri="{C3380CC4-5D6E-409C-BE32-E72D297353CC}">
              <c16:uniqueId val="{00000000-E673-4DB5-8EBD-B33380ED21EB}"/>
            </c:ext>
          </c:extLst>
        </c:ser>
        <c:dLbls>
          <c:showLegendKey val="0"/>
          <c:showVal val="0"/>
          <c:showCatName val="0"/>
          <c:showSerName val="0"/>
          <c:showPercent val="0"/>
          <c:showBubbleSize val="0"/>
        </c:dLbls>
        <c:smooth val="0"/>
        <c:axId val="570983295"/>
        <c:axId val="797661407"/>
      </c:lineChart>
      <c:catAx>
        <c:axId val="570983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chivo"/>
                <a:ea typeface="+mn-ea"/>
                <a:cs typeface="Segoe UI Light" panose="020B0502040204020203" pitchFamily="34" charset="0"/>
              </a:defRPr>
            </a:pPr>
            <a:endParaRPr lang="en-US"/>
          </a:p>
        </c:txPr>
        <c:crossAx val="797661407"/>
        <c:crosses val="autoZero"/>
        <c:auto val="1"/>
        <c:lblAlgn val="ctr"/>
        <c:lblOffset val="100"/>
        <c:noMultiLvlLbl val="0"/>
      </c:catAx>
      <c:valAx>
        <c:axId val="797661407"/>
        <c:scaling>
          <c:orientation val="minMax"/>
          <c:max val="2000"/>
          <c:min val="100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Archivo"/>
                <a:ea typeface="+mn-ea"/>
                <a:cs typeface="Segoe UI Light" panose="020B0502040204020203" pitchFamily="34" charset="0"/>
              </a:defRPr>
            </a:pPr>
            <a:endParaRPr lang="en-US"/>
          </a:p>
        </c:txPr>
        <c:crossAx val="570983295"/>
        <c:crosses val="autoZero"/>
        <c:crossBetween val="between"/>
        <c:dispUnits>
          <c:builtInUnit val="thousan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Archivo"/>
          <a:cs typeface="Segoe UI Light" panose="020B0502040204020203" pitchFamily="34" charset="0"/>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manualLayout>
          <c:layoutTarget val="inner"/>
          <c:xMode val="edge"/>
          <c:yMode val="edge"/>
          <c:x val="8.4648439638698669E-2"/>
          <c:y val="8.5659397613036287E-2"/>
          <c:w val="0.91535156036130128"/>
          <c:h val="0.82821011001381528"/>
        </c:manualLayout>
      </c:layout>
      <c:barChart>
        <c:barDir val="col"/>
        <c:grouping val="stacked"/>
        <c:varyColors val="0"/>
        <c:ser>
          <c:idx val="0"/>
          <c:order val="0"/>
          <c:tx>
            <c:strRef>
              <c:f>'New Data'!$B$1</c:f>
              <c:strCache>
                <c:ptCount val="1"/>
                <c:pt idx="0">
                  <c:v>PADD 3 Existing Capacity</c:v>
                </c:pt>
              </c:strCache>
            </c:strRef>
          </c:tx>
          <c:spPr>
            <a:solidFill>
              <a:srgbClr val="FFC000"/>
            </a:solidFill>
            <a:ln w="38100">
              <a:noFill/>
            </a:ln>
          </c:spPr>
          <c:invertIfNegative val="0"/>
          <c:cat>
            <c:numRef>
              <c:f>'New Data'!$A$2:$A$133</c:f>
              <c:numCache>
                <c:formatCode>m/d/yyyy</c:formatCode>
                <c:ptCount val="13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pt idx="112">
                  <c:v>45778</c:v>
                </c:pt>
                <c:pt idx="113">
                  <c:v>45809</c:v>
                </c:pt>
                <c:pt idx="114">
                  <c:v>45839</c:v>
                </c:pt>
                <c:pt idx="115">
                  <c:v>45870</c:v>
                </c:pt>
                <c:pt idx="116">
                  <c:v>45901</c:v>
                </c:pt>
                <c:pt idx="117">
                  <c:v>45931</c:v>
                </c:pt>
                <c:pt idx="118">
                  <c:v>45962</c:v>
                </c:pt>
                <c:pt idx="119">
                  <c:v>45992</c:v>
                </c:pt>
                <c:pt idx="120">
                  <c:v>46023</c:v>
                </c:pt>
                <c:pt idx="121">
                  <c:v>46054</c:v>
                </c:pt>
                <c:pt idx="122">
                  <c:v>46082</c:v>
                </c:pt>
                <c:pt idx="123">
                  <c:v>46113</c:v>
                </c:pt>
                <c:pt idx="124">
                  <c:v>46143</c:v>
                </c:pt>
                <c:pt idx="125">
                  <c:v>46174</c:v>
                </c:pt>
                <c:pt idx="126">
                  <c:v>46204</c:v>
                </c:pt>
                <c:pt idx="127">
                  <c:v>46235</c:v>
                </c:pt>
                <c:pt idx="128">
                  <c:v>46266</c:v>
                </c:pt>
                <c:pt idx="129">
                  <c:v>46296</c:v>
                </c:pt>
                <c:pt idx="130">
                  <c:v>46327</c:v>
                </c:pt>
                <c:pt idx="131">
                  <c:v>46357</c:v>
                </c:pt>
              </c:numCache>
            </c:numRef>
          </c:cat>
          <c:val>
            <c:numRef>
              <c:f>'New Data'!$B$2:$B$133</c:f>
              <c:numCache>
                <c:formatCode>_(* #,##0_);_(* \(#,##0\);_(* "-"??_);_(@_)</c:formatCode>
                <c:ptCount val="132"/>
                <c:pt idx="0">
                  <c:v>1010</c:v>
                </c:pt>
                <c:pt idx="1">
                  <c:v>1010</c:v>
                </c:pt>
                <c:pt idx="2">
                  <c:v>1010</c:v>
                </c:pt>
                <c:pt idx="3">
                  <c:v>1010</c:v>
                </c:pt>
                <c:pt idx="4">
                  <c:v>1010</c:v>
                </c:pt>
                <c:pt idx="5">
                  <c:v>1010</c:v>
                </c:pt>
                <c:pt idx="6">
                  <c:v>1010</c:v>
                </c:pt>
                <c:pt idx="7">
                  <c:v>1010</c:v>
                </c:pt>
                <c:pt idx="8">
                  <c:v>1010</c:v>
                </c:pt>
                <c:pt idx="9">
                  <c:v>1010</c:v>
                </c:pt>
                <c:pt idx="10">
                  <c:v>1010</c:v>
                </c:pt>
                <c:pt idx="11">
                  <c:v>1010</c:v>
                </c:pt>
                <c:pt idx="12">
                  <c:v>1010</c:v>
                </c:pt>
                <c:pt idx="13">
                  <c:v>1010</c:v>
                </c:pt>
                <c:pt idx="14">
                  <c:v>1010</c:v>
                </c:pt>
                <c:pt idx="15">
                  <c:v>1010</c:v>
                </c:pt>
                <c:pt idx="16">
                  <c:v>1010</c:v>
                </c:pt>
                <c:pt idx="17">
                  <c:v>1010</c:v>
                </c:pt>
                <c:pt idx="18">
                  <c:v>1010</c:v>
                </c:pt>
                <c:pt idx="19">
                  <c:v>1010</c:v>
                </c:pt>
                <c:pt idx="20">
                  <c:v>1010</c:v>
                </c:pt>
                <c:pt idx="21">
                  <c:v>1010</c:v>
                </c:pt>
                <c:pt idx="22">
                  <c:v>1010</c:v>
                </c:pt>
                <c:pt idx="23">
                  <c:v>1010</c:v>
                </c:pt>
                <c:pt idx="24">
                  <c:v>1010</c:v>
                </c:pt>
                <c:pt idx="25">
                  <c:v>1010</c:v>
                </c:pt>
                <c:pt idx="26">
                  <c:v>1010</c:v>
                </c:pt>
                <c:pt idx="27">
                  <c:v>1010</c:v>
                </c:pt>
                <c:pt idx="28">
                  <c:v>1010</c:v>
                </c:pt>
                <c:pt idx="29">
                  <c:v>1010</c:v>
                </c:pt>
                <c:pt idx="30">
                  <c:v>1010</c:v>
                </c:pt>
                <c:pt idx="31">
                  <c:v>1010</c:v>
                </c:pt>
                <c:pt idx="32">
                  <c:v>1010</c:v>
                </c:pt>
                <c:pt idx="33">
                  <c:v>1010</c:v>
                </c:pt>
                <c:pt idx="34">
                  <c:v>1010</c:v>
                </c:pt>
                <c:pt idx="35">
                  <c:v>1010</c:v>
                </c:pt>
                <c:pt idx="36">
                  <c:v>1010</c:v>
                </c:pt>
                <c:pt idx="37">
                  <c:v>1010</c:v>
                </c:pt>
                <c:pt idx="38">
                  <c:v>1010</c:v>
                </c:pt>
                <c:pt idx="39">
                  <c:v>1010</c:v>
                </c:pt>
                <c:pt idx="40">
                  <c:v>1010</c:v>
                </c:pt>
                <c:pt idx="41">
                  <c:v>1010</c:v>
                </c:pt>
                <c:pt idx="42">
                  <c:v>1010</c:v>
                </c:pt>
                <c:pt idx="43">
                  <c:v>1010</c:v>
                </c:pt>
                <c:pt idx="44">
                  <c:v>1010</c:v>
                </c:pt>
                <c:pt idx="45">
                  <c:v>1010</c:v>
                </c:pt>
                <c:pt idx="46">
                  <c:v>1010</c:v>
                </c:pt>
                <c:pt idx="47">
                  <c:v>1010</c:v>
                </c:pt>
                <c:pt idx="48">
                  <c:v>1010</c:v>
                </c:pt>
                <c:pt idx="49">
                  <c:v>1010</c:v>
                </c:pt>
                <c:pt idx="50">
                  <c:v>1010</c:v>
                </c:pt>
                <c:pt idx="51">
                  <c:v>1010</c:v>
                </c:pt>
                <c:pt idx="52">
                  <c:v>1010</c:v>
                </c:pt>
                <c:pt idx="53">
                  <c:v>1010</c:v>
                </c:pt>
                <c:pt idx="54">
                  <c:v>1010</c:v>
                </c:pt>
                <c:pt idx="55">
                  <c:v>1010</c:v>
                </c:pt>
                <c:pt idx="56">
                  <c:v>1010</c:v>
                </c:pt>
                <c:pt idx="57">
                  <c:v>1010</c:v>
                </c:pt>
                <c:pt idx="58">
                  <c:v>1010</c:v>
                </c:pt>
                <c:pt idx="59">
                  <c:v>1010</c:v>
                </c:pt>
                <c:pt idx="60">
                  <c:v>1010</c:v>
                </c:pt>
                <c:pt idx="61">
                  <c:v>1010</c:v>
                </c:pt>
                <c:pt idx="62">
                  <c:v>1010</c:v>
                </c:pt>
                <c:pt idx="63">
                  <c:v>1010</c:v>
                </c:pt>
                <c:pt idx="64">
                  <c:v>1010</c:v>
                </c:pt>
                <c:pt idx="65">
                  <c:v>1010</c:v>
                </c:pt>
                <c:pt idx="66">
                  <c:v>1010</c:v>
                </c:pt>
                <c:pt idx="67">
                  <c:v>1010</c:v>
                </c:pt>
                <c:pt idx="68">
                  <c:v>1010</c:v>
                </c:pt>
                <c:pt idx="69">
                  <c:v>1010</c:v>
                </c:pt>
                <c:pt idx="70">
                  <c:v>1010</c:v>
                </c:pt>
                <c:pt idx="71">
                  <c:v>1010</c:v>
                </c:pt>
                <c:pt idx="72">
                  <c:v>1010</c:v>
                </c:pt>
                <c:pt idx="73">
                  <c:v>1010</c:v>
                </c:pt>
                <c:pt idx="74">
                  <c:v>1010</c:v>
                </c:pt>
                <c:pt idx="75">
                  <c:v>1010</c:v>
                </c:pt>
                <c:pt idx="76">
                  <c:v>1010</c:v>
                </c:pt>
                <c:pt idx="77">
                  <c:v>1010</c:v>
                </c:pt>
                <c:pt idx="78">
                  <c:v>1010</c:v>
                </c:pt>
                <c:pt idx="79">
                  <c:v>1010</c:v>
                </c:pt>
                <c:pt idx="80">
                  <c:v>1010</c:v>
                </c:pt>
                <c:pt idx="81">
                  <c:v>1010</c:v>
                </c:pt>
                <c:pt idx="82">
                  <c:v>1010</c:v>
                </c:pt>
                <c:pt idx="83">
                  <c:v>1010</c:v>
                </c:pt>
                <c:pt idx="84">
                  <c:v>1010</c:v>
                </c:pt>
                <c:pt idx="85">
                  <c:v>1010</c:v>
                </c:pt>
                <c:pt idx="86">
                  <c:v>1010</c:v>
                </c:pt>
                <c:pt idx="87">
                  <c:v>1010</c:v>
                </c:pt>
                <c:pt idx="88">
                  <c:v>1010</c:v>
                </c:pt>
                <c:pt idx="89">
                  <c:v>1010</c:v>
                </c:pt>
                <c:pt idx="90">
                  <c:v>1010</c:v>
                </c:pt>
                <c:pt idx="91">
                  <c:v>1010</c:v>
                </c:pt>
                <c:pt idx="92">
                  <c:v>1010</c:v>
                </c:pt>
                <c:pt idx="93">
                  <c:v>1010</c:v>
                </c:pt>
                <c:pt idx="94">
                  <c:v>1010</c:v>
                </c:pt>
                <c:pt idx="95">
                  <c:v>1010</c:v>
                </c:pt>
                <c:pt idx="96">
                  <c:v>1010</c:v>
                </c:pt>
                <c:pt idx="97">
                  <c:v>1010</c:v>
                </c:pt>
                <c:pt idx="98">
                  <c:v>1010</c:v>
                </c:pt>
                <c:pt idx="99">
                  <c:v>1010</c:v>
                </c:pt>
                <c:pt idx="100">
                  <c:v>1010</c:v>
                </c:pt>
                <c:pt idx="101">
                  <c:v>1010</c:v>
                </c:pt>
                <c:pt idx="102">
                  <c:v>1010</c:v>
                </c:pt>
                <c:pt idx="103">
                  <c:v>1010</c:v>
                </c:pt>
                <c:pt idx="104">
                  <c:v>1010</c:v>
                </c:pt>
                <c:pt idx="105">
                  <c:v>1010</c:v>
                </c:pt>
                <c:pt idx="106">
                  <c:v>1010</c:v>
                </c:pt>
                <c:pt idx="107">
                  <c:v>1010</c:v>
                </c:pt>
                <c:pt idx="108">
                  <c:v>1010</c:v>
                </c:pt>
                <c:pt idx="109">
                  <c:v>1010</c:v>
                </c:pt>
                <c:pt idx="110">
                  <c:v>1010</c:v>
                </c:pt>
                <c:pt idx="111">
                  <c:v>1010</c:v>
                </c:pt>
                <c:pt idx="112">
                  <c:v>1010</c:v>
                </c:pt>
                <c:pt idx="113">
                  <c:v>1010</c:v>
                </c:pt>
                <c:pt idx="114">
                  <c:v>1010</c:v>
                </c:pt>
                <c:pt idx="115">
                  <c:v>1010</c:v>
                </c:pt>
                <c:pt idx="116">
                  <c:v>1010</c:v>
                </c:pt>
                <c:pt idx="117">
                  <c:v>1010</c:v>
                </c:pt>
                <c:pt idx="118">
                  <c:v>1010</c:v>
                </c:pt>
                <c:pt idx="119">
                  <c:v>1010</c:v>
                </c:pt>
                <c:pt idx="120">
                  <c:v>1010</c:v>
                </c:pt>
                <c:pt idx="121">
                  <c:v>1010</c:v>
                </c:pt>
                <c:pt idx="122">
                  <c:v>1010</c:v>
                </c:pt>
                <c:pt idx="123">
                  <c:v>1010</c:v>
                </c:pt>
                <c:pt idx="124">
                  <c:v>1010</c:v>
                </c:pt>
                <c:pt idx="125">
                  <c:v>1010</c:v>
                </c:pt>
                <c:pt idx="126">
                  <c:v>1010</c:v>
                </c:pt>
                <c:pt idx="127">
                  <c:v>1010</c:v>
                </c:pt>
                <c:pt idx="128">
                  <c:v>1010</c:v>
                </c:pt>
                <c:pt idx="129">
                  <c:v>1010</c:v>
                </c:pt>
                <c:pt idx="130">
                  <c:v>1010</c:v>
                </c:pt>
                <c:pt idx="131">
                  <c:v>1010</c:v>
                </c:pt>
              </c:numCache>
            </c:numRef>
          </c:val>
          <c:extLst>
            <c:ext xmlns:c16="http://schemas.microsoft.com/office/drawing/2014/chart" uri="{C3380CC4-5D6E-409C-BE32-E72D297353CC}">
              <c16:uniqueId val="{00000000-364B-4D8D-BE3D-E39A6C7F7563}"/>
            </c:ext>
          </c:extLst>
        </c:ser>
        <c:ser>
          <c:idx val="1"/>
          <c:order val="1"/>
          <c:tx>
            <c:strRef>
              <c:f>'New Data'!$C$1</c:f>
              <c:strCache>
                <c:ptCount val="1"/>
                <c:pt idx="0">
                  <c:v>Freeport</c:v>
                </c:pt>
              </c:strCache>
            </c:strRef>
          </c:tx>
          <c:spPr>
            <a:solidFill>
              <a:srgbClr val="FFC000"/>
            </a:solidFill>
            <a:ln w="28575">
              <a:noFill/>
            </a:ln>
          </c:spPr>
          <c:invertIfNegative val="0"/>
          <c:cat>
            <c:numRef>
              <c:f>'New Data'!$A$2:$A$133</c:f>
              <c:numCache>
                <c:formatCode>m/d/yyyy</c:formatCode>
                <c:ptCount val="13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pt idx="112">
                  <c:v>45778</c:v>
                </c:pt>
                <c:pt idx="113">
                  <c:v>45809</c:v>
                </c:pt>
                <c:pt idx="114">
                  <c:v>45839</c:v>
                </c:pt>
                <c:pt idx="115">
                  <c:v>45870</c:v>
                </c:pt>
                <c:pt idx="116">
                  <c:v>45901</c:v>
                </c:pt>
                <c:pt idx="117">
                  <c:v>45931</c:v>
                </c:pt>
                <c:pt idx="118">
                  <c:v>45962</c:v>
                </c:pt>
                <c:pt idx="119">
                  <c:v>45992</c:v>
                </c:pt>
                <c:pt idx="120">
                  <c:v>46023</c:v>
                </c:pt>
                <c:pt idx="121">
                  <c:v>46054</c:v>
                </c:pt>
                <c:pt idx="122">
                  <c:v>46082</c:v>
                </c:pt>
                <c:pt idx="123">
                  <c:v>46113</c:v>
                </c:pt>
                <c:pt idx="124">
                  <c:v>46143</c:v>
                </c:pt>
                <c:pt idx="125">
                  <c:v>46174</c:v>
                </c:pt>
                <c:pt idx="126">
                  <c:v>46204</c:v>
                </c:pt>
                <c:pt idx="127">
                  <c:v>46235</c:v>
                </c:pt>
                <c:pt idx="128">
                  <c:v>46266</c:v>
                </c:pt>
                <c:pt idx="129">
                  <c:v>46296</c:v>
                </c:pt>
                <c:pt idx="130">
                  <c:v>46327</c:v>
                </c:pt>
                <c:pt idx="131">
                  <c:v>46357</c:v>
                </c:pt>
              </c:numCache>
            </c:numRef>
          </c:cat>
          <c:val>
            <c:numRef>
              <c:f>'New Data'!$C$2:$C$133</c:f>
              <c:numCache>
                <c:formatCode>General</c:formatCode>
                <c:ptCount val="132"/>
                <c:pt idx="9" formatCode="_(* #,##0_);_(* \(#,##0\);_(* &quot;-&quot;??_);_(@_)">
                  <c:v>200</c:v>
                </c:pt>
                <c:pt idx="10" formatCode="_(* #,##0_);_(* \(#,##0\);_(* &quot;-&quot;??_);_(@_)">
                  <c:v>200</c:v>
                </c:pt>
                <c:pt idx="11" formatCode="_(* #,##0_);_(* \(#,##0\);_(* &quot;-&quot;??_);_(@_)">
                  <c:v>200</c:v>
                </c:pt>
                <c:pt idx="12" formatCode="_(* #,##0_);_(* \(#,##0\);_(* &quot;-&quot;??_);_(@_)">
                  <c:v>200</c:v>
                </c:pt>
                <c:pt idx="13" formatCode="_(* #,##0_);_(* \(#,##0\);_(* &quot;-&quot;??_);_(@_)">
                  <c:v>200</c:v>
                </c:pt>
                <c:pt idx="14" formatCode="_(* #,##0_);_(* \(#,##0\);_(* &quot;-&quot;??_);_(@_)">
                  <c:v>200</c:v>
                </c:pt>
                <c:pt idx="15" formatCode="_(* #,##0_);_(* \(#,##0\);_(* &quot;-&quot;??_);_(@_)">
                  <c:v>200</c:v>
                </c:pt>
                <c:pt idx="16" formatCode="_(* #,##0_);_(* \(#,##0\);_(* &quot;-&quot;??_);_(@_)">
                  <c:v>200</c:v>
                </c:pt>
                <c:pt idx="17" formatCode="_(* #,##0_);_(* \(#,##0\);_(* &quot;-&quot;??_);_(@_)">
                  <c:v>200</c:v>
                </c:pt>
                <c:pt idx="18" formatCode="_(* #,##0_);_(* \(#,##0\);_(* &quot;-&quot;??_);_(@_)">
                  <c:v>200</c:v>
                </c:pt>
                <c:pt idx="19" formatCode="_(* #,##0_);_(* \(#,##0\);_(* &quot;-&quot;??_);_(@_)">
                  <c:v>200</c:v>
                </c:pt>
                <c:pt idx="20" formatCode="_(* #,##0_);_(* \(#,##0\);_(* &quot;-&quot;??_);_(@_)">
                  <c:v>200</c:v>
                </c:pt>
                <c:pt idx="21" formatCode="_(* #,##0_);_(* \(#,##0\);_(* &quot;-&quot;??_);_(@_)">
                  <c:v>200</c:v>
                </c:pt>
                <c:pt idx="22" formatCode="_(* #,##0_);_(* \(#,##0\);_(* &quot;-&quot;??_);_(@_)">
                  <c:v>200</c:v>
                </c:pt>
                <c:pt idx="23" formatCode="_(* #,##0_);_(* \(#,##0\);_(* &quot;-&quot;??_);_(@_)">
                  <c:v>200</c:v>
                </c:pt>
                <c:pt idx="24" formatCode="_(* #,##0_);_(* \(#,##0\);_(* &quot;-&quot;??_);_(@_)">
                  <c:v>200</c:v>
                </c:pt>
                <c:pt idx="25" formatCode="_(* #,##0_);_(* \(#,##0\);_(* &quot;-&quot;??_);_(@_)">
                  <c:v>200</c:v>
                </c:pt>
                <c:pt idx="26" formatCode="_(* #,##0_);_(* \(#,##0\);_(* &quot;-&quot;??_);_(@_)">
                  <c:v>200</c:v>
                </c:pt>
                <c:pt idx="27" formatCode="_(* #,##0_);_(* \(#,##0\);_(* &quot;-&quot;??_);_(@_)">
                  <c:v>200</c:v>
                </c:pt>
                <c:pt idx="28" formatCode="_(* #,##0_);_(* \(#,##0\);_(* &quot;-&quot;??_);_(@_)">
                  <c:v>200</c:v>
                </c:pt>
                <c:pt idx="29" formatCode="_(* #,##0_);_(* \(#,##0\);_(* &quot;-&quot;??_);_(@_)">
                  <c:v>200</c:v>
                </c:pt>
                <c:pt idx="30" formatCode="_(* #,##0_);_(* \(#,##0\);_(* &quot;-&quot;??_);_(@_)">
                  <c:v>200</c:v>
                </c:pt>
                <c:pt idx="31" formatCode="_(* #,##0_);_(* \(#,##0\);_(* &quot;-&quot;??_);_(@_)">
                  <c:v>200</c:v>
                </c:pt>
                <c:pt idx="32" formatCode="_(* #,##0_);_(* \(#,##0\);_(* &quot;-&quot;??_);_(@_)">
                  <c:v>200</c:v>
                </c:pt>
                <c:pt idx="33" formatCode="_(* #,##0_);_(* \(#,##0\);_(* &quot;-&quot;??_);_(@_)">
                  <c:v>200</c:v>
                </c:pt>
                <c:pt idx="34" formatCode="_(* #,##0_);_(* \(#,##0\);_(* &quot;-&quot;??_);_(@_)">
                  <c:v>200</c:v>
                </c:pt>
                <c:pt idx="35" formatCode="_(* #,##0_);_(* \(#,##0\);_(* &quot;-&quot;??_);_(@_)">
                  <c:v>200</c:v>
                </c:pt>
                <c:pt idx="36" formatCode="_(* #,##0_);_(* \(#,##0\);_(* &quot;-&quot;??_);_(@_)">
                  <c:v>200</c:v>
                </c:pt>
                <c:pt idx="37" formatCode="_(* #,##0_);_(* \(#,##0\);_(* &quot;-&quot;??_);_(@_)">
                  <c:v>200</c:v>
                </c:pt>
                <c:pt idx="38" formatCode="_(* #,##0_);_(* \(#,##0\);_(* &quot;-&quot;??_);_(@_)">
                  <c:v>200</c:v>
                </c:pt>
                <c:pt idx="39" formatCode="_(* #,##0_);_(* \(#,##0\);_(* &quot;-&quot;??_);_(@_)">
                  <c:v>200</c:v>
                </c:pt>
                <c:pt idx="40" formatCode="_(* #,##0_);_(* \(#,##0\);_(* &quot;-&quot;??_);_(@_)">
                  <c:v>200</c:v>
                </c:pt>
                <c:pt idx="41" formatCode="_(* #,##0_);_(* \(#,##0\);_(* &quot;-&quot;??_);_(@_)">
                  <c:v>200</c:v>
                </c:pt>
                <c:pt idx="42" formatCode="_(* #,##0_);_(* \(#,##0\);_(* &quot;-&quot;??_);_(@_)">
                  <c:v>200</c:v>
                </c:pt>
                <c:pt idx="43" formatCode="_(* #,##0_);_(* \(#,##0\);_(* &quot;-&quot;??_);_(@_)">
                  <c:v>200</c:v>
                </c:pt>
                <c:pt idx="44" formatCode="_(* #,##0_);_(* \(#,##0\);_(* &quot;-&quot;??_);_(@_)">
                  <c:v>200</c:v>
                </c:pt>
                <c:pt idx="45" formatCode="_(* #,##0_);_(* \(#,##0\);_(* &quot;-&quot;??_);_(@_)">
                  <c:v>200</c:v>
                </c:pt>
                <c:pt idx="46" formatCode="_(* #,##0_);_(* \(#,##0\);_(* &quot;-&quot;??_);_(@_)">
                  <c:v>200</c:v>
                </c:pt>
                <c:pt idx="47" formatCode="_(* #,##0_);_(* \(#,##0\);_(* &quot;-&quot;??_);_(@_)">
                  <c:v>200</c:v>
                </c:pt>
                <c:pt idx="48" formatCode="_(* #,##0_);_(* \(#,##0\);_(* &quot;-&quot;??_);_(@_)">
                  <c:v>200</c:v>
                </c:pt>
                <c:pt idx="49" formatCode="_(* #,##0_);_(* \(#,##0\);_(* &quot;-&quot;??_);_(@_)">
                  <c:v>200</c:v>
                </c:pt>
                <c:pt idx="50" formatCode="_(* #,##0_);_(* \(#,##0\);_(* &quot;-&quot;??_);_(@_)">
                  <c:v>200</c:v>
                </c:pt>
                <c:pt idx="51" formatCode="_(* #,##0_);_(* \(#,##0\);_(* &quot;-&quot;??_);_(@_)">
                  <c:v>200</c:v>
                </c:pt>
                <c:pt idx="52" formatCode="_(* #,##0_);_(* \(#,##0\);_(* &quot;-&quot;??_);_(@_)">
                  <c:v>200</c:v>
                </c:pt>
                <c:pt idx="53" formatCode="_(* #,##0_);_(* \(#,##0\);_(* &quot;-&quot;??_);_(@_)">
                  <c:v>200</c:v>
                </c:pt>
                <c:pt idx="54" formatCode="_(* #,##0_);_(* \(#,##0\);_(* &quot;-&quot;??_);_(@_)">
                  <c:v>200</c:v>
                </c:pt>
                <c:pt idx="55" formatCode="_(* #,##0_);_(* \(#,##0\);_(* &quot;-&quot;??_);_(@_)">
                  <c:v>200</c:v>
                </c:pt>
                <c:pt idx="56" formatCode="_(* #,##0_);_(* \(#,##0\);_(* &quot;-&quot;??_);_(@_)">
                  <c:v>200</c:v>
                </c:pt>
                <c:pt idx="57" formatCode="_(* #,##0_);_(* \(#,##0\);_(* &quot;-&quot;??_);_(@_)">
                  <c:v>200</c:v>
                </c:pt>
                <c:pt idx="58" formatCode="_(* #,##0_);_(* \(#,##0\);_(* &quot;-&quot;??_);_(@_)">
                  <c:v>200</c:v>
                </c:pt>
                <c:pt idx="59" formatCode="_(* #,##0_);_(* \(#,##0\);_(* &quot;-&quot;??_);_(@_)">
                  <c:v>200</c:v>
                </c:pt>
                <c:pt idx="60" formatCode="_(* #,##0_);_(* \(#,##0\);_(* &quot;-&quot;??_);_(@_)">
                  <c:v>200</c:v>
                </c:pt>
                <c:pt idx="61" formatCode="_(* #,##0_);_(* \(#,##0\);_(* &quot;-&quot;??_);_(@_)">
                  <c:v>200</c:v>
                </c:pt>
                <c:pt idx="62" formatCode="_(* #,##0_);_(* \(#,##0\);_(* &quot;-&quot;??_);_(@_)">
                  <c:v>200</c:v>
                </c:pt>
                <c:pt idx="63" formatCode="_(* #,##0_);_(* \(#,##0\);_(* &quot;-&quot;??_);_(@_)">
                  <c:v>200</c:v>
                </c:pt>
                <c:pt idx="64" formatCode="_(* #,##0_);_(* \(#,##0\);_(* &quot;-&quot;??_);_(@_)">
                  <c:v>200</c:v>
                </c:pt>
                <c:pt idx="65" formatCode="_(* #,##0_);_(* \(#,##0\);_(* &quot;-&quot;??_);_(@_)">
                  <c:v>200</c:v>
                </c:pt>
                <c:pt idx="66" formatCode="_(* #,##0_);_(* \(#,##0\);_(* &quot;-&quot;??_);_(@_)">
                  <c:v>200</c:v>
                </c:pt>
                <c:pt idx="67" formatCode="_(* #,##0_);_(* \(#,##0\);_(* &quot;-&quot;??_);_(@_)">
                  <c:v>200</c:v>
                </c:pt>
                <c:pt idx="68" formatCode="_(* #,##0_);_(* \(#,##0\);_(* &quot;-&quot;??_);_(@_)">
                  <c:v>200</c:v>
                </c:pt>
                <c:pt idx="69" formatCode="_(* #,##0_);_(* \(#,##0\);_(* &quot;-&quot;??_);_(@_)">
                  <c:v>200</c:v>
                </c:pt>
                <c:pt idx="70" formatCode="_(* #,##0_);_(* \(#,##0\);_(* &quot;-&quot;??_);_(@_)">
                  <c:v>200</c:v>
                </c:pt>
                <c:pt idx="71" formatCode="_(* #,##0_);_(* \(#,##0\);_(* &quot;-&quot;??_);_(@_)">
                  <c:v>200</c:v>
                </c:pt>
                <c:pt idx="72" formatCode="_(* #,##0_);_(* \(#,##0\);_(* &quot;-&quot;??_);_(@_)">
                  <c:v>200</c:v>
                </c:pt>
                <c:pt idx="73" formatCode="_(* #,##0_);_(* \(#,##0\);_(* &quot;-&quot;??_);_(@_)">
                  <c:v>200</c:v>
                </c:pt>
                <c:pt idx="74" formatCode="_(* #,##0_);_(* \(#,##0\);_(* &quot;-&quot;??_);_(@_)">
                  <c:v>200</c:v>
                </c:pt>
                <c:pt idx="75" formatCode="_(* #,##0_);_(* \(#,##0\);_(* &quot;-&quot;??_);_(@_)">
                  <c:v>200</c:v>
                </c:pt>
                <c:pt idx="76" formatCode="_(* #,##0_);_(* \(#,##0\);_(* &quot;-&quot;??_);_(@_)">
                  <c:v>200</c:v>
                </c:pt>
                <c:pt idx="77" formatCode="_(* #,##0_);_(* \(#,##0\);_(* &quot;-&quot;??_);_(@_)">
                  <c:v>200</c:v>
                </c:pt>
                <c:pt idx="78" formatCode="_(* #,##0_);_(* \(#,##0\);_(* &quot;-&quot;??_);_(@_)">
                  <c:v>200</c:v>
                </c:pt>
                <c:pt idx="79" formatCode="_(* #,##0_);_(* \(#,##0\);_(* &quot;-&quot;??_);_(@_)">
                  <c:v>200</c:v>
                </c:pt>
                <c:pt idx="80" formatCode="_(* #,##0_);_(* \(#,##0\);_(* &quot;-&quot;??_);_(@_)">
                  <c:v>200</c:v>
                </c:pt>
                <c:pt idx="81" formatCode="_(* #,##0_);_(* \(#,##0\);_(* &quot;-&quot;??_);_(@_)">
                  <c:v>200</c:v>
                </c:pt>
                <c:pt idx="82" formatCode="_(* #,##0_);_(* \(#,##0\);_(* &quot;-&quot;??_);_(@_)">
                  <c:v>200</c:v>
                </c:pt>
                <c:pt idx="83" formatCode="_(* #,##0_);_(* \(#,##0\);_(* &quot;-&quot;??_);_(@_)">
                  <c:v>200</c:v>
                </c:pt>
                <c:pt idx="84" formatCode="_(* #,##0_);_(* \(#,##0\);_(* &quot;-&quot;??_);_(@_)">
                  <c:v>200</c:v>
                </c:pt>
                <c:pt idx="85" formatCode="_(* #,##0_);_(* \(#,##0\);_(* &quot;-&quot;??_);_(@_)">
                  <c:v>200</c:v>
                </c:pt>
                <c:pt idx="86" formatCode="_(* #,##0_);_(* \(#,##0\);_(* &quot;-&quot;??_);_(@_)">
                  <c:v>200</c:v>
                </c:pt>
                <c:pt idx="87" formatCode="_(* #,##0_);_(* \(#,##0\);_(* &quot;-&quot;??_);_(@_)">
                  <c:v>200</c:v>
                </c:pt>
                <c:pt idx="88" formatCode="_(* #,##0_);_(* \(#,##0\);_(* &quot;-&quot;??_);_(@_)">
                  <c:v>200</c:v>
                </c:pt>
                <c:pt idx="89" formatCode="_(* #,##0_);_(* \(#,##0\);_(* &quot;-&quot;??_);_(@_)">
                  <c:v>200</c:v>
                </c:pt>
                <c:pt idx="90" formatCode="_(* #,##0_);_(* \(#,##0\);_(* &quot;-&quot;??_);_(@_)">
                  <c:v>200</c:v>
                </c:pt>
                <c:pt idx="91" formatCode="_(* #,##0_);_(* \(#,##0\);_(* &quot;-&quot;??_);_(@_)">
                  <c:v>200</c:v>
                </c:pt>
                <c:pt idx="92" formatCode="_(* #,##0_);_(* \(#,##0\);_(* &quot;-&quot;??_);_(@_)">
                  <c:v>200</c:v>
                </c:pt>
                <c:pt idx="93" formatCode="_(* #,##0_);_(* \(#,##0\);_(* &quot;-&quot;??_);_(@_)">
                  <c:v>200</c:v>
                </c:pt>
                <c:pt idx="94" formatCode="_(* #,##0_);_(* \(#,##0\);_(* &quot;-&quot;??_);_(@_)">
                  <c:v>200</c:v>
                </c:pt>
                <c:pt idx="95" formatCode="_(* #,##0_);_(* \(#,##0\);_(* &quot;-&quot;??_);_(@_)">
                  <c:v>200</c:v>
                </c:pt>
                <c:pt idx="96" formatCode="_(* #,##0_);_(* \(#,##0\);_(* &quot;-&quot;??_);_(@_)">
                  <c:v>200</c:v>
                </c:pt>
                <c:pt idx="97" formatCode="_(* #,##0_);_(* \(#,##0\);_(* &quot;-&quot;??_);_(@_)">
                  <c:v>200</c:v>
                </c:pt>
                <c:pt idx="98" formatCode="_(* #,##0_);_(* \(#,##0\);_(* &quot;-&quot;??_);_(@_)">
                  <c:v>200</c:v>
                </c:pt>
                <c:pt idx="99" formatCode="_(* #,##0_);_(* \(#,##0\);_(* &quot;-&quot;??_);_(@_)">
                  <c:v>200</c:v>
                </c:pt>
                <c:pt idx="100" formatCode="_(* #,##0_);_(* \(#,##0\);_(* &quot;-&quot;??_);_(@_)">
                  <c:v>200</c:v>
                </c:pt>
                <c:pt idx="101" formatCode="_(* #,##0_);_(* \(#,##0\);_(* &quot;-&quot;??_);_(@_)">
                  <c:v>200</c:v>
                </c:pt>
                <c:pt idx="102" formatCode="_(* #,##0_);_(* \(#,##0\);_(* &quot;-&quot;??_);_(@_)">
                  <c:v>200</c:v>
                </c:pt>
                <c:pt idx="103" formatCode="_(* #,##0_);_(* \(#,##0\);_(* &quot;-&quot;??_);_(@_)">
                  <c:v>200</c:v>
                </c:pt>
                <c:pt idx="104" formatCode="_(* #,##0_);_(* \(#,##0\);_(* &quot;-&quot;??_);_(@_)">
                  <c:v>200</c:v>
                </c:pt>
                <c:pt idx="105" formatCode="_(* #,##0_);_(* \(#,##0\);_(* &quot;-&quot;??_);_(@_)">
                  <c:v>200</c:v>
                </c:pt>
                <c:pt idx="106" formatCode="_(* #,##0_);_(* \(#,##0\);_(* &quot;-&quot;??_);_(@_)">
                  <c:v>200</c:v>
                </c:pt>
                <c:pt idx="107" formatCode="_(* #,##0_);_(* \(#,##0\);_(* &quot;-&quot;??_);_(@_)">
                  <c:v>200</c:v>
                </c:pt>
                <c:pt idx="108" formatCode="_(* #,##0_);_(* \(#,##0\);_(* &quot;-&quot;??_);_(@_)">
                  <c:v>200</c:v>
                </c:pt>
                <c:pt idx="109" formatCode="_(* #,##0_);_(* \(#,##0\);_(* &quot;-&quot;??_);_(@_)">
                  <c:v>200</c:v>
                </c:pt>
                <c:pt idx="110" formatCode="_(* #,##0_);_(* \(#,##0\);_(* &quot;-&quot;??_);_(@_)">
                  <c:v>200</c:v>
                </c:pt>
                <c:pt idx="111" formatCode="_(* #,##0_);_(* \(#,##0\);_(* &quot;-&quot;??_);_(@_)">
                  <c:v>200</c:v>
                </c:pt>
                <c:pt idx="112" formatCode="_(* #,##0_);_(* \(#,##0\);_(* &quot;-&quot;??_);_(@_)">
                  <c:v>200</c:v>
                </c:pt>
                <c:pt idx="113" formatCode="_(* #,##0_);_(* \(#,##0\);_(* &quot;-&quot;??_);_(@_)">
                  <c:v>200</c:v>
                </c:pt>
                <c:pt idx="114" formatCode="_(* #,##0_);_(* \(#,##0\);_(* &quot;-&quot;??_);_(@_)">
                  <c:v>200</c:v>
                </c:pt>
                <c:pt idx="115" formatCode="_(* #,##0_);_(* \(#,##0\);_(* &quot;-&quot;??_);_(@_)">
                  <c:v>200</c:v>
                </c:pt>
                <c:pt idx="116" formatCode="_(* #,##0_);_(* \(#,##0\);_(* &quot;-&quot;??_);_(@_)">
                  <c:v>200</c:v>
                </c:pt>
                <c:pt idx="117" formatCode="_(* #,##0_);_(* \(#,##0\);_(* &quot;-&quot;??_);_(@_)">
                  <c:v>200</c:v>
                </c:pt>
                <c:pt idx="118" formatCode="_(* #,##0_);_(* \(#,##0\);_(* &quot;-&quot;??_);_(@_)">
                  <c:v>200</c:v>
                </c:pt>
                <c:pt idx="119" formatCode="_(* #,##0_);_(* \(#,##0\);_(* &quot;-&quot;??_);_(@_)">
                  <c:v>200</c:v>
                </c:pt>
                <c:pt idx="120" formatCode="_(* #,##0_);_(* \(#,##0\);_(* &quot;-&quot;??_);_(@_)">
                  <c:v>200</c:v>
                </c:pt>
                <c:pt idx="121" formatCode="_(* #,##0_);_(* \(#,##0\);_(* &quot;-&quot;??_);_(@_)">
                  <c:v>200</c:v>
                </c:pt>
                <c:pt idx="122" formatCode="_(* #,##0_);_(* \(#,##0\);_(* &quot;-&quot;??_);_(@_)">
                  <c:v>200</c:v>
                </c:pt>
                <c:pt idx="123" formatCode="_(* #,##0_);_(* \(#,##0\);_(* &quot;-&quot;??_);_(@_)">
                  <c:v>200</c:v>
                </c:pt>
                <c:pt idx="124" formatCode="_(* #,##0_);_(* \(#,##0\);_(* &quot;-&quot;??_);_(@_)">
                  <c:v>200</c:v>
                </c:pt>
                <c:pt idx="125" formatCode="_(* #,##0_);_(* \(#,##0\);_(* &quot;-&quot;??_);_(@_)">
                  <c:v>200</c:v>
                </c:pt>
                <c:pt idx="126" formatCode="_(* #,##0_);_(* \(#,##0\);_(* &quot;-&quot;??_);_(@_)">
                  <c:v>200</c:v>
                </c:pt>
                <c:pt idx="127" formatCode="_(* #,##0_);_(* \(#,##0\);_(* &quot;-&quot;??_);_(@_)">
                  <c:v>200</c:v>
                </c:pt>
                <c:pt idx="128" formatCode="_(* #,##0_);_(* \(#,##0\);_(* &quot;-&quot;??_);_(@_)">
                  <c:v>200</c:v>
                </c:pt>
                <c:pt idx="129" formatCode="_(* #,##0_);_(* \(#,##0\);_(* &quot;-&quot;??_);_(@_)">
                  <c:v>200</c:v>
                </c:pt>
                <c:pt idx="130" formatCode="_(* #,##0_);_(* \(#,##0\);_(* &quot;-&quot;??_);_(@_)">
                  <c:v>200</c:v>
                </c:pt>
                <c:pt idx="131" formatCode="_(* #,##0_);_(* \(#,##0\);_(* &quot;-&quot;??_);_(@_)">
                  <c:v>200</c:v>
                </c:pt>
              </c:numCache>
            </c:numRef>
          </c:val>
          <c:extLst>
            <c:ext xmlns:c16="http://schemas.microsoft.com/office/drawing/2014/chart" uri="{C3380CC4-5D6E-409C-BE32-E72D297353CC}">
              <c16:uniqueId val="{00000001-364B-4D8D-BE3D-E39A6C7F7563}"/>
            </c:ext>
          </c:extLst>
        </c:ser>
        <c:ser>
          <c:idx val="2"/>
          <c:order val="2"/>
          <c:tx>
            <c:strRef>
              <c:f>'New Data'!$D$1</c:f>
              <c:strCache>
                <c:ptCount val="1"/>
                <c:pt idx="0">
                  <c:v>Galena Park Exp I</c:v>
                </c:pt>
              </c:strCache>
            </c:strRef>
          </c:tx>
          <c:spPr>
            <a:solidFill>
              <a:srgbClr val="FFC000"/>
            </a:solidFill>
            <a:ln w="31750">
              <a:noFill/>
            </a:ln>
          </c:spPr>
          <c:invertIfNegative val="0"/>
          <c:cat>
            <c:numRef>
              <c:f>'New Data'!$A$2:$A$133</c:f>
              <c:numCache>
                <c:formatCode>m/d/yyyy</c:formatCode>
                <c:ptCount val="13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pt idx="112">
                  <c:v>45778</c:v>
                </c:pt>
                <c:pt idx="113">
                  <c:v>45809</c:v>
                </c:pt>
                <c:pt idx="114">
                  <c:v>45839</c:v>
                </c:pt>
                <c:pt idx="115">
                  <c:v>45870</c:v>
                </c:pt>
                <c:pt idx="116">
                  <c:v>45901</c:v>
                </c:pt>
                <c:pt idx="117">
                  <c:v>45931</c:v>
                </c:pt>
                <c:pt idx="118">
                  <c:v>45962</c:v>
                </c:pt>
                <c:pt idx="119">
                  <c:v>45992</c:v>
                </c:pt>
                <c:pt idx="120">
                  <c:v>46023</c:v>
                </c:pt>
                <c:pt idx="121">
                  <c:v>46054</c:v>
                </c:pt>
                <c:pt idx="122">
                  <c:v>46082</c:v>
                </c:pt>
                <c:pt idx="123">
                  <c:v>46113</c:v>
                </c:pt>
                <c:pt idx="124">
                  <c:v>46143</c:v>
                </c:pt>
                <c:pt idx="125">
                  <c:v>46174</c:v>
                </c:pt>
                <c:pt idx="126">
                  <c:v>46204</c:v>
                </c:pt>
                <c:pt idx="127">
                  <c:v>46235</c:v>
                </c:pt>
                <c:pt idx="128">
                  <c:v>46266</c:v>
                </c:pt>
                <c:pt idx="129">
                  <c:v>46296</c:v>
                </c:pt>
                <c:pt idx="130">
                  <c:v>46327</c:v>
                </c:pt>
                <c:pt idx="131">
                  <c:v>46357</c:v>
                </c:pt>
              </c:numCache>
            </c:numRef>
          </c:cat>
          <c:val>
            <c:numRef>
              <c:f>'New Data'!$D$2:$D$133</c:f>
              <c:numCache>
                <c:formatCode>General</c:formatCode>
                <c:ptCount val="132"/>
                <c:pt idx="42" formatCode="_(* #,##0_);_(* \(#,##0\);_(* &quot;-&quot;??_);_(@_)">
                  <c:v>150</c:v>
                </c:pt>
                <c:pt idx="43" formatCode="_(* #,##0_);_(* \(#,##0\);_(* &quot;-&quot;??_);_(@_)">
                  <c:v>150</c:v>
                </c:pt>
                <c:pt idx="44" formatCode="_(* #,##0_);_(* \(#,##0\);_(* &quot;-&quot;??_);_(@_)">
                  <c:v>150</c:v>
                </c:pt>
                <c:pt idx="45" formatCode="_(* #,##0_);_(* \(#,##0\);_(* &quot;-&quot;??_);_(@_)">
                  <c:v>150</c:v>
                </c:pt>
                <c:pt idx="46" formatCode="_(* #,##0_);_(* \(#,##0\);_(* &quot;-&quot;??_);_(@_)">
                  <c:v>150</c:v>
                </c:pt>
                <c:pt idx="47" formatCode="_(* #,##0_);_(* \(#,##0\);_(* &quot;-&quot;??_);_(@_)">
                  <c:v>150</c:v>
                </c:pt>
                <c:pt idx="48" formatCode="_(* #,##0_);_(* \(#,##0\);_(* &quot;-&quot;??_);_(@_)">
                  <c:v>150</c:v>
                </c:pt>
                <c:pt idx="49" formatCode="_(* #,##0_);_(* \(#,##0\);_(* &quot;-&quot;??_);_(@_)">
                  <c:v>150</c:v>
                </c:pt>
                <c:pt idx="50" formatCode="_(* #,##0_);_(* \(#,##0\);_(* &quot;-&quot;??_);_(@_)">
                  <c:v>150</c:v>
                </c:pt>
                <c:pt idx="51" formatCode="_(* #,##0_);_(* \(#,##0\);_(* &quot;-&quot;??_);_(@_)">
                  <c:v>150</c:v>
                </c:pt>
                <c:pt idx="52" formatCode="_(* #,##0_);_(* \(#,##0\);_(* &quot;-&quot;??_);_(@_)">
                  <c:v>150</c:v>
                </c:pt>
                <c:pt idx="53" formatCode="_(* #,##0_);_(* \(#,##0\);_(* &quot;-&quot;??_);_(@_)">
                  <c:v>150</c:v>
                </c:pt>
                <c:pt idx="54" formatCode="_(* #,##0_);_(* \(#,##0\);_(* &quot;-&quot;??_);_(@_)">
                  <c:v>150</c:v>
                </c:pt>
                <c:pt idx="55" formatCode="_(* #,##0_);_(* \(#,##0\);_(* &quot;-&quot;??_);_(@_)">
                  <c:v>150</c:v>
                </c:pt>
                <c:pt idx="56" formatCode="_(* #,##0_);_(* \(#,##0\);_(* &quot;-&quot;??_);_(@_)">
                  <c:v>150</c:v>
                </c:pt>
                <c:pt idx="57" formatCode="_(* #,##0_);_(* \(#,##0\);_(* &quot;-&quot;??_);_(@_)">
                  <c:v>150</c:v>
                </c:pt>
                <c:pt idx="58" formatCode="_(* #,##0_);_(* \(#,##0\);_(* &quot;-&quot;??_);_(@_)">
                  <c:v>150</c:v>
                </c:pt>
                <c:pt idx="59" formatCode="_(* #,##0_);_(* \(#,##0\);_(* &quot;-&quot;??_);_(@_)">
                  <c:v>150</c:v>
                </c:pt>
                <c:pt idx="60" formatCode="_(* #,##0_);_(* \(#,##0\);_(* &quot;-&quot;??_);_(@_)">
                  <c:v>150</c:v>
                </c:pt>
                <c:pt idx="61" formatCode="_(* #,##0_);_(* \(#,##0\);_(* &quot;-&quot;??_);_(@_)">
                  <c:v>150</c:v>
                </c:pt>
                <c:pt idx="62" formatCode="_(* #,##0_);_(* \(#,##0\);_(* &quot;-&quot;??_);_(@_)">
                  <c:v>150</c:v>
                </c:pt>
                <c:pt idx="63" formatCode="_(* #,##0_);_(* \(#,##0\);_(* &quot;-&quot;??_);_(@_)">
                  <c:v>150</c:v>
                </c:pt>
                <c:pt idx="64" formatCode="_(* #,##0_);_(* \(#,##0\);_(* &quot;-&quot;??_);_(@_)">
                  <c:v>150</c:v>
                </c:pt>
                <c:pt idx="65" formatCode="_(* #,##0_);_(* \(#,##0\);_(* &quot;-&quot;??_);_(@_)">
                  <c:v>150</c:v>
                </c:pt>
                <c:pt idx="66" formatCode="_(* #,##0_);_(* \(#,##0\);_(* &quot;-&quot;??_);_(@_)">
                  <c:v>150</c:v>
                </c:pt>
                <c:pt idx="67" formatCode="_(* #,##0_);_(* \(#,##0\);_(* &quot;-&quot;??_);_(@_)">
                  <c:v>150</c:v>
                </c:pt>
                <c:pt idx="68" formatCode="_(* #,##0_);_(* \(#,##0\);_(* &quot;-&quot;??_);_(@_)">
                  <c:v>150</c:v>
                </c:pt>
                <c:pt idx="69" formatCode="_(* #,##0_);_(* \(#,##0\);_(* &quot;-&quot;??_);_(@_)">
                  <c:v>150</c:v>
                </c:pt>
                <c:pt idx="70" formatCode="_(* #,##0_);_(* \(#,##0\);_(* &quot;-&quot;??_);_(@_)">
                  <c:v>150</c:v>
                </c:pt>
                <c:pt idx="71" formatCode="_(* #,##0_);_(* \(#,##0\);_(* &quot;-&quot;??_);_(@_)">
                  <c:v>150</c:v>
                </c:pt>
                <c:pt idx="72" formatCode="_(* #,##0_);_(* \(#,##0\);_(* &quot;-&quot;??_);_(@_)">
                  <c:v>150</c:v>
                </c:pt>
                <c:pt idx="73" formatCode="_(* #,##0_);_(* \(#,##0\);_(* &quot;-&quot;??_);_(@_)">
                  <c:v>150</c:v>
                </c:pt>
                <c:pt idx="74" formatCode="_(* #,##0_);_(* \(#,##0\);_(* &quot;-&quot;??_);_(@_)">
                  <c:v>150</c:v>
                </c:pt>
                <c:pt idx="75" formatCode="_(* #,##0_);_(* \(#,##0\);_(* &quot;-&quot;??_);_(@_)">
                  <c:v>150</c:v>
                </c:pt>
                <c:pt idx="76" formatCode="_(* #,##0_);_(* \(#,##0\);_(* &quot;-&quot;??_);_(@_)">
                  <c:v>150</c:v>
                </c:pt>
                <c:pt idx="77" formatCode="_(* #,##0_);_(* \(#,##0\);_(* &quot;-&quot;??_);_(@_)">
                  <c:v>150</c:v>
                </c:pt>
                <c:pt idx="78" formatCode="_(* #,##0_);_(* \(#,##0\);_(* &quot;-&quot;??_);_(@_)">
                  <c:v>150</c:v>
                </c:pt>
                <c:pt idx="79" formatCode="_(* #,##0_);_(* \(#,##0\);_(* &quot;-&quot;??_);_(@_)">
                  <c:v>150</c:v>
                </c:pt>
                <c:pt idx="80" formatCode="_(* #,##0_);_(* \(#,##0\);_(* &quot;-&quot;??_);_(@_)">
                  <c:v>150</c:v>
                </c:pt>
                <c:pt idx="81" formatCode="_(* #,##0_);_(* \(#,##0\);_(* &quot;-&quot;??_);_(@_)">
                  <c:v>150</c:v>
                </c:pt>
                <c:pt idx="82" formatCode="_(* #,##0_);_(* \(#,##0\);_(* &quot;-&quot;??_);_(@_)">
                  <c:v>150</c:v>
                </c:pt>
                <c:pt idx="83" formatCode="_(* #,##0_);_(* \(#,##0\);_(* &quot;-&quot;??_);_(@_)">
                  <c:v>150</c:v>
                </c:pt>
                <c:pt idx="84" formatCode="_(* #,##0_);_(* \(#,##0\);_(* &quot;-&quot;??_);_(@_)">
                  <c:v>150</c:v>
                </c:pt>
                <c:pt idx="85" formatCode="_(* #,##0_);_(* \(#,##0\);_(* &quot;-&quot;??_);_(@_)">
                  <c:v>150</c:v>
                </c:pt>
                <c:pt idx="86" formatCode="_(* #,##0_);_(* \(#,##0\);_(* &quot;-&quot;??_);_(@_)">
                  <c:v>150</c:v>
                </c:pt>
                <c:pt idx="87" formatCode="_(* #,##0_);_(* \(#,##0\);_(* &quot;-&quot;??_);_(@_)">
                  <c:v>150</c:v>
                </c:pt>
                <c:pt idx="88" formatCode="_(* #,##0_);_(* \(#,##0\);_(* &quot;-&quot;??_);_(@_)">
                  <c:v>150</c:v>
                </c:pt>
                <c:pt idx="89" formatCode="_(* #,##0_);_(* \(#,##0\);_(* &quot;-&quot;??_);_(@_)">
                  <c:v>150</c:v>
                </c:pt>
                <c:pt idx="90" formatCode="_(* #,##0_);_(* \(#,##0\);_(* &quot;-&quot;??_);_(@_)">
                  <c:v>150</c:v>
                </c:pt>
                <c:pt idx="91" formatCode="_(* #,##0_);_(* \(#,##0\);_(* &quot;-&quot;??_);_(@_)">
                  <c:v>150</c:v>
                </c:pt>
                <c:pt idx="92" formatCode="_(* #,##0_);_(* \(#,##0\);_(* &quot;-&quot;??_);_(@_)">
                  <c:v>150</c:v>
                </c:pt>
                <c:pt idx="93" formatCode="_(* #,##0_);_(* \(#,##0\);_(* &quot;-&quot;??_);_(@_)">
                  <c:v>150</c:v>
                </c:pt>
                <c:pt idx="94" formatCode="_(* #,##0_);_(* \(#,##0\);_(* &quot;-&quot;??_);_(@_)">
                  <c:v>150</c:v>
                </c:pt>
                <c:pt idx="95" formatCode="_(* #,##0_);_(* \(#,##0\);_(* &quot;-&quot;??_);_(@_)">
                  <c:v>150</c:v>
                </c:pt>
                <c:pt idx="96" formatCode="_(* #,##0_);_(* \(#,##0\);_(* &quot;-&quot;??_);_(@_)">
                  <c:v>150</c:v>
                </c:pt>
                <c:pt idx="97" formatCode="_(* #,##0_);_(* \(#,##0\);_(* &quot;-&quot;??_);_(@_)">
                  <c:v>150</c:v>
                </c:pt>
                <c:pt idx="98" formatCode="_(* #,##0_);_(* \(#,##0\);_(* &quot;-&quot;??_);_(@_)">
                  <c:v>150</c:v>
                </c:pt>
                <c:pt idx="99" formatCode="_(* #,##0_);_(* \(#,##0\);_(* &quot;-&quot;??_);_(@_)">
                  <c:v>150</c:v>
                </c:pt>
                <c:pt idx="100" formatCode="_(* #,##0_);_(* \(#,##0\);_(* &quot;-&quot;??_);_(@_)">
                  <c:v>150</c:v>
                </c:pt>
                <c:pt idx="101" formatCode="_(* #,##0_);_(* \(#,##0\);_(* &quot;-&quot;??_);_(@_)">
                  <c:v>150</c:v>
                </c:pt>
                <c:pt idx="102" formatCode="_(* #,##0_);_(* \(#,##0\);_(* &quot;-&quot;??_);_(@_)">
                  <c:v>150</c:v>
                </c:pt>
                <c:pt idx="103" formatCode="_(* #,##0_);_(* \(#,##0\);_(* &quot;-&quot;??_);_(@_)">
                  <c:v>150</c:v>
                </c:pt>
                <c:pt idx="104" formatCode="_(* #,##0_);_(* \(#,##0\);_(* &quot;-&quot;??_);_(@_)">
                  <c:v>150</c:v>
                </c:pt>
                <c:pt idx="105" formatCode="_(* #,##0_);_(* \(#,##0\);_(* &quot;-&quot;??_);_(@_)">
                  <c:v>150</c:v>
                </c:pt>
                <c:pt idx="106" formatCode="_(* #,##0_);_(* \(#,##0\);_(* &quot;-&quot;??_);_(@_)">
                  <c:v>150</c:v>
                </c:pt>
                <c:pt idx="107" formatCode="_(* #,##0_);_(* \(#,##0\);_(* &quot;-&quot;??_);_(@_)">
                  <c:v>150</c:v>
                </c:pt>
                <c:pt idx="108" formatCode="_(* #,##0_);_(* \(#,##0\);_(* &quot;-&quot;??_);_(@_)">
                  <c:v>150</c:v>
                </c:pt>
                <c:pt idx="109" formatCode="_(* #,##0_);_(* \(#,##0\);_(* &quot;-&quot;??_);_(@_)">
                  <c:v>150</c:v>
                </c:pt>
                <c:pt idx="110" formatCode="_(* #,##0_);_(* \(#,##0\);_(* &quot;-&quot;??_);_(@_)">
                  <c:v>150</c:v>
                </c:pt>
                <c:pt idx="111" formatCode="_(* #,##0_);_(* \(#,##0\);_(* &quot;-&quot;??_);_(@_)">
                  <c:v>150</c:v>
                </c:pt>
                <c:pt idx="112" formatCode="_(* #,##0_);_(* \(#,##0\);_(* &quot;-&quot;??_);_(@_)">
                  <c:v>150</c:v>
                </c:pt>
                <c:pt idx="113" formatCode="_(* #,##0_);_(* \(#,##0\);_(* &quot;-&quot;??_);_(@_)">
                  <c:v>150</c:v>
                </c:pt>
                <c:pt idx="114" formatCode="_(* #,##0_);_(* \(#,##0\);_(* &quot;-&quot;??_);_(@_)">
                  <c:v>150</c:v>
                </c:pt>
                <c:pt idx="115" formatCode="_(* #,##0_);_(* \(#,##0\);_(* &quot;-&quot;??_);_(@_)">
                  <c:v>150</c:v>
                </c:pt>
                <c:pt idx="116" formatCode="_(* #,##0_);_(* \(#,##0\);_(* &quot;-&quot;??_);_(@_)">
                  <c:v>150</c:v>
                </c:pt>
                <c:pt idx="117" formatCode="_(* #,##0_);_(* \(#,##0\);_(* &quot;-&quot;??_);_(@_)">
                  <c:v>150</c:v>
                </c:pt>
                <c:pt idx="118" formatCode="_(* #,##0_);_(* \(#,##0\);_(* &quot;-&quot;??_);_(@_)">
                  <c:v>150</c:v>
                </c:pt>
                <c:pt idx="119" formatCode="_(* #,##0_);_(* \(#,##0\);_(* &quot;-&quot;??_);_(@_)">
                  <c:v>150</c:v>
                </c:pt>
                <c:pt idx="120" formatCode="_(* #,##0_);_(* \(#,##0\);_(* &quot;-&quot;??_);_(@_)">
                  <c:v>150</c:v>
                </c:pt>
                <c:pt idx="121" formatCode="_(* #,##0_);_(* \(#,##0\);_(* &quot;-&quot;??_);_(@_)">
                  <c:v>150</c:v>
                </c:pt>
                <c:pt idx="122" formatCode="_(* #,##0_);_(* \(#,##0\);_(* &quot;-&quot;??_);_(@_)">
                  <c:v>150</c:v>
                </c:pt>
                <c:pt idx="123" formatCode="_(* #,##0_);_(* \(#,##0\);_(* &quot;-&quot;??_);_(@_)">
                  <c:v>150</c:v>
                </c:pt>
                <c:pt idx="124" formatCode="_(* #,##0_);_(* \(#,##0\);_(* &quot;-&quot;??_);_(@_)">
                  <c:v>150</c:v>
                </c:pt>
                <c:pt idx="125" formatCode="_(* #,##0_);_(* \(#,##0\);_(* &quot;-&quot;??_);_(@_)">
                  <c:v>150</c:v>
                </c:pt>
                <c:pt idx="126" formatCode="_(* #,##0_);_(* \(#,##0\);_(* &quot;-&quot;??_);_(@_)">
                  <c:v>150</c:v>
                </c:pt>
                <c:pt idx="127" formatCode="_(* #,##0_);_(* \(#,##0\);_(* &quot;-&quot;??_);_(@_)">
                  <c:v>150</c:v>
                </c:pt>
                <c:pt idx="128" formatCode="_(* #,##0_);_(* \(#,##0\);_(* &quot;-&quot;??_);_(@_)">
                  <c:v>150</c:v>
                </c:pt>
                <c:pt idx="129" formatCode="_(* #,##0_);_(* \(#,##0\);_(* &quot;-&quot;??_);_(@_)">
                  <c:v>150</c:v>
                </c:pt>
                <c:pt idx="130" formatCode="_(* #,##0_);_(* \(#,##0\);_(* &quot;-&quot;??_);_(@_)">
                  <c:v>150</c:v>
                </c:pt>
                <c:pt idx="131" formatCode="_(* #,##0_);_(* \(#,##0\);_(* &quot;-&quot;??_);_(@_)">
                  <c:v>150</c:v>
                </c:pt>
              </c:numCache>
            </c:numRef>
          </c:val>
          <c:extLst>
            <c:ext xmlns:c16="http://schemas.microsoft.com/office/drawing/2014/chart" uri="{C3380CC4-5D6E-409C-BE32-E72D297353CC}">
              <c16:uniqueId val="{00000002-364B-4D8D-BE3D-E39A6C7F7563}"/>
            </c:ext>
          </c:extLst>
        </c:ser>
        <c:ser>
          <c:idx val="3"/>
          <c:order val="3"/>
          <c:tx>
            <c:strRef>
              <c:f>'New Data'!$E$1</c:f>
              <c:strCache>
                <c:ptCount val="1"/>
                <c:pt idx="0">
                  <c:v>Houston Ship Channel II</c:v>
                </c:pt>
              </c:strCache>
            </c:strRef>
          </c:tx>
          <c:spPr>
            <a:solidFill>
              <a:srgbClr val="FFC000"/>
            </a:solidFill>
            <a:ln w="34925">
              <a:noFill/>
            </a:ln>
          </c:spPr>
          <c:invertIfNegative val="0"/>
          <c:cat>
            <c:numRef>
              <c:f>'New Data'!$A$2:$A$133</c:f>
              <c:numCache>
                <c:formatCode>m/d/yyyy</c:formatCode>
                <c:ptCount val="13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pt idx="112">
                  <c:v>45778</c:v>
                </c:pt>
                <c:pt idx="113">
                  <c:v>45809</c:v>
                </c:pt>
                <c:pt idx="114">
                  <c:v>45839</c:v>
                </c:pt>
                <c:pt idx="115">
                  <c:v>45870</c:v>
                </c:pt>
                <c:pt idx="116">
                  <c:v>45901</c:v>
                </c:pt>
                <c:pt idx="117">
                  <c:v>45931</c:v>
                </c:pt>
                <c:pt idx="118">
                  <c:v>45962</c:v>
                </c:pt>
                <c:pt idx="119">
                  <c:v>45992</c:v>
                </c:pt>
                <c:pt idx="120">
                  <c:v>46023</c:v>
                </c:pt>
                <c:pt idx="121">
                  <c:v>46054</c:v>
                </c:pt>
                <c:pt idx="122">
                  <c:v>46082</c:v>
                </c:pt>
                <c:pt idx="123">
                  <c:v>46113</c:v>
                </c:pt>
                <c:pt idx="124">
                  <c:v>46143</c:v>
                </c:pt>
                <c:pt idx="125">
                  <c:v>46174</c:v>
                </c:pt>
                <c:pt idx="126">
                  <c:v>46204</c:v>
                </c:pt>
                <c:pt idx="127">
                  <c:v>46235</c:v>
                </c:pt>
                <c:pt idx="128">
                  <c:v>46266</c:v>
                </c:pt>
                <c:pt idx="129">
                  <c:v>46296</c:v>
                </c:pt>
                <c:pt idx="130">
                  <c:v>46327</c:v>
                </c:pt>
                <c:pt idx="131">
                  <c:v>46357</c:v>
                </c:pt>
              </c:numCache>
            </c:numRef>
          </c:cat>
          <c:val>
            <c:numRef>
              <c:f>'New Data'!$E$2:$E$133</c:f>
              <c:numCache>
                <c:formatCode>General</c:formatCode>
                <c:ptCount val="132"/>
                <c:pt idx="45" formatCode="_(* #,##0_);_(* \(#,##0\);_(* &quot;-&quot;??_);_(@_)">
                  <c:v>175</c:v>
                </c:pt>
                <c:pt idx="46" formatCode="_(* #,##0_);_(* \(#,##0\);_(* &quot;-&quot;??_);_(@_)">
                  <c:v>175</c:v>
                </c:pt>
                <c:pt idx="47" formatCode="_(* #,##0_);_(* \(#,##0\);_(* &quot;-&quot;??_);_(@_)">
                  <c:v>175</c:v>
                </c:pt>
                <c:pt idx="48" formatCode="_(* #,##0_);_(* \(#,##0\);_(* &quot;-&quot;??_);_(@_)">
                  <c:v>175</c:v>
                </c:pt>
                <c:pt idx="49" formatCode="_(* #,##0_);_(* \(#,##0\);_(* &quot;-&quot;??_);_(@_)">
                  <c:v>175</c:v>
                </c:pt>
                <c:pt idx="50" formatCode="_(* #,##0_);_(* \(#,##0\);_(* &quot;-&quot;??_);_(@_)">
                  <c:v>175</c:v>
                </c:pt>
                <c:pt idx="51" formatCode="_(* #,##0_);_(* \(#,##0\);_(* &quot;-&quot;??_);_(@_)">
                  <c:v>175</c:v>
                </c:pt>
                <c:pt idx="52" formatCode="_(* #,##0_);_(* \(#,##0\);_(* &quot;-&quot;??_);_(@_)">
                  <c:v>175</c:v>
                </c:pt>
                <c:pt idx="53" formatCode="_(* #,##0_);_(* \(#,##0\);_(* &quot;-&quot;??_);_(@_)">
                  <c:v>175</c:v>
                </c:pt>
                <c:pt idx="54" formatCode="_(* #,##0_);_(* \(#,##0\);_(* &quot;-&quot;??_);_(@_)">
                  <c:v>175</c:v>
                </c:pt>
                <c:pt idx="55" formatCode="_(* #,##0_);_(* \(#,##0\);_(* &quot;-&quot;??_);_(@_)">
                  <c:v>175</c:v>
                </c:pt>
                <c:pt idx="56" formatCode="_(* #,##0_);_(* \(#,##0\);_(* &quot;-&quot;??_);_(@_)">
                  <c:v>175</c:v>
                </c:pt>
                <c:pt idx="57" formatCode="_(* #,##0_);_(* \(#,##0\);_(* &quot;-&quot;??_);_(@_)">
                  <c:v>175</c:v>
                </c:pt>
                <c:pt idx="58" formatCode="_(* #,##0_);_(* \(#,##0\);_(* &quot;-&quot;??_);_(@_)">
                  <c:v>175</c:v>
                </c:pt>
                <c:pt idx="59" formatCode="_(* #,##0_);_(* \(#,##0\);_(* &quot;-&quot;??_);_(@_)">
                  <c:v>175</c:v>
                </c:pt>
                <c:pt idx="60" formatCode="_(* #,##0_);_(* \(#,##0\);_(* &quot;-&quot;??_);_(@_)">
                  <c:v>175</c:v>
                </c:pt>
                <c:pt idx="61" formatCode="_(* #,##0_);_(* \(#,##0\);_(* &quot;-&quot;??_);_(@_)">
                  <c:v>175</c:v>
                </c:pt>
                <c:pt idx="62" formatCode="_(* #,##0_);_(* \(#,##0\);_(* &quot;-&quot;??_);_(@_)">
                  <c:v>175</c:v>
                </c:pt>
                <c:pt idx="63" formatCode="_(* #,##0_);_(* \(#,##0\);_(* &quot;-&quot;??_);_(@_)">
                  <c:v>175</c:v>
                </c:pt>
                <c:pt idx="64" formatCode="_(* #,##0_);_(* \(#,##0\);_(* &quot;-&quot;??_);_(@_)">
                  <c:v>175</c:v>
                </c:pt>
                <c:pt idx="65" formatCode="_(* #,##0_);_(* \(#,##0\);_(* &quot;-&quot;??_);_(@_)">
                  <c:v>175</c:v>
                </c:pt>
                <c:pt idx="66" formatCode="_(* #,##0_);_(* \(#,##0\);_(* &quot;-&quot;??_);_(@_)">
                  <c:v>175</c:v>
                </c:pt>
                <c:pt idx="67" formatCode="_(* #,##0_);_(* \(#,##0\);_(* &quot;-&quot;??_);_(@_)">
                  <c:v>175</c:v>
                </c:pt>
                <c:pt idx="68" formatCode="_(* #,##0_);_(* \(#,##0\);_(* &quot;-&quot;??_);_(@_)">
                  <c:v>175</c:v>
                </c:pt>
                <c:pt idx="69" formatCode="_(* #,##0_);_(* \(#,##0\);_(* &quot;-&quot;??_);_(@_)">
                  <c:v>175</c:v>
                </c:pt>
                <c:pt idx="70" formatCode="_(* #,##0_);_(* \(#,##0\);_(* &quot;-&quot;??_);_(@_)">
                  <c:v>175</c:v>
                </c:pt>
                <c:pt idx="71" formatCode="_(* #,##0_);_(* \(#,##0\);_(* &quot;-&quot;??_);_(@_)">
                  <c:v>175</c:v>
                </c:pt>
                <c:pt idx="72" formatCode="_(* #,##0_);_(* \(#,##0\);_(* &quot;-&quot;??_);_(@_)">
                  <c:v>175</c:v>
                </c:pt>
                <c:pt idx="73" formatCode="_(* #,##0_);_(* \(#,##0\);_(* &quot;-&quot;??_);_(@_)">
                  <c:v>175</c:v>
                </c:pt>
                <c:pt idx="74" formatCode="_(* #,##0_);_(* \(#,##0\);_(* &quot;-&quot;??_);_(@_)">
                  <c:v>175</c:v>
                </c:pt>
                <c:pt idx="75" formatCode="_(* #,##0_);_(* \(#,##0\);_(* &quot;-&quot;??_);_(@_)">
                  <c:v>175</c:v>
                </c:pt>
                <c:pt idx="76" formatCode="_(* #,##0_);_(* \(#,##0\);_(* &quot;-&quot;??_);_(@_)">
                  <c:v>175</c:v>
                </c:pt>
                <c:pt idx="77" formatCode="_(* #,##0_);_(* \(#,##0\);_(* &quot;-&quot;??_);_(@_)">
                  <c:v>175</c:v>
                </c:pt>
                <c:pt idx="78" formatCode="_(* #,##0_);_(* \(#,##0\);_(* &quot;-&quot;??_);_(@_)">
                  <c:v>175</c:v>
                </c:pt>
                <c:pt idx="79" formatCode="_(* #,##0_);_(* \(#,##0\);_(* &quot;-&quot;??_);_(@_)">
                  <c:v>175</c:v>
                </c:pt>
                <c:pt idx="80" formatCode="_(* #,##0_);_(* \(#,##0\);_(* &quot;-&quot;??_);_(@_)">
                  <c:v>175</c:v>
                </c:pt>
                <c:pt idx="81" formatCode="_(* #,##0_);_(* \(#,##0\);_(* &quot;-&quot;??_);_(@_)">
                  <c:v>175</c:v>
                </c:pt>
                <c:pt idx="82" formatCode="_(* #,##0_);_(* \(#,##0\);_(* &quot;-&quot;??_);_(@_)">
                  <c:v>175</c:v>
                </c:pt>
                <c:pt idx="83" formatCode="_(* #,##0_);_(* \(#,##0\);_(* &quot;-&quot;??_);_(@_)">
                  <c:v>175</c:v>
                </c:pt>
                <c:pt idx="84" formatCode="_(* #,##0_);_(* \(#,##0\);_(* &quot;-&quot;??_);_(@_)">
                  <c:v>175</c:v>
                </c:pt>
                <c:pt idx="85" formatCode="_(* #,##0_);_(* \(#,##0\);_(* &quot;-&quot;??_);_(@_)">
                  <c:v>175</c:v>
                </c:pt>
                <c:pt idx="86" formatCode="_(* #,##0_);_(* \(#,##0\);_(* &quot;-&quot;??_);_(@_)">
                  <c:v>175</c:v>
                </c:pt>
                <c:pt idx="87" formatCode="_(* #,##0_);_(* \(#,##0\);_(* &quot;-&quot;??_);_(@_)">
                  <c:v>175</c:v>
                </c:pt>
                <c:pt idx="88" formatCode="_(* #,##0_);_(* \(#,##0\);_(* &quot;-&quot;??_);_(@_)">
                  <c:v>175</c:v>
                </c:pt>
                <c:pt idx="89" formatCode="_(* #,##0_);_(* \(#,##0\);_(* &quot;-&quot;??_);_(@_)">
                  <c:v>175</c:v>
                </c:pt>
                <c:pt idx="90" formatCode="_(* #,##0_);_(* \(#,##0\);_(* &quot;-&quot;??_);_(@_)">
                  <c:v>175</c:v>
                </c:pt>
                <c:pt idx="91" formatCode="_(* #,##0_);_(* \(#,##0\);_(* &quot;-&quot;??_);_(@_)">
                  <c:v>175</c:v>
                </c:pt>
                <c:pt idx="92" formatCode="_(* #,##0_);_(* \(#,##0\);_(* &quot;-&quot;??_);_(@_)">
                  <c:v>175</c:v>
                </c:pt>
                <c:pt idx="93" formatCode="_(* #,##0_);_(* \(#,##0\);_(* &quot;-&quot;??_);_(@_)">
                  <c:v>175</c:v>
                </c:pt>
                <c:pt idx="94" formatCode="_(* #,##0_);_(* \(#,##0\);_(* &quot;-&quot;??_);_(@_)">
                  <c:v>175</c:v>
                </c:pt>
                <c:pt idx="95" formatCode="_(* #,##0_);_(* \(#,##0\);_(* &quot;-&quot;??_);_(@_)">
                  <c:v>175</c:v>
                </c:pt>
                <c:pt idx="96" formatCode="_(* #,##0_);_(* \(#,##0\);_(* &quot;-&quot;??_);_(@_)">
                  <c:v>175</c:v>
                </c:pt>
                <c:pt idx="97" formatCode="_(* #,##0_);_(* \(#,##0\);_(* &quot;-&quot;??_);_(@_)">
                  <c:v>175</c:v>
                </c:pt>
                <c:pt idx="98" formatCode="_(* #,##0_);_(* \(#,##0\);_(* &quot;-&quot;??_);_(@_)">
                  <c:v>175</c:v>
                </c:pt>
                <c:pt idx="99" formatCode="_(* #,##0_);_(* \(#,##0\);_(* &quot;-&quot;??_);_(@_)">
                  <c:v>175</c:v>
                </c:pt>
                <c:pt idx="100" formatCode="_(* #,##0_);_(* \(#,##0\);_(* &quot;-&quot;??_);_(@_)">
                  <c:v>175</c:v>
                </c:pt>
                <c:pt idx="101" formatCode="_(* #,##0_);_(* \(#,##0\);_(* &quot;-&quot;??_);_(@_)">
                  <c:v>175</c:v>
                </c:pt>
                <c:pt idx="102" formatCode="_(* #,##0_);_(* \(#,##0\);_(* &quot;-&quot;??_);_(@_)">
                  <c:v>175</c:v>
                </c:pt>
                <c:pt idx="103" formatCode="_(* #,##0_);_(* \(#,##0\);_(* &quot;-&quot;??_);_(@_)">
                  <c:v>175</c:v>
                </c:pt>
                <c:pt idx="104" formatCode="_(* #,##0_);_(* \(#,##0\);_(* &quot;-&quot;??_);_(@_)">
                  <c:v>175</c:v>
                </c:pt>
                <c:pt idx="105" formatCode="_(* #,##0_);_(* \(#,##0\);_(* &quot;-&quot;??_);_(@_)">
                  <c:v>175</c:v>
                </c:pt>
                <c:pt idx="106" formatCode="_(* #,##0_);_(* \(#,##0\);_(* &quot;-&quot;??_);_(@_)">
                  <c:v>175</c:v>
                </c:pt>
                <c:pt idx="107" formatCode="_(* #,##0_);_(* \(#,##0\);_(* &quot;-&quot;??_);_(@_)">
                  <c:v>175</c:v>
                </c:pt>
                <c:pt idx="108" formatCode="_(* #,##0_);_(* \(#,##0\);_(* &quot;-&quot;??_);_(@_)">
                  <c:v>175</c:v>
                </c:pt>
                <c:pt idx="109" formatCode="_(* #,##0_);_(* \(#,##0\);_(* &quot;-&quot;??_);_(@_)">
                  <c:v>175</c:v>
                </c:pt>
                <c:pt idx="110" formatCode="_(* #,##0_);_(* \(#,##0\);_(* &quot;-&quot;??_);_(@_)">
                  <c:v>175</c:v>
                </c:pt>
                <c:pt idx="111" formatCode="_(* #,##0_);_(* \(#,##0\);_(* &quot;-&quot;??_);_(@_)">
                  <c:v>175</c:v>
                </c:pt>
                <c:pt idx="112" formatCode="_(* #,##0_);_(* \(#,##0\);_(* &quot;-&quot;??_);_(@_)">
                  <c:v>175</c:v>
                </c:pt>
                <c:pt idx="113" formatCode="_(* #,##0_);_(* \(#,##0\);_(* &quot;-&quot;??_);_(@_)">
                  <c:v>175</c:v>
                </c:pt>
                <c:pt idx="114" formatCode="_(* #,##0_);_(* \(#,##0\);_(* &quot;-&quot;??_);_(@_)">
                  <c:v>175</c:v>
                </c:pt>
                <c:pt idx="115" formatCode="_(* #,##0_);_(* \(#,##0\);_(* &quot;-&quot;??_);_(@_)">
                  <c:v>175</c:v>
                </c:pt>
                <c:pt idx="116" formatCode="_(* #,##0_);_(* \(#,##0\);_(* &quot;-&quot;??_);_(@_)">
                  <c:v>175</c:v>
                </c:pt>
                <c:pt idx="117" formatCode="_(* #,##0_);_(* \(#,##0\);_(* &quot;-&quot;??_);_(@_)">
                  <c:v>175</c:v>
                </c:pt>
                <c:pt idx="118" formatCode="_(* #,##0_);_(* \(#,##0\);_(* &quot;-&quot;??_);_(@_)">
                  <c:v>175</c:v>
                </c:pt>
                <c:pt idx="119" formatCode="_(* #,##0_);_(* \(#,##0\);_(* &quot;-&quot;??_);_(@_)">
                  <c:v>175</c:v>
                </c:pt>
                <c:pt idx="120" formatCode="_(* #,##0_);_(* \(#,##0\);_(* &quot;-&quot;??_);_(@_)">
                  <c:v>175</c:v>
                </c:pt>
                <c:pt idx="121" formatCode="_(* #,##0_);_(* \(#,##0\);_(* &quot;-&quot;??_);_(@_)">
                  <c:v>175</c:v>
                </c:pt>
                <c:pt idx="122" formatCode="_(* #,##0_);_(* \(#,##0\);_(* &quot;-&quot;??_);_(@_)">
                  <c:v>175</c:v>
                </c:pt>
                <c:pt idx="123" formatCode="_(* #,##0_);_(* \(#,##0\);_(* &quot;-&quot;??_);_(@_)">
                  <c:v>175</c:v>
                </c:pt>
                <c:pt idx="124" formatCode="_(* #,##0_);_(* \(#,##0\);_(* &quot;-&quot;??_);_(@_)">
                  <c:v>175</c:v>
                </c:pt>
                <c:pt idx="125" formatCode="_(* #,##0_);_(* \(#,##0\);_(* &quot;-&quot;??_);_(@_)">
                  <c:v>175</c:v>
                </c:pt>
                <c:pt idx="126" formatCode="_(* #,##0_);_(* \(#,##0\);_(* &quot;-&quot;??_);_(@_)">
                  <c:v>175</c:v>
                </c:pt>
                <c:pt idx="127" formatCode="_(* #,##0_);_(* \(#,##0\);_(* &quot;-&quot;??_);_(@_)">
                  <c:v>175</c:v>
                </c:pt>
                <c:pt idx="128" formatCode="_(* #,##0_);_(* \(#,##0\);_(* &quot;-&quot;??_);_(@_)">
                  <c:v>175</c:v>
                </c:pt>
                <c:pt idx="129" formatCode="_(* #,##0_);_(* \(#,##0\);_(* &quot;-&quot;??_);_(@_)">
                  <c:v>175</c:v>
                </c:pt>
                <c:pt idx="130" formatCode="_(* #,##0_);_(* \(#,##0\);_(* &quot;-&quot;??_);_(@_)">
                  <c:v>175</c:v>
                </c:pt>
                <c:pt idx="131" formatCode="_(* #,##0_);_(* \(#,##0\);_(* &quot;-&quot;??_);_(@_)">
                  <c:v>175</c:v>
                </c:pt>
              </c:numCache>
            </c:numRef>
          </c:val>
          <c:extLst>
            <c:ext xmlns:c16="http://schemas.microsoft.com/office/drawing/2014/chart" uri="{C3380CC4-5D6E-409C-BE32-E72D297353CC}">
              <c16:uniqueId val="{00000003-364B-4D8D-BE3D-E39A6C7F7563}"/>
            </c:ext>
          </c:extLst>
        </c:ser>
        <c:ser>
          <c:idx val="4"/>
          <c:order val="4"/>
          <c:tx>
            <c:strRef>
              <c:f>'New Data'!$F$1</c:f>
              <c:strCache>
                <c:ptCount val="1"/>
                <c:pt idx="0">
                  <c:v>Galena Park expansion II</c:v>
                </c:pt>
              </c:strCache>
            </c:strRef>
          </c:tx>
          <c:spPr>
            <a:solidFill>
              <a:srgbClr val="FFC000"/>
            </a:solidFill>
            <a:ln w="25400">
              <a:noFill/>
            </a:ln>
          </c:spPr>
          <c:invertIfNegative val="0"/>
          <c:cat>
            <c:numRef>
              <c:f>'New Data'!$A$2:$A$133</c:f>
              <c:numCache>
                <c:formatCode>m/d/yyyy</c:formatCode>
                <c:ptCount val="13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pt idx="112">
                  <c:v>45778</c:v>
                </c:pt>
                <c:pt idx="113">
                  <c:v>45809</c:v>
                </c:pt>
                <c:pt idx="114">
                  <c:v>45839</c:v>
                </c:pt>
                <c:pt idx="115">
                  <c:v>45870</c:v>
                </c:pt>
                <c:pt idx="116">
                  <c:v>45901</c:v>
                </c:pt>
                <c:pt idx="117">
                  <c:v>45931</c:v>
                </c:pt>
                <c:pt idx="118">
                  <c:v>45962</c:v>
                </c:pt>
                <c:pt idx="119">
                  <c:v>45992</c:v>
                </c:pt>
                <c:pt idx="120">
                  <c:v>46023</c:v>
                </c:pt>
                <c:pt idx="121">
                  <c:v>46054</c:v>
                </c:pt>
                <c:pt idx="122">
                  <c:v>46082</c:v>
                </c:pt>
                <c:pt idx="123">
                  <c:v>46113</c:v>
                </c:pt>
                <c:pt idx="124">
                  <c:v>46143</c:v>
                </c:pt>
                <c:pt idx="125">
                  <c:v>46174</c:v>
                </c:pt>
                <c:pt idx="126">
                  <c:v>46204</c:v>
                </c:pt>
                <c:pt idx="127">
                  <c:v>46235</c:v>
                </c:pt>
                <c:pt idx="128">
                  <c:v>46266</c:v>
                </c:pt>
                <c:pt idx="129">
                  <c:v>46296</c:v>
                </c:pt>
                <c:pt idx="130">
                  <c:v>46327</c:v>
                </c:pt>
                <c:pt idx="131">
                  <c:v>46357</c:v>
                </c:pt>
              </c:numCache>
            </c:numRef>
          </c:cat>
          <c:val>
            <c:numRef>
              <c:f>'New Data'!$F$2:$F$133</c:f>
              <c:numCache>
                <c:formatCode>General</c:formatCode>
                <c:ptCount val="132"/>
                <c:pt idx="54" formatCode="_(* #,##0_);_(* \(#,##0\);_(* &quot;-&quot;??_);_(@_)">
                  <c:v>250</c:v>
                </c:pt>
                <c:pt idx="55" formatCode="_(* #,##0_);_(* \(#,##0\);_(* &quot;-&quot;??_);_(@_)">
                  <c:v>250</c:v>
                </c:pt>
                <c:pt idx="56" formatCode="_(* #,##0_);_(* \(#,##0\);_(* &quot;-&quot;??_);_(@_)">
                  <c:v>250</c:v>
                </c:pt>
                <c:pt idx="57" formatCode="_(* #,##0_);_(* \(#,##0\);_(* &quot;-&quot;??_);_(@_)">
                  <c:v>250</c:v>
                </c:pt>
                <c:pt idx="58" formatCode="_(* #,##0_);_(* \(#,##0\);_(* &quot;-&quot;??_);_(@_)">
                  <c:v>250</c:v>
                </c:pt>
                <c:pt idx="59" formatCode="_(* #,##0_);_(* \(#,##0\);_(* &quot;-&quot;??_);_(@_)">
                  <c:v>250</c:v>
                </c:pt>
                <c:pt idx="60" formatCode="_(* #,##0_);_(* \(#,##0\);_(* &quot;-&quot;??_);_(@_)">
                  <c:v>250</c:v>
                </c:pt>
                <c:pt idx="61" formatCode="_(* #,##0_);_(* \(#,##0\);_(* &quot;-&quot;??_);_(@_)">
                  <c:v>250</c:v>
                </c:pt>
                <c:pt idx="62" formatCode="_(* #,##0_);_(* \(#,##0\);_(* &quot;-&quot;??_);_(@_)">
                  <c:v>250</c:v>
                </c:pt>
                <c:pt idx="63" formatCode="_(* #,##0_);_(* \(#,##0\);_(* &quot;-&quot;??_);_(@_)">
                  <c:v>250</c:v>
                </c:pt>
                <c:pt idx="64" formatCode="_(* #,##0_);_(* \(#,##0\);_(* &quot;-&quot;??_);_(@_)">
                  <c:v>250</c:v>
                </c:pt>
                <c:pt idx="65" formatCode="_(* #,##0_);_(* \(#,##0\);_(* &quot;-&quot;??_);_(@_)">
                  <c:v>250</c:v>
                </c:pt>
                <c:pt idx="66" formatCode="_(* #,##0_);_(* \(#,##0\);_(* &quot;-&quot;??_);_(@_)">
                  <c:v>250</c:v>
                </c:pt>
                <c:pt idx="67" formatCode="_(* #,##0_);_(* \(#,##0\);_(* &quot;-&quot;??_);_(@_)">
                  <c:v>250</c:v>
                </c:pt>
                <c:pt idx="68" formatCode="_(* #,##0_);_(* \(#,##0\);_(* &quot;-&quot;??_);_(@_)">
                  <c:v>250</c:v>
                </c:pt>
                <c:pt idx="69" formatCode="_(* #,##0_);_(* \(#,##0\);_(* &quot;-&quot;??_);_(@_)">
                  <c:v>250</c:v>
                </c:pt>
                <c:pt idx="70" formatCode="_(* #,##0_);_(* \(#,##0\);_(* &quot;-&quot;??_);_(@_)">
                  <c:v>250</c:v>
                </c:pt>
                <c:pt idx="71" formatCode="_(* #,##0_);_(* \(#,##0\);_(* &quot;-&quot;??_);_(@_)">
                  <c:v>250</c:v>
                </c:pt>
                <c:pt idx="72" formatCode="_(* #,##0_);_(* \(#,##0\);_(* &quot;-&quot;??_);_(@_)">
                  <c:v>250</c:v>
                </c:pt>
                <c:pt idx="73" formatCode="_(* #,##0_);_(* \(#,##0\);_(* &quot;-&quot;??_);_(@_)">
                  <c:v>250</c:v>
                </c:pt>
                <c:pt idx="74" formatCode="_(* #,##0_);_(* \(#,##0\);_(* &quot;-&quot;??_);_(@_)">
                  <c:v>250</c:v>
                </c:pt>
                <c:pt idx="75" formatCode="_(* #,##0_);_(* \(#,##0\);_(* &quot;-&quot;??_);_(@_)">
                  <c:v>250</c:v>
                </c:pt>
                <c:pt idx="76" formatCode="_(* #,##0_);_(* \(#,##0\);_(* &quot;-&quot;??_);_(@_)">
                  <c:v>250</c:v>
                </c:pt>
                <c:pt idx="77" formatCode="_(* #,##0_);_(* \(#,##0\);_(* &quot;-&quot;??_);_(@_)">
                  <c:v>250</c:v>
                </c:pt>
                <c:pt idx="78" formatCode="_(* #,##0_);_(* \(#,##0\);_(* &quot;-&quot;??_);_(@_)">
                  <c:v>250</c:v>
                </c:pt>
                <c:pt idx="79" formatCode="_(* #,##0_);_(* \(#,##0\);_(* &quot;-&quot;??_);_(@_)">
                  <c:v>250</c:v>
                </c:pt>
                <c:pt idx="80" formatCode="_(* #,##0_);_(* \(#,##0\);_(* &quot;-&quot;??_);_(@_)">
                  <c:v>250</c:v>
                </c:pt>
                <c:pt idx="81" formatCode="_(* #,##0_);_(* \(#,##0\);_(* &quot;-&quot;??_);_(@_)">
                  <c:v>250</c:v>
                </c:pt>
                <c:pt idx="82" formatCode="_(* #,##0_);_(* \(#,##0\);_(* &quot;-&quot;??_);_(@_)">
                  <c:v>250</c:v>
                </c:pt>
                <c:pt idx="83" formatCode="_(* #,##0_);_(* \(#,##0\);_(* &quot;-&quot;??_);_(@_)">
                  <c:v>250</c:v>
                </c:pt>
                <c:pt idx="84" formatCode="_(* #,##0_);_(* \(#,##0\);_(* &quot;-&quot;??_);_(@_)">
                  <c:v>250</c:v>
                </c:pt>
                <c:pt idx="85" formatCode="_(* #,##0_);_(* \(#,##0\);_(* &quot;-&quot;??_);_(@_)">
                  <c:v>250</c:v>
                </c:pt>
                <c:pt idx="86" formatCode="_(* #,##0_);_(* \(#,##0\);_(* &quot;-&quot;??_);_(@_)">
                  <c:v>250</c:v>
                </c:pt>
                <c:pt idx="87" formatCode="_(* #,##0_);_(* \(#,##0\);_(* &quot;-&quot;??_);_(@_)">
                  <c:v>250</c:v>
                </c:pt>
                <c:pt idx="88" formatCode="_(* #,##0_);_(* \(#,##0\);_(* &quot;-&quot;??_);_(@_)">
                  <c:v>250</c:v>
                </c:pt>
                <c:pt idx="89" formatCode="_(* #,##0_);_(* \(#,##0\);_(* &quot;-&quot;??_);_(@_)">
                  <c:v>250</c:v>
                </c:pt>
                <c:pt idx="90" formatCode="_(* #,##0_);_(* \(#,##0\);_(* &quot;-&quot;??_);_(@_)">
                  <c:v>250</c:v>
                </c:pt>
                <c:pt idx="91" formatCode="_(* #,##0_);_(* \(#,##0\);_(* &quot;-&quot;??_);_(@_)">
                  <c:v>250</c:v>
                </c:pt>
                <c:pt idx="92" formatCode="_(* #,##0_);_(* \(#,##0\);_(* &quot;-&quot;??_);_(@_)">
                  <c:v>250</c:v>
                </c:pt>
                <c:pt idx="93" formatCode="_(* #,##0_);_(* \(#,##0\);_(* &quot;-&quot;??_);_(@_)">
                  <c:v>250</c:v>
                </c:pt>
                <c:pt idx="94" formatCode="_(* #,##0_);_(* \(#,##0\);_(* &quot;-&quot;??_);_(@_)">
                  <c:v>250</c:v>
                </c:pt>
                <c:pt idx="95" formatCode="_(* #,##0_);_(* \(#,##0\);_(* &quot;-&quot;??_);_(@_)">
                  <c:v>250</c:v>
                </c:pt>
                <c:pt idx="96" formatCode="_(* #,##0_);_(* \(#,##0\);_(* &quot;-&quot;??_);_(@_)">
                  <c:v>250</c:v>
                </c:pt>
                <c:pt idx="97" formatCode="_(* #,##0_);_(* \(#,##0\);_(* &quot;-&quot;??_);_(@_)">
                  <c:v>250</c:v>
                </c:pt>
                <c:pt idx="98" formatCode="_(* #,##0_);_(* \(#,##0\);_(* &quot;-&quot;??_);_(@_)">
                  <c:v>250</c:v>
                </c:pt>
                <c:pt idx="99" formatCode="_(* #,##0_);_(* \(#,##0\);_(* &quot;-&quot;??_);_(@_)">
                  <c:v>250</c:v>
                </c:pt>
                <c:pt idx="100" formatCode="_(* #,##0_);_(* \(#,##0\);_(* &quot;-&quot;??_);_(@_)">
                  <c:v>250</c:v>
                </c:pt>
                <c:pt idx="101" formatCode="_(* #,##0_);_(* \(#,##0\);_(* &quot;-&quot;??_);_(@_)">
                  <c:v>250</c:v>
                </c:pt>
                <c:pt idx="102" formatCode="_(* #,##0_);_(* \(#,##0\);_(* &quot;-&quot;??_);_(@_)">
                  <c:v>250</c:v>
                </c:pt>
                <c:pt idx="103" formatCode="_(* #,##0_);_(* \(#,##0\);_(* &quot;-&quot;??_);_(@_)">
                  <c:v>250</c:v>
                </c:pt>
                <c:pt idx="104" formatCode="_(* #,##0_);_(* \(#,##0\);_(* &quot;-&quot;??_);_(@_)">
                  <c:v>250</c:v>
                </c:pt>
                <c:pt idx="105" formatCode="_(* #,##0_);_(* \(#,##0\);_(* &quot;-&quot;??_);_(@_)">
                  <c:v>250</c:v>
                </c:pt>
                <c:pt idx="106" formatCode="_(* #,##0_);_(* \(#,##0\);_(* &quot;-&quot;??_);_(@_)">
                  <c:v>250</c:v>
                </c:pt>
                <c:pt idx="107" formatCode="_(* #,##0_);_(* \(#,##0\);_(* &quot;-&quot;??_);_(@_)">
                  <c:v>250</c:v>
                </c:pt>
                <c:pt idx="108" formatCode="_(* #,##0_);_(* \(#,##0\);_(* &quot;-&quot;??_);_(@_)">
                  <c:v>250</c:v>
                </c:pt>
                <c:pt idx="109" formatCode="_(* #,##0_);_(* \(#,##0\);_(* &quot;-&quot;??_);_(@_)">
                  <c:v>250</c:v>
                </c:pt>
                <c:pt idx="110" formatCode="_(* #,##0_);_(* \(#,##0\);_(* &quot;-&quot;??_);_(@_)">
                  <c:v>250</c:v>
                </c:pt>
                <c:pt idx="111" formatCode="_(* #,##0_);_(* \(#,##0\);_(* &quot;-&quot;??_);_(@_)">
                  <c:v>250</c:v>
                </c:pt>
                <c:pt idx="112" formatCode="_(* #,##0_);_(* \(#,##0\);_(* &quot;-&quot;??_);_(@_)">
                  <c:v>250</c:v>
                </c:pt>
                <c:pt idx="113" formatCode="_(* #,##0_);_(* \(#,##0\);_(* &quot;-&quot;??_);_(@_)">
                  <c:v>250</c:v>
                </c:pt>
                <c:pt idx="114" formatCode="_(* #,##0_);_(* \(#,##0\);_(* &quot;-&quot;??_);_(@_)">
                  <c:v>250</c:v>
                </c:pt>
                <c:pt idx="115" formatCode="_(* #,##0_);_(* \(#,##0\);_(* &quot;-&quot;??_);_(@_)">
                  <c:v>250</c:v>
                </c:pt>
                <c:pt idx="116" formatCode="_(* #,##0_);_(* \(#,##0\);_(* &quot;-&quot;??_);_(@_)">
                  <c:v>250</c:v>
                </c:pt>
                <c:pt idx="117" formatCode="_(* #,##0_);_(* \(#,##0\);_(* &quot;-&quot;??_);_(@_)">
                  <c:v>250</c:v>
                </c:pt>
                <c:pt idx="118" formatCode="_(* #,##0_);_(* \(#,##0\);_(* &quot;-&quot;??_);_(@_)">
                  <c:v>250</c:v>
                </c:pt>
                <c:pt idx="119" formatCode="_(* #,##0_);_(* \(#,##0\);_(* &quot;-&quot;??_);_(@_)">
                  <c:v>250</c:v>
                </c:pt>
                <c:pt idx="120" formatCode="_(* #,##0_);_(* \(#,##0\);_(* &quot;-&quot;??_);_(@_)">
                  <c:v>250</c:v>
                </c:pt>
                <c:pt idx="121" formatCode="_(* #,##0_);_(* \(#,##0\);_(* &quot;-&quot;??_);_(@_)">
                  <c:v>250</c:v>
                </c:pt>
                <c:pt idx="122" formatCode="_(* #,##0_);_(* \(#,##0\);_(* &quot;-&quot;??_);_(@_)">
                  <c:v>250</c:v>
                </c:pt>
                <c:pt idx="123" formatCode="_(* #,##0_);_(* \(#,##0\);_(* &quot;-&quot;??_);_(@_)">
                  <c:v>250</c:v>
                </c:pt>
                <c:pt idx="124" formatCode="_(* #,##0_);_(* \(#,##0\);_(* &quot;-&quot;??_);_(@_)">
                  <c:v>250</c:v>
                </c:pt>
                <c:pt idx="125" formatCode="_(* #,##0_);_(* \(#,##0\);_(* &quot;-&quot;??_);_(@_)">
                  <c:v>250</c:v>
                </c:pt>
                <c:pt idx="126" formatCode="_(* #,##0_);_(* \(#,##0\);_(* &quot;-&quot;??_);_(@_)">
                  <c:v>250</c:v>
                </c:pt>
                <c:pt idx="127" formatCode="_(* #,##0_);_(* \(#,##0\);_(* &quot;-&quot;??_);_(@_)">
                  <c:v>250</c:v>
                </c:pt>
                <c:pt idx="128" formatCode="_(* #,##0_);_(* \(#,##0\);_(* &quot;-&quot;??_);_(@_)">
                  <c:v>250</c:v>
                </c:pt>
                <c:pt idx="129" formatCode="_(* #,##0_);_(* \(#,##0\);_(* &quot;-&quot;??_);_(@_)">
                  <c:v>250</c:v>
                </c:pt>
                <c:pt idx="130" formatCode="_(* #,##0_);_(* \(#,##0\);_(* &quot;-&quot;??_);_(@_)">
                  <c:v>250</c:v>
                </c:pt>
                <c:pt idx="131" formatCode="_(* #,##0_);_(* \(#,##0\);_(* &quot;-&quot;??_);_(@_)">
                  <c:v>250</c:v>
                </c:pt>
              </c:numCache>
            </c:numRef>
          </c:val>
          <c:extLst>
            <c:ext xmlns:c16="http://schemas.microsoft.com/office/drawing/2014/chart" uri="{C3380CC4-5D6E-409C-BE32-E72D297353CC}">
              <c16:uniqueId val="{00000004-364B-4D8D-BE3D-E39A6C7F7563}"/>
            </c:ext>
          </c:extLst>
        </c:ser>
        <c:ser>
          <c:idx val="5"/>
          <c:order val="5"/>
          <c:tx>
            <c:strRef>
              <c:f>'New Data'!$G$1</c:f>
              <c:strCache>
                <c:ptCount val="1"/>
                <c:pt idx="0">
                  <c:v>Nederland expansion I</c:v>
                </c:pt>
              </c:strCache>
            </c:strRef>
          </c:tx>
          <c:spPr>
            <a:solidFill>
              <a:srgbClr val="FFC000"/>
            </a:solidFill>
            <a:ln w="50800">
              <a:noFill/>
            </a:ln>
          </c:spPr>
          <c:invertIfNegative val="0"/>
          <c:cat>
            <c:numRef>
              <c:f>'New Data'!$A$2:$A$133</c:f>
              <c:numCache>
                <c:formatCode>m/d/yyyy</c:formatCode>
                <c:ptCount val="13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pt idx="112">
                  <c:v>45778</c:v>
                </c:pt>
                <c:pt idx="113">
                  <c:v>45809</c:v>
                </c:pt>
                <c:pt idx="114">
                  <c:v>45839</c:v>
                </c:pt>
                <c:pt idx="115">
                  <c:v>45870</c:v>
                </c:pt>
                <c:pt idx="116">
                  <c:v>45901</c:v>
                </c:pt>
                <c:pt idx="117">
                  <c:v>45931</c:v>
                </c:pt>
                <c:pt idx="118">
                  <c:v>45962</c:v>
                </c:pt>
                <c:pt idx="119">
                  <c:v>45992</c:v>
                </c:pt>
                <c:pt idx="120">
                  <c:v>46023</c:v>
                </c:pt>
                <c:pt idx="121">
                  <c:v>46054</c:v>
                </c:pt>
                <c:pt idx="122">
                  <c:v>46082</c:v>
                </c:pt>
                <c:pt idx="123">
                  <c:v>46113</c:v>
                </c:pt>
                <c:pt idx="124">
                  <c:v>46143</c:v>
                </c:pt>
                <c:pt idx="125">
                  <c:v>46174</c:v>
                </c:pt>
                <c:pt idx="126">
                  <c:v>46204</c:v>
                </c:pt>
                <c:pt idx="127">
                  <c:v>46235</c:v>
                </c:pt>
                <c:pt idx="128">
                  <c:v>46266</c:v>
                </c:pt>
                <c:pt idx="129">
                  <c:v>46296</c:v>
                </c:pt>
                <c:pt idx="130">
                  <c:v>46327</c:v>
                </c:pt>
                <c:pt idx="131">
                  <c:v>46357</c:v>
                </c:pt>
              </c:numCache>
            </c:numRef>
          </c:cat>
          <c:val>
            <c:numRef>
              <c:f>'New Data'!$G$2:$G$133</c:f>
              <c:numCache>
                <c:formatCode>General</c:formatCode>
                <c:ptCount val="132"/>
                <c:pt idx="54" formatCode="_(* #,##0_);_(* \(#,##0\);_(* &quot;-&quot;??_);_(@_)">
                  <c:v>235</c:v>
                </c:pt>
                <c:pt idx="55" formatCode="_(* #,##0_);_(* \(#,##0\);_(* &quot;-&quot;??_);_(@_)">
                  <c:v>235</c:v>
                </c:pt>
                <c:pt idx="56" formatCode="_(* #,##0_);_(* \(#,##0\);_(* &quot;-&quot;??_);_(@_)">
                  <c:v>235</c:v>
                </c:pt>
                <c:pt idx="57" formatCode="_(* #,##0_);_(* \(#,##0\);_(* &quot;-&quot;??_);_(@_)">
                  <c:v>235</c:v>
                </c:pt>
                <c:pt idx="58" formatCode="_(* #,##0_);_(* \(#,##0\);_(* &quot;-&quot;??_);_(@_)">
                  <c:v>235</c:v>
                </c:pt>
                <c:pt idx="59" formatCode="_(* #,##0_);_(* \(#,##0\);_(* &quot;-&quot;??_);_(@_)">
                  <c:v>235</c:v>
                </c:pt>
                <c:pt idx="60" formatCode="_(* #,##0_);_(* \(#,##0\);_(* &quot;-&quot;??_);_(@_)">
                  <c:v>235</c:v>
                </c:pt>
                <c:pt idx="61" formatCode="_(* #,##0_);_(* \(#,##0\);_(* &quot;-&quot;??_);_(@_)">
                  <c:v>235</c:v>
                </c:pt>
                <c:pt idx="62" formatCode="_(* #,##0_);_(* \(#,##0\);_(* &quot;-&quot;??_);_(@_)">
                  <c:v>235</c:v>
                </c:pt>
                <c:pt idx="63" formatCode="_(* #,##0_);_(* \(#,##0\);_(* &quot;-&quot;??_);_(@_)">
                  <c:v>235</c:v>
                </c:pt>
                <c:pt idx="64" formatCode="_(* #,##0_);_(* \(#,##0\);_(* &quot;-&quot;??_);_(@_)">
                  <c:v>235</c:v>
                </c:pt>
                <c:pt idx="65" formatCode="_(* #,##0_);_(* \(#,##0\);_(* &quot;-&quot;??_);_(@_)">
                  <c:v>235</c:v>
                </c:pt>
                <c:pt idx="66" formatCode="_(* #,##0_);_(* \(#,##0\);_(* &quot;-&quot;??_);_(@_)">
                  <c:v>235</c:v>
                </c:pt>
                <c:pt idx="67" formatCode="_(* #,##0_);_(* \(#,##0\);_(* &quot;-&quot;??_);_(@_)">
                  <c:v>235</c:v>
                </c:pt>
                <c:pt idx="68" formatCode="_(* #,##0_);_(* \(#,##0\);_(* &quot;-&quot;??_);_(@_)">
                  <c:v>235</c:v>
                </c:pt>
                <c:pt idx="69" formatCode="_(* #,##0_);_(* \(#,##0\);_(* &quot;-&quot;??_);_(@_)">
                  <c:v>235</c:v>
                </c:pt>
                <c:pt idx="70" formatCode="_(* #,##0_);_(* \(#,##0\);_(* &quot;-&quot;??_);_(@_)">
                  <c:v>235</c:v>
                </c:pt>
                <c:pt idx="71" formatCode="_(* #,##0_);_(* \(#,##0\);_(* &quot;-&quot;??_);_(@_)">
                  <c:v>235</c:v>
                </c:pt>
                <c:pt idx="72" formatCode="_(* #,##0_);_(* \(#,##0\);_(* &quot;-&quot;??_);_(@_)">
                  <c:v>235</c:v>
                </c:pt>
                <c:pt idx="73" formatCode="_(* #,##0_);_(* \(#,##0\);_(* &quot;-&quot;??_);_(@_)">
                  <c:v>235</c:v>
                </c:pt>
                <c:pt idx="74" formatCode="_(* #,##0_);_(* \(#,##0\);_(* &quot;-&quot;??_);_(@_)">
                  <c:v>235</c:v>
                </c:pt>
                <c:pt idx="75" formatCode="_(* #,##0_);_(* \(#,##0\);_(* &quot;-&quot;??_);_(@_)">
                  <c:v>235</c:v>
                </c:pt>
                <c:pt idx="76" formatCode="_(* #,##0_);_(* \(#,##0\);_(* &quot;-&quot;??_);_(@_)">
                  <c:v>235</c:v>
                </c:pt>
                <c:pt idx="77" formatCode="_(* #,##0_);_(* \(#,##0\);_(* &quot;-&quot;??_);_(@_)">
                  <c:v>235</c:v>
                </c:pt>
                <c:pt idx="78" formatCode="_(* #,##0_);_(* \(#,##0\);_(* &quot;-&quot;??_);_(@_)">
                  <c:v>235</c:v>
                </c:pt>
                <c:pt idx="79" formatCode="_(* #,##0_);_(* \(#,##0\);_(* &quot;-&quot;??_);_(@_)">
                  <c:v>235</c:v>
                </c:pt>
                <c:pt idx="80" formatCode="_(* #,##0_);_(* \(#,##0\);_(* &quot;-&quot;??_);_(@_)">
                  <c:v>235</c:v>
                </c:pt>
                <c:pt idx="81" formatCode="_(* #,##0_);_(* \(#,##0\);_(* &quot;-&quot;??_);_(@_)">
                  <c:v>235</c:v>
                </c:pt>
                <c:pt idx="82" formatCode="_(* #,##0_);_(* \(#,##0\);_(* &quot;-&quot;??_);_(@_)">
                  <c:v>235</c:v>
                </c:pt>
                <c:pt idx="83" formatCode="_(* #,##0_);_(* \(#,##0\);_(* &quot;-&quot;??_);_(@_)">
                  <c:v>235</c:v>
                </c:pt>
                <c:pt idx="84" formatCode="_(* #,##0_);_(* \(#,##0\);_(* &quot;-&quot;??_);_(@_)">
                  <c:v>235</c:v>
                </c:pt>
                <c:pt idx="85" formatCode="_(* #,##0_);_(* \(#,##0\);_(* &quot;-&quot;??_);_(@_)">
                  <c:v>235</c:v>
                </c:pt>
                <c:pt idx="86" formatCode="_(* #,##0_);_(* \(#,##0\);_(* &quot;-&quot;??_);_(@_)">
                  <c:v>235</c:v>
                </c:pt>
                <c:pt idx="87" formatCode="_(* #,##0_);_(* \(#,##0\);_(* &quot;-&quot;??_);_(@_)">
                  <c:v>235</c:v>
                </c:pt>
                <c:pt idx="88" formatCode="_(* #,##0_);_(* \(#,##0\);_(* &quot;-&quot;??_);_(@_)">
                  <c:v>235</c:v>
                </c:pt>
                <c:pt idx="89" formatCode="_(* #,##0_);_(* \(#,##0\);_(* &quot;-&quot;??_);_(@_)">
                  <c:v>235</c:v>
                </c:pt>
                <c:pt idx="90" formatCode="_(* #,##0_);_(* \(#,##0\);_(* &quot;-&quot;??_);_(@_)">
                  <c:v>235</c:v>
                </c:pt>
                <c:pt idx="91" formatCode="_(* #,##0_);_(* \(#,##0\);_(* &quot;-&quot;??_);_(@_)">
                  <c:v>235</c:v>
                </c:pt>
                <c:pt idx="92" formatCode="_(* #,##0_);_(* \(#,##0\);_(* &quot;-&quot;??_);_(@_)">
                  <c:v>235</c:v>
                </c:pt>
                <c:pt idx="93" formatCode="_(* #,##0_);_(* \(#,##0\);_(* &quot;-&quot;??_);_(@_)">
                  <c:v>235</c:v>
                </c:pt>
                <c:pt idx="94" formatCode="_(* #,##0_);_(* \(#,##0\);_(* &quot;-&quot;??_);_(@_)">
                  <c:v>235</c:v>
                </c:pt>
                <c:pt idx="95" formatCode="_(* #,##0_);_(* \(#,##0\);_(* &quot;-&quot;??_);_(@_)">
                  <c:v>235</c:v>
                </c:pt>
                <c:pt idx="96" formatCode="_(* #,##0_);_(* \(#,##0\);_(* &quot;-&quot;??_);_(@_)">
                  <c:v>235</c:v>
                </c:pt>
                <c:pt idx="97" formatCode="_(* #,##0_);_(* \(#,##0\);_(* &quot;-&quot;??_);_(@_)">
                  <c:v>235</c:v>
                </c:pt>
                <c:pt idx="98" formatCode="_(* #,##0_);_(* \(#,##0\);_(* &quot;-&quot;??_);_(@_)">
                  <c:v>235</c:v>
                </c:pt>
                <c:pt idx="99" formatCode="_(* #,##0_);_(* \(#,##0\);_(* &quot;-&quot;??_);_(@_)">
                  <c:v>235</c:v>
                </c:pt>
                <c:pt idx="100" formatCode="_(* #,##0_);_(* \(#,##0\);_(* &quot;-&quot;??_);_(@_)">
                  <c:v>235</c:v>
                </c:pt>
                <c:pt idx="101" formatCode="_(* #,##0_);_(* \(#,##0\);_(* &quot;-&quot;??_);_(@_)">
                  <c:v>235</c:v>
                </c:pt>
                <c:pt idx="102" formatCode="_(* #,##0_);_(* \(#,##0\);_(* &quot;-&quot;??_);_(@_)">
                  <c:v>235</c:v>
                </c:pt>
                <c:pt idx="103" formatCode="_(* #,##0_);_(* \(#,##0\);_(* &quot;-&quot;??_);_(@_)">
                  <c:v>235</c:v>
                </c:pt>
                <c:pt idx="104" formatCode="_(* #,##0_);_(* \(#,##0\);_(* &quot;-&quot;??_);_(@_)">
                  <c:v>235</c:v>
                </c:pt>
                <c:pt idx="105" formatCode="_(* #,##0_);_(* \(#,##0\);_(* &quot;-&quot;??_);_(@_)">
                  <c:v>235</c:v>
                </c:pt>
                <c:pt idx="106" formatCode="_(* #,##0_);_(* \(#,##0\);_(* &quot;-&quot;??_);_(@_)">
                  <c:v>235</c:v>
                </c:pt>
                <c:pt idx="107" formatCode="_(* #,##0_);_(* \(#,##0\);_(* &quot;-&quot;??_);_(@_)">
                  <c:v>235</c:v>
                </c:pt>
                <c:pt idx="108" formatCode="_(* #,##0_);_(* \(#,##0\);_(* &quot;-&quot;??_);_(@_)">
                  <c:v>235</c:v>
                </c:pt>
                <c:pt idx="109" formatCode="_(* #,##0_);_(* \(#,##0\);_(* &quot;-&quot;??_);_(@_)">
                  <c:v>235</c:v>
                </c:pt>
                <c:pt idx="110" formatCode="_(* #,##0_);_(* \(#,##0\);_(* &quot;-&quot;??_);_(@_)">
                  <c:v>235</c:v>
                </c:pt>
                <c:pt idx="111" formatCode="_(* #,##0_);_(* \(#,##0\);_(* &quot;-&quot;??_);_(@_)">
                  <c:v>235</c:v>
                </c:pt>
                <c:pt idx="112" formatCode="_(* #,##0_);_(* \(#,##0\);_(* &quot;-&quot;??_);_(@_)">
                  <c:v>235</c:v>
                </c:pt>
                <c:pt idx="113" formatCode="_(* #,##0_);_(* \(#,##0\);_(* &quot;-&quot;??_);_(@_)">
                  <c:v>235</c:v>
                </c:pt>
                <c:pt idx="114" formatCode="_(* #,##0_);_(* \(#,##0\);_(* &quot;-&quot;??_);_(@_)">
                  <c:v>235</c:v>
                </c:pt>
                <c:pt idx="115" formatCode="_(* #,##0_);_(* \(#,##0\);_(* &quot;-&quot;??_);_(@_)">
                  <c:v>235</c:v>
                </c:pt>
                <c:pt idx="116" formatCode="_(* #,##0_);_(* \(#,##0\);_(* &quot;-&quot;??_);_(@_)">
                  <c:v>235</c:v>
                </c:pt>
                <c:pt idx="117" formatCode="_(* #,##0_);_(* \(#,##0\);_(* &quot;-&quot;??_);_(@_)">
                  <c:v>235</c:v>
                </c:pt>
                <c:pt idx="118" formatCode="_(* #,##0_);_(* \(#,##0\);_(* &quot;-&quot;??_);_(@_)">
                  <c:v>235</c:v>
                </c:pt>
                <c:pt idx="119" formatCode="_(* #,##0_);_(* \(#,##0\);_(* &quot;-&quot;??_);_(@_)">
                  <c:v>235</c:v>
                </c:pt>
                <c:pt idx="120" formatCode="_(* #,##0_);_(* \(#,##0\);_(* &quot;-&quot;??_);_(@_)">
                  <c:v>235</c:v>
                </c:pt>
                <c:pt idx="121" formatCode="_(* #,##0_);_(* \(#,##0\);_(* &quot;-&quot;??_);_(@_)">
                  <c:v>235</c:v>
                </c:pt>
                <c:pt idx="122" formatCode="_(* #,##0_);_(* \(#,##0\);_(* &quot;-&quot;??_);_(@_)">
                  <c:v>235</c:v>
                </c:pt>
                <c:pt idx="123" formatCode="_(* #,##0_);_(* \(#,##0\);_(* &quot;-&quot;??_);_(@_)">
                  <c:v>235</c:v>
                </c:pt>
                <c:pt idx="124" formatCode="_(* #,##0_);_(* \(#,##0\);_(* &quot;-&quot;??_);_(@_)">
                  <c:v>235</c:v>
                </c:pt>
                <c:pt idx="125" formatCode="_(* #,##0_);_(* \(#,##0\);_(* &quot;-&quot;??_);_(@_)">
                  <c:v>235</c:v>
                </c:pt>
                <c:pt idx="126" formatCode="_(* #,##0_);_(* \(#,##0\);_(* &quot;-&quot;??_);_(@_)">
                  <c:v>235</c:v>
                </c:pt>
                <c:pt idx="127" formatCode="_(* #,##0_);_(* \(#,##0\);_(* &quot;-&quot;??_);_(@_)">
                  <c:v>235</c:v>
                </c:pt>
                <c:pt idx="128" formatCode="_(* #,##0_);_(* \(#,##0\);_(* &quot;-&quot;??_);_(@_)">
                  <c:v>235</c:v>
                </c:pt>
                <c:pt idx="129" formatCode="_(* #,##0_);_(* \(#,##0\);_(* &quot;-&quot;??_);_(@_)">
                  <c:v>235</c:v>
                </c:pt>
                <c:pt idx="130" formatCode="_(* #,##0_);_(* \(#,##0\);_(* &quot;-&quot;??_);_(@_)">
                  <c:v>235</c:v>
                </c:pt>
                <c:pt idx="131" formatCode="_(* #,##0_);_(* \(#,##0\);_(* &quot;-&quot;??_);_(@_)">
                  <c:v>235</c:v>
                </c:pt>
              </c:numCache>
            </c:numRef>
          </c:val>
          <c:extLst>
            <c:ext xmlns:c16="http://schemas.microsoft.com/office/drawing/2014/chart" uri="{C3380CC4-5D6E-409C-BE32-E72D297353CC}">
              <c16:uniqueId val="{00000005-364B-4D8D-BE3D-E39A6C7F7563}"/>
            </c:ext>
          </c:extLst>
        </c:ser>
        <c:ser>
          <c:idx val="7"/>
          <c:order val="6"/>
          <c:tx>
            <c:strRef>
              <c:f>'New Data'!$H$1</c:f>
              <c:strCache>
                <c:ptCount val="1"/>
                <c:pt idx="0">
                  <c:v>Nederland expansion II</c:v>
                </c:pt>
              </c:strCache>
            </c:strRef>
          </c:tx>
          <c:spPr>
            <a:solidFill>
              <a:srgbClr val="FFC000"/>
            </a:solidFill>
            <a:ln>
              <a:noFill/>
            </a:ln>
          </c:spPr>
          <c:invertIfNegative val="0"/>
          <c:cat>
            <c:numRef>
              <c:f>'New Data'!$A$2:$A$133</c:f>
              <c:numCache>
                <c:formatCode>m/d/yyyy</c:formatCode>
                <c:ptCount val="13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pt idx="112">
                  <c:v>45778</c:v>
                </c:pt>
                <c:pt idx="113">
                  <c:v>45809</c:v>
                </c:pt>
                <c:pt idx="114">
                  <c:v>45839</c:v>
                </c:pt>
                <c:pt idx="115">
                  <c:v>45870</c:v>
                </c:pt>
                <c:pt idx="116">
                  <c:v>45901</c:v>
                </c:pt>
                <c:pt idx="117">
                  <c:v>45931</c:v>
                </c:pt>
                <c:pt idx="118">
                  <c:v>45962</c:v>
                </c:pt>
                <c:pt idx="119">
                  <c:v>45992</c:v>
                </c:pt>
                <c:pt idx="120">
                  <c:v>46023</c:v>
                </c:pt>
                <c:pt idx="121">
                  <c:v>46054</c:v>
                </c:pt>
                <c:pt idx="122">
                  <c:v>46082</c:v>
                </c:pt>
                <c:pt idx="123">
                  <c:v>46113</c:v>
                </c:pt>
                <c:pt idx="124">
                  <c:v>46143</c:v>
                </c:pt>
                <c:pt idx="125">
                  <c:v>46174</c:v>
                </c:pt>
                <c:pt idx="126">
                  <c:v>46204</c:v>
                </c:pt>
                <c:pt idx="127">
                  <c:v>46235</c:v>
                </c:pt>
                <c:pt idx="128">
                  <c:v>46266</c:v>
                </c:pt>
                <c:pt idx="129">
                  <c:v>46296</c:v>
                </c:pt>
                <c:pt idx="130">
                  <c:v>46327</c:v>
                </c:pt>
                <c:pt idx="131">
                  <c:v>46357</c:v>
                </c:pt>
              </c:numCache>
            </c:numRef>
          </c:cat>
          <c:val>
            <c:numRef>
              <c:f>'New Data'!$H$2:$H$133</c:f>
              <c:numCache>
                <c:formatCode>General</c:formatCode>
                <c:ptCount val="132"/>
                <c:pt idx="60" formatCode="_(* #,##0_);_(* \(#,##0\);_(* &quot;-&quot;??_);_(@_)">
                  <c:v>65</c:v>
                </c:pt>
                <c:pt idx="61" formatCode="_(* #,##0_);_(* \(#,##0\);_(* &quot;-&quot;??_);_(@_)">
                  <c:v>65</c:v>
                </c:pt>
                <c:pt idx="62" formatCode="_(* #,##0_);_(* \(#,##0\);_(* &quot;-&quot;??_);_(@_)">
                  <c:v>65</c:v>
                </c:pt>
                <c:pt idx="63" formatCode="_(* #,##0_);_(* \(#,##0\);_(* &quot;-&quot;??_);_(@_)">
                  <c:v>65</c:v>
                </c:pt>
                <c:pt idx="64" formatCode="_(* #,##0_);_(* \(#,##0\);_(* &quot;-&quot;??_);_(@_)">
                  <c:v>65</c:v>
                </c:pt>
                <c:pt idx="65" formatCode="_(* #,##0_);_(* \(#,##0\);_(* &quot;-&quot;??_);_(@_)">
                  <c:v>65</c:v>
                </c:pt>
                <c:pt idx="66" formatCode="_(* #,##0_);_(* \(#,##0\);_(* &quot;-&quot;??_);_(@_)">
                  <c:v>65</c:v>
                </c:pt>
                <c:pt idx="67" formatCode="_(* #,##0_);_(* \(#,##0\);_(* &quot;-&quot;??_);_(@_)">
                  <c:v>65</c:v>
                </c:pt>
                <c:pt idx="68" formatCode="_(* #,##0_);_(* \(#,##0\);_(* &quot;-&quot;??_);_(@_)">
                  <c:v>65</c:v>
                </c:pt>
                <c:pt idx="69" formatCode="_(* #,##0_);_(* \(#,##0\);_(* &quot;-&quot;??_);_(@_)">
                  <c:v>65</c:v>
                </c:pt>
                <c:pt idx="70" formatCode="_(* #,##0_);_(* \(#,##0\);_(* &quot;-&quot;??_);_(@_)">
                  <c:v>65</c:v>
                </c:pt>
                <c:pt idx="71" formatCode="_(* #,##0_);_(* \(#,##0\);_(* &quot;-&quot;??_);_(@_)">
                  <c:v>65</c:v>
                </c:pt>
                <c:pt idx="72" formatCode="_(* #,##0_);_(* \(#,##0\);_(* &quot;-&quot;??_);_(@_)">
                  <c:v>65</c:v>
                </c:pt>
                <c:pt idx="73" formatCode="_(* #,##0_);_(* \(#,##0\);_(* &quot;-&quot;??_);_(@_)">
                  <c:v>65</c:v>
                </c:pt>
                <c:pt idx="74" formatCode="_(* #,##0_);_(* \(#,##0\);_(* &quot;-&quot;??_);_(@_)">
                  <c:v>65</c:v>
                </c:pt>
                <c:pt idx="75" formatCode="_(* #,##0_);_(* \(#,##0\);_(* &quot;-&quot;??_);_(@_)">
                  <c:v>65</c:v>
                </c:pt>
                <c:pt idx="76" formatCode="_(* #,##0_);_(* \(#,##0\);_(* &quot;-&quot;??_);_(@_)">
                  <c:v>65</c:v>
                </c:pt>
                <c:pt idx="77" formatCode="_(* #,##0_);_(* \(#,##0\);_(* &quot;-&quot;??_);_(@_)">
                  <c:v>65</c:v>
                </c:pt>
                <c:pt idx="78" formatCode="_(* #,##0_);_(* \(#,##0\);_(* &quot;-&quot;??_);_(@_)">
                  <c:v>65</c:v>
                </c:pt>
                <c:pt idx="79" formatCode="_(* #,##0_);_(* \(#,##0\);_(* &quot;-&quot;??_);_(@_)">
                  <c:v>65</c:v>
                </c:pt>
                <c:pt idx="80" formatCode="_(* #,##0_);_(* \(#,##0\);_(* &quot;-&quot;??_);_(@_)">
                  <c:v>65</c:v>
                </c:pt>
                <c:pt idx="81" formatCode="_(* #,##0_);_(* \(#,##0\);_(* &quot;-&quot;??_);_(@_)">
                  <c:v>65</c:v>
                </c:pt>
                <c:pt idx="82" formatCode="_(* #,##0_);_(* \(#,##0\);_(* &quot;-&quot;??_);_(@_)">
                  <c:v>65</c:v>
                </c:pt>
                <c:pt idx="83" formatCode="_(* #,##0_);_(* \(#,##0\);_(* &quot;-&quot;??_);_(@_)">
                  <c:v>65</c:v>
                </c:pt>
                <c:pt idx="84" formatCode="_(* #,##0_);_(* \(#,##0\);_(* &quot;-&quot;??_);_(@_)">
                  <c:v>65</c:v>
                </c:pt>
                <c:pt idx="85" formatCode="_(* #,##0_);_(* \(#,##0\);_(* &quot;-&quot;??_);_(@_)">
                  <c:v>65</c:v>
                </c:pt>
                <c:pt idx="86" formatCode="_(* #,##0_);_(* \(#,##0\);_(* &quot;-&quot;??_);_(@_)">
                  <c:v>65</c:v>
                </c:pt>
                <c:pt idx="87" formatCode="_(* #,##0_);_(* \(#,##0\);_(* &quot;-&quot;??_);_(@_)">
                  <c:v>65</c:v>
                </c:pt>
                <c:pt idx="88" formatCode="_(* #,##0_);_(* \(#,##0\);_(* &quot;-&quot;??_);_(@_)">
                  <c:v>65</c:v>
                </c:pt>
                <c:pt idx="89" formatCode="_(* #,##0_);_(* \(#,##0\);_(* &quot;-&quot;??_);_(@_)">
                  <c:v>65</c:v>
                </c:pt>
                <c:pt idx="90" formatCode="_(* #,##0_);_(* \(#,##0\);_(* &quot;-&quot;??_);_(@_)">
                  <c:v>65</c:v>
                </c:pt>
                <c:pt idx="91" formatCode="_(* #,##0_);_(* \(#,##0\);_(* &quot;-&quot;??_);_(@_)">
                  <c:v>65</c:v>
                </c:pt>
                <c:pt idx="92" formatCode="_(* #,##0_);_(* \(#,##0\);_(* &quot;-&quot;??_);_(@_)">
                  <c:v>65</c:v>
                </c:pt>
                <c:pt idx="93" formatCode="_(* #,##0_);_(* \(#,##0\);_(* &quot;-&quot;??_);_(@_)">
                  <c:v>65</c:v>
                </c:pt>
                <c:pt idx="94" formatCode="_(* #,##0_);_(* \(#,##0\);_(* &quot;-&quot;??_);_(@_)">
                  <c:v>65</c:v>
                </c:pt>
                <c:pt idx="95" formatCode="_(* #,##0_);_(* \(#,##0\);_(* &quot;-&quot;??_);_(@_)">
                  <c:v>65</c:v>
                </c:pt>
                <c:pt idx="96" formatCode="_(* #,##0_);_(* \(#,##0\);_(* &quot;-&quot;??_);_(@_)">
                  <c:v>65</c:v>
                </c:pt>
                <c:pt idx="97" formatCode="_(* #,##0_);_(* \(#,##0\);_(* &quot;-&quot;??_);_(@_)">
                  <c:v>65</c:v>
                </c:pt>
                <c:pt idx="98" formatCode="_(* #,##0_);_(* \(#,##0\);_(* &quot;-&quot;??_);_(@_)">
                  <c:v>65</c:v>
                </c:pt>
                <c:pt idx="99" formatCode="_(* #,##0_);_(* \(#,##0\);_(* &quot;-&quot;??_);_(@_)">
                  <c:v>65</c:v>
                </c:pt>
                <c:pt idx="100" formatCode="_(* #,##0_);_(* \(#,##0\);_(* &quot;-&quot;??_);_(@_)">
                  <c:v>65</c:v>
                </c:pt>
                <c:pt idx="101" formatCode="_(* #,##0_);_(* \(#,##0\);_(* &quot;-&quot;??_);_(@_)">
                  <c:v>65</c:v>
                </c:pt>
                <c:pt idx="102" formatCode="_(* #,##0_);_(* \(#,##0\);_(* &quot;-&quot;??_);_(@_)">
                  <c:v>65</c:v>
                </c:pt>
                <c:pt idx="103" formatCode="_(* #,##0_);_(* \(#,##0\);_(* &quot;-&quot;??_);_(@_)">
                  <c:v>65</c:v>
                </c:pt>
                <c:pt idx="104" formatCode="_(* #,##0_);_(* \(#,##0\);_(* &quot;-&quot;??_);_(@_)">
                  <c:v>65</c:v>
                </c:pt>
                <c:pt idx="105" formatCode="_(* #,##0_);_(* \(#,##0\);_(* &quot;-&quot;??_);_(@_)">
                  <c:v>65</c:v>
                </c:pt>
                <c:pt idx="106" formatCode="_(* #,##0_);_(* \(#,##0\);_(* &quot;-&quot;??_);_(@_)">
                  <c:v>65</c:v>
                </c:pt>
                <c:pt idx="107" formatCode="_(* #,##0_);_(* \(#,##0\);_(* &quot;-&quot;??_);_(@_)">
                  <c:v>65</c:v>
                </c:pt>
                <c:pt idx="108" formatCode="_(* #,##0_);_(* \(#,##0\);_(* &quot;-&quot;??_);_(@_)">
                  <c:v>65</c:v>
                </c:pt>
                <c:pt idx="109" formatCode="_(* #,##0_);_(* \(#,##0\);_(* &quot;-&quot;??_);_(@_)">
                  <c:v>65</c:v>
                </c:pt>
                <c:pt idx="110" formatCode="_(* #,##0_);_(* \(#,##0\);_(* &quot;-&quot;??_);_(@_)">
                  <c:v>65</c:v>
                </c:pt>
                <c:pt idx="111" formatCode="_(* #,##0_);_(* \(#,##0\);_(* &quot;-&quot;??_);_(@_)">
                  <c:v>65</c:v>
                </c:pt>
                <c:pt idx="112" formatCode="_(* #,##0_);_(* \(#,##0\);_(* &quot;-&quot;??_);_(@_)">
                  <c:v>65</c:v>
                </c:pt>
                <c:pt idx="113" formatCode="_(* #,##0_);_(* \(#,##0\);_(* &quot;-&quot;??_);_(@_)">
                  <c:v>65</c:v>
                </c:pt>
                <c:pt idx="114" formatCode="_(* #,##0_);_(* \(#,##0\);_(* &quot;-&quot;??_);_(@_)">
                  <c:v>65</c:v>
                </c:pt>
                <c:pt idx="115" formatCode="_(* #,##0_);_(* \(#,##0\);_(* &quot;-&quot;??_);_(@_)">
                  <c:v>65</c:v>
                </c:pt>
                <c:pt idx="116" formatCode="_(* #,##0_);_(* \(#,##0\);_(* &quot;-&quot;??_);_(@_)">
                  <c:v>65</c:v>
                </c:pt>
                <c:pt idx="117" formatCode="_(* #,##0_);_(* \(#,##0\);_(* &quot;-&quot;??_);_(@_)">
                  <c:v>65</c:v>
                </c:pt>
                <c:pt idx="118" formatCode="_(* #,##0_);_(* \(#,##0\);_(* &quot;-&quot;??_);_(@_)">
                  <c:v>65</c:v>
                </c:pt>
                <c:pt idx="119" formatCode="_(* #,##0_);_(* \(#,##0\);_(* &quot;-&quot;??_);_(@_)">
                  <c:v>65</c:v>
                </c:pt>
                <c:pt idx="120" formatCode="_(* #,##0_);_(* \(#,##0\);_(* &quot;-&quot;??_);_(@_)">
                  <c:v>65</c:v>
                </c:pt>
                <c:pt idx="121" formatCode="_(* #,##0_);_(* \(#,##0\);_(* &quot;-&quot;??_);_(@_)">
                  <c:v>65</c:v>
                </c:pt>
                <c:pt idx="122" formatCode="_(* #,##0_);_(* \(#,##0\);_(* &quot;-&quot;??_);_(@_)">
                  <c:v>65</c:v>
                </c:pt>
                <c:pt idx="123" formatCode="_(* #,##0_);_(* \(#,##0\);_(* &quot;-&quot;??_);_(@_)">
                  <c:v>65</c:v>
                </c:pt>
                <c:pt idx="124" formatCode="_(* #,##0_);_(* \(#,##0\);_(* &quot;-&quot;??_);_(@_)">
                  <c:v>65</c:v>
                </c:pt>
                <c:pt idx="125" formatCode="_(* #,##0_);_(* \(#,##0\);_(* &quot;-&quot;??_);_(@_)">
                  <c:v>65</c:v>
                </c:pt>
                <c:pt idx="126" formatCode="_(* #,##0_);_(* \(#,##0\);_(* &quot;-&quot;??_);_(@_)">
                  <c:v>65</c:v>
                </c:pt>
                <c:pt idx="127" formatCode="_(* #,##0_);_(* \(#,##0\);_(* &quot;-&quot;??_);_(@_)">
                  <c:v>65</c:v>
                </c:pt>
                <c:pt idx="128" formatCode="_(* #,##0_);_(* \(#,##0\);_(* &quot;-&quot;??_);_(@_)">
                  <c:v>65</c:v>
                </c:pt>
                <c:pt idx="129" formatCode="_(* #,##0_);_(* \(#,##0\);_(* &quot;-&quot;??_);_(@_)">
                  <c:v>65</c:v>
                </c:pt>
                <c:pt idx="130" formatCode="_(* #,##0_);_(* \(#,##0\);_(* &quot;-&quot;??_);_(@_)">
                  <c:v>65</c:v>
                </c:pt>
                <c:pt idx="131" formatCode="_(* #,##0_);_(* \(#,##0\);_(* &quot;-&quot;??_);_(@_)">
                  <c:v>65</c:v>
                </c:pt>
              </c:numCache>
            </c:numRef>
          </c:val>
          <c:extLst>
            <c:ext xmlns:c16="http://schemas.microsoft.com/office/drawing/2014/chart" uri="{C3380CC4-5D6E-409C-BE32-E72D297353CC}">
              <c16:uniqueId val="{00000006-364B-4D8D-BE3D-E39A6C7F7563}"/>
            </c:ext>
          </c:extLst>
        </c:ser>
        <c:ser>
          <c:idx val="6"/>
          <c:order val="7"/>
          <c:tx>
            <c:strRef>
              <c:f>'New Data'!$I$1</c:f>
              <c:strCache>
                <c:ptCount val="1"/>
                <c:pt idx="0">
                  <c:v>Galena Park expansion III</c:v>
                </c:pt>
              </c:strCache>
            </c:strRef>
          </c:tx>
          <c:spPr>
            <a:solidFill>
              <a:srgbClr val="FFC000"/>
            </a:solidFill>
            <a:ln w="28575">
              <a:noFill/>
            </a:ln>
          </c:spPr>
          <c:invertIfNegative val="0"/>
          <c:cat>
            <c:numRef>
              <c:f>'New Data'!$A$2:$A$133</c:f>
              <c:numCache>
                <c:formatCode>m/d/yyyy</c:formatCode>
                <c:ptCount val="13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pt idx="112">
                  <c:v>45778</c:v>
                </c:pt>
                <c:pt idx="113">
                  <c:v>45809</c:v>
                </c:pt>
                <c:pt idx="114">
                  <c:v>45839</c:v>
                </c:pt>
                <c:pt idx="115">
                  <c:v>45870</c:v>
                </c:pt>
                <c:pt idx="116">
                  <c:v>45901</c:v>
                </c:pt>
                <c:pt idx="117">
                  <c:v>45931</c:v>
                </c:pt>
                <c:pt idx="118">
                  <c:v>45962</c:v>
                </c:pt>
                <c:pt idx="119">
                  <c:v>45992</c:v>
                </c:pt>
                <c:pt idx="120">
                  <c:v>46023</c:v>
                </c:pt>
                <c:pt idx="121">
                  <c:v>46054</c:v>
                </c:pt>
                <c:pt idx="122">
                  <c:v>46082</c:v>
                </c:pt>
                <c:pt idx="123">
                  <c:v>46113</c:v>
                </c:pt>
                <c:pt idx="124">
                  <c:v>46143</c:v>
                </c:pt>
                <c:pt idx="125">
                  <c:v>46174</c:v>
                </c:pt>
                <c:pt idx="126">
                  <c:v>46204</c:v>
                </c:pt>
                <c:pt idx="127">
                  <c:v>46235</c:v>
                </c:pt>
                <c:pt idx="128">
                  <c:v>46266</c:v>
                </c:pt>
                <c:pt idx="129">
                  <c:v>46296</c:v>
                </c:pt>
                <c:pt idx="130">
                  <c:v>46327</c:v>
                </c:pt>
                <c:pt idx="131">
                  <c:v>46357</c:v>
                </c:pt>
              </c:numCache>
            </c:numRef>
          </c:cat>
          <c:val>
            <c:numRef>
              <c:f>'New Data'!$I$2:$I$133</c:f>
              <c:numCache>
                <c:formatCode>General</c:formatCode>
                <c:ptCount val="132"/>
                <c:pt idx="90" formatCode="_(* #,##0_);_(* \(#,##0\);_(* &quot;-&quot;??_);_(@_)">
                  <c:v>33</c:v>
                </c:pt>
                <c:pt idx="91" formatCode="_(* #,##0_);_(* \(#,##0\);_(* &quot;-&quot;??_);_(@_)">
                  <c:v>33</c:v>
                </c:pt>
                <c:pt idx="92" formatCode="_(* #,##0_);_(* \(#,##0\);_(* &quot;-&quot;??_);_(@_)">
                  <c:v>33</c:v>
                </c:pt>
                <c:pt idx="93" formatCode="_(* #,##0_);_(* \(#,##0\);_(* &quot;-&quot;??_);_(@_)">
                  <c:v>33</c:v>
                </c:pt>
                <c:pt idx="94" formatCode="_(* #,##0_);_(* \(#,##0\);_(* &quot;-&quot;??_);_(@_)">
                  <c:v>33</c:v>
                </c:pt>
                <c:pt idx="95" formatCode="_(* #,##0_);_(* \(#,##0\);_(* &quot;-&quot;??_);_(@_)">
                  <c:v>33</c:v>
                </c:pt>
                <c:pt idx="96" formatCode="_(* #,##0_);_(* \(#,##0\);_(* &quot;-&quot;??_);_(@_)">
                  <c:v>33</c:v>
                </c:pt>
                <c:pt idx="97" formatCode="_(* #,##0_);_(* \(#,##0\);_(* &quot;-&quot;??_);_(@_)">
                  <c:v>33</c:v>
                </c:pt>
                <c:pt idx="98" formatCode="_(* #,##0_);_(* \(#,##0\);_(* &quot;-&quot;??_);_(@_)">
                  <c:v>33</c:v>
                </c:pt>
                <c:pt idx="99" formatCode="_(* #,##0_);_(* \(#,##0\);_(* &quot;-&quot;??_);_(@_)">
                  <c:v>33</c:v>
                </c:pt>
                <c:pt idx="100" formatCode="_(* #,##0_);_(* \(#,##0\);_(* &quot;-&quot;??_);_(@_)">
                  <c:v>33</c:v>
                </c:pt>
                <c:pt idx="101" formatCode="_(* #,##0_);_(* \(#,##0\);_(* &quot;-&quot;??_);_(@_)">
                  <c:v>33</c:v>
                </c:pt>
                <c:pt idx="102" formatCode="_(* #,##0_);_(* \(#,##0\);_(* &quot;-&quot;??_);_(@_)">
                  <c:v>33</c:v>
                </c:pt>
                <c:pt idx="103" formatCode="_(* #,##0_);_(* \(#,##0\);_(* &quot;-&quot;??_);_(@_)">
                  <c:v>33</c:v>
                </c:pt>
                <c:pt idx="104" formatCode="_(* #,##0_);_(* \(#,##0\);_(* &quot;-&quot;??_);_(@_)">
                  <c:v>33</c:v>
                </c:pt>
                <c:pt idx="105" formatCode="_(* #,##0_);_(* \(#,##0\);_(* &quot;-&quot;??_);_(@_)">
                  <c:v>33</c:v>
                </c:pt>
                <c:pt idx="106" formatCode="_(* #,##0_);_(* \(#,##0\);_(* &quot;-&quot;??_);_(@_)">
                  <c:v>33</c:v>
                </c:pt>
                <c:pt idx="107" formatCode="_(* #,##0_);_(* \(#,##0\);_(* &quot;-&quot;??_);_(@_)">
                  <c:v>33</c:v>
                </c:pt>
                <c:pt idx="108" formatCode="_(* #,##0_);_(* \(#,##0\);_(* &quot;-&quot;??_);_(@_)">
                  <c:v>33</c:v>
                </c:pt>
                <c:pt idx="109" formatCode="_(* #,##0_);_(* \(#,##0\);_(* &quot;-&quot;??_);_(@_)">
                  <c:v>33</c:v>
                </c:pt>
                <c:pt idx="110" formatCode="_(* #,##0_);_(* \(#,##0\);_(* &quot;-&quot;??_);_(@_)">
                  <c:v>33</c:v>
                </c:pt>
                <c:pt idx="111" formatCode="_(* #,##0_);_(* \(#,##0\);_(* &quot;-&quot;??_);_(@_)">
                  <c:v>33</c:v>
                </c:pt>
                <c:pt idx="112" formatCode="_(* #,##0_);_(* \(#,##0\);_(* &quot;-&quot;??_);_(@_)">
                  <c:v>33</c:v>
                </c:pt>
                <c:pt idx="113" formatCode="_(* #,##0_);_(* \(#,##0\);_(* &quot;-&quot;??_);_(@_)">
                  <c:v>33</c:v>
                </c:pt>
                <c:pt idx="114" formatCode="_(* #,##0_);_(* \(#,##0\);_(* &quot;-&quot;??_);_(@_)">
                  <c:v>33</c:v>
                </c:pt>
                <c:pt idx="115" formatCode="_(* #,##0_);_(* \(#,##0\);_(* &quot;-&quot;??_);_(@_)">
                  <c:v>33</c:v>
                </c:pt>
                <c:pt idx="116" formatCode="_(* #,##0_);_(* \(#,##0\);_(* &quot;-&quot;??_);_(@_)">
                  <c:v>33</c:v>
                </c:pt>
                <c:pt idx="117" formatCode="_(* #,##0_);_(* \(#,##0\);_(* &quot;-&quot;??_);_(@_)">
                  <c:v>33</c:v>
                </c:pt>
                <c:pt idx="118" formatCode="_(* #,##0_);_(* \(#,##0\);_(* &quot;-&quot;??_);_(@_)">
                  <c:v>33</c:v>
                </c:pt>
                <c:pt idx="119" formatCode="_(* #,##0_);_(* \(#,##0\);_(* &quot;-&quot;??_);_(@_)">
                  <c:v>33</c:v>
                </c:pt>
                <c:pt idx="120" formatCode="_(* #,##0_);_(* \(#,##0\);_(* &quot;-&quot;??_);_(@_)">
                  <c:v>33</c:v>
                </c:pt>
                <c:pt idx="121" formatCode="_(* #,##0_);_(* \(#,##0\);_(* &quot;-&quot;??_);_(@_)">
                  <c:v>33</c:v>
                </c:pt>
                <c:pt idx="122" formatCode="_(* #,##0_);_(* \(#,##0\);_(* &quot;-&quot;??_);_(@_)">
                  <c:v>33</c:v>
                </c:pt>
                <c:pt idx="123" formatCode="_(* #,##0_);_(* \(#,##0\);_(* &quot;-&quot;??_);_(@_)">
                  <c:v>33</c:v>
                </c:pt>
                <c:pt idx="124" formatCode="_(* #,##0_);_(* \(#,##0\);_(* &quot;-&quot;??_);_(@_)">
                  <c:v>33</c:v>
                </c:pt>
                <c:pt idx="125" formatCode="_(* #,##0_);_(* \(#,##0\);_(* &quot;-&quot;??_);_(@_)">
                  <c:v>33</c:v>
                </c:pt>
                <c:pt idx="126" formatCode="_(* #,##0_);_(* \(#,##0\);_(* &quot;-&quot;??_);_(@_)">
                  <c:v>33</c:v>
                </c:pt>
                <c:pt idx="127" formatCode="_(* #,##0_);_(* \(#,##0\);_(* &quot;-&quot;??_);_(@_)">
                  <c:v>33</c:v>
                </c:pt>
                <c:pt idx="128" formatCode="_(* #,##0_);_(* \(#,##0\);_(* &quot;-&quot;??_);_(@_)">
                  <c:v>33</c:v>
                </c:pt>
                <c:pt idx="129" formatCode="_(* #,##0_);_(* \(#,##0\);_(* &quot;-&quot;??_);_(@_)">
                  <c:v>33</c:v>
                </c:pt>
                <c:pt idx="130" formatCode="_(* #,##0_);_(* \(#,##0\);_(* &quot;-&quot;??_);_(@_)">
                  <c:v>33</c:v>
                </c:pt>
                <c:pt idx="131" formatCode="_(* #,##0_);_(* \(#,##0\);_(* &quot;-&quot;??_);_(@_)">
                  <c:v>33</c:v>
                </c:pt>
              </c:numCache>
            </c:numRef>
          </c:val>
          <c:extLst>
            <c:ext xmlns:c16="http://schemas.microsoft.com/office/drawing/2014/chart" uri="{C3380CC4-5D6E-409C-BE32-E72D297353CC}">
              <c16:uniqueId val="{00000007-364B-4D8D-BE3D-E39A6C7F7563}"/>
            </c:ext>
          </c:extLst>
        </c:ser>
        <c:ser>
          <c:idx val="8"/>
          <c:order val="8"/>
          <c:tx>
            <c:strRef>
              <c:f>'New Data'!$J$1</c:f>
              <c:strCache>
                <c:ptCount val="1"/>
                <c:pt idx="0">
                  <c:v>ET Nederland expansion III</c:v>
                </c:pt>
              </c:strCache>
            </c:strRef>
          </c:tx>
          <c:spPr>
            <a:pattFill prst="dkUpDiag">
              <a:fgClr>
                <a:srgbClr val="FFC000"/>
              </a:fgClr>
              <a:bgClr>
                <a:sysClr val="window" lastClr="FFFFFF"/>
              </a:bgClr>
            </a:pattFill>
            <a:ln>
              <a:noFill/>
            </a:ln>
          </c:spPr>
          <c:invertIfNegative val="0"/>
          <c:cat>
            <c:numRef>
              <c:f>'New Data'!$A$2:$A$133</c:f>
              <c:numCache>
                <c:formatCode>m/d/yyyy</c:formatCode>
                <c:ptCount val="13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pt idx="112">
                  <c:v>45778</c:v>
                </c:pt>
                <c:pt idx="113">
                  <c:v>45809</c:v>
                </c:pt>
                <c:pt idx="114">
                  <c:v>45839</c:v>
                </c:pt>
                <c:pt idx="115">
                  <c:v>45870</c:v>
                </c:pt>
                <c:pt idx="116">
                  <c:v>45901</c:v>
                </c:pt>
                <c:pt idx="117">
                  <c:v>45931</c:v>
                </c:pt>
                <c:pt idx="118">
                  <c:v>45962</c:v>
                </c:pt>
                <c:pt idx="119">
                  <c:v>45992</c:v>
                </c:pt>
                <c:pt idx="120">
                  <c:v>46023</c:v>
                </c:pt>
                <c:pt idx="121">
                  <c:v>46054</c:v>
                </c:pt>
                <c:pt idx="122">
                  <c:v>46082</c:v>
                </c:pt>
                <c:pt idx="123">
                  <c:v>46113</c:v>
                </c:pt>
                <c:pt idx="124">
                  <c:v>46143</c:v>
                </c:pt>
                <c:pt idx="125">
                  <c:v>46174</c:v>
                </c:pt>
                <c:pt idx="126">
                  <c:v>46204</c:v>
                </c:pt>
                <c:pt idx="127">
                  <c:v>46235</c:v>
                </c:pt>
                <c:pt idx="128">
                  <c:v>46266</c:v>
                </c:pt>
                <c:pt idx="129">
                  <c:v>46296</c:v>
                </c:pt>
                <c:pt idx="130">
                  <c:v>46327</c:v>
                </c:pt>
                <c:pt idx="131">
                  <c:v>46357</c:v>
                </c:pt>
              </c:numCache>
            </c:numRef>
          </c:cat>
          <c:val>
            <c:numRef>
              <c:f>'New Data'!$J$2:$J$133</c:f>
              <c:numCache>
                <c:formatCode>General</c:formatCode>
                <c:ptCount val="132"/>
                <c:pt idx="113" formatCode="_(* #,##0_);_(* \(#,##0\);_(* &quot;-&quot;??_);_(@_)">
                  <c:v>250</c:v>
                </c:pt>
                <c:pt idx="114" formatCode="_(* #,##0_);_(* \(#,##0\);_(* &quot;-&quot;??_);_(@_)">
                  <c:v>250</c:v>
                </c:pt>
                <c:pt idx="115" formatCode="_(* #,##0_);_(* \(#,##0\);_(* &quot;-&quot;??_);_(@_)">
                  <c:v>250</c:v>
                </c:pt>
                <c:pt idx="116" formatCode="_(* #,##0_);_(* \(#,##0\);_(* &quot;-&quot;??_);_(@_)">
                  <c:v>250</c:v>
                </c:pt>
                <c:pt idx="117" formatCode="_(* #,##0_);_(* \(#,##0\);_(* &quot;-&quot;??_);_(@_)">
                  <c:v>250</c:v>
                </c:pt>
                <c:pt idx="118" formatCode="_(* #,##0_);_(* \(#,##0\);_(* &quot;-&quot;??_);_(@_)">
                  <c:v>250</c:v>
                </c:pt>
                <c:pt idx="119" formatCode="_(* #,##0_);_(* \(#,##0\);_(* &quot;-&quot;??_);_(@_)">
                  <c:v>250</c:v>
                </c:pt>
                <c:pt idx="120" formatCode="_(* #,##0_);_(* \(#,##0\);_(* &quot;-&quot;??_);_(@_)">
                  <c:v>250</c:v>
                </c:pt>
                <c:pt idx="121" formatCode="_(* #,##0_);_(* \(#,##0\);_(* &quot;-&quot;??_);_(@_)">
                  <c:v>250</c:v>
                </c:pt>
                <c:pt idx="122" formatCode="_(* #,##0_);_(* \(#,##0\);_(* &quot;-&quot;??_);_(@_)">
                  <c:v>250</c:v>
                </c:pt>
                <c:pt idx="123" formatCode="_(* #,##0_);_(* \(#,##0\);_(* &quot;-&quot;??_);_(@_)">
                  <c:v>250</c:v>
                </c:pt>
                <c:pt idx="124" formatCode="_(* #,##0_);_(* \(#,##0\);_(* &quot;-&quot;??_);_(@_)">
                  <c:v>250</c:v>
                </c:pt>
                <c:pt idx="125" formatCode="_(* #,##0_);_(* \(#,##0\);_(* &quot;-&quot;??_);_(@_)">
                  <c:v>250</c:v>
                </c:pt>
                <c:pt idx="126" formatCode="_(* #,##0_);_(* \(#,##0\);_(* &quot;-&quot;??_);_(@_)">
                  <c:v>250</c:v>
                </c:pt>
                <c:pt idx="127" formatCode="_(* #,##0_);_(* \(#,##0\);_(* &quot;-&quot;??_);_(@_)">
                  <c:v>250</c:v>
                </c:pt>
                <c:pt idx="128" formatCode="_(* #,##0_);_(* \(#,##0\);_(* &quot;-&quot;??_);_(@_)">
                  <c:v>250</c:v>
                </c:pt>
                <c:pt idx="129" formatCode="_(* #,##0_);_(* \(#,##0\);_(* &quot;-&quot;??_);_(@_)">
                  <c:v>250</c:v>
                </c:pt>
                <c:pt idx="130" formatCode="_(* #,##0_);_(* \(#,##0\);_(* &quot;-&quot;??_);_(@_)">
                  <c:v>250</c:v>
                </c:pt>
                <c:pt idx="131" formatCode="_(* #,##0_);_(* \(#,##0\);_(* &quot;-&quot;??_);_(@_)">
                  <c:v>250</c:v>
                </c:pt>
              </c:numCache>
            </c:numRef>
          </c:val>
          <c:extLst>
            <c:ext xmlns:c16="http://schemas.microsoft.com/office/drawing/2014/chart" uri="{C3380CC4-5D6E-409C-BE32-E72D297353CC}">
              <c16:uniqueId val="{00000008-364B-4D8D-BE3D-E39A6C7F7563}"/>
            </c:ext>
          </c:extLst>
        </c:ser>
        <c:ser>
          <c:idx val="12"/>
          <c:order val="9"/>
          <c:tx>
            <c:strRef>
              <c:f>'New Data'!$M$1</c:f>
              <c:strCache>
                <c:ptCount val="1"/>
                <c:pt idx="0">
                  <c:v>Targa Galena Park</c:v>
                </c:pt>
              </c:strCache>
            </c:strRef>
          </c:tx>
          <c:spPr>
            <a:pattFill prst="dkUpDiag">
              <a:fgClr>
                <a:srgbClr val="FFC000"/>
              </a:fgClr>
              <a:bgClr>
                <a:sysClr val="window" lastClr="FFFFFF"/>
              </a:bgClr>
            </a:pattFill>
          </c:spPr>
          <c:invertIfNegative val="0"/>
          <c:val>
            <c:numRef>
              <c:f>'New Data'!$M$2:$M$133</c:f>
              <c:numCache>
                <c:formatCode>General</c:formatCode>
                <c:ptCount val="132"/>
                <c:pt idx="113" formatCode="_(* #,##0_);_(* \(#,##0\);_(* &quot;-&quot;??_);_(@_)">
                  <c:v>21</c:v>
                </c:pt>
                <c:pt idx="114" formatCode="_(* #,##0_);_(* \(#,##0\);_(* &quot;-&quot;??_);_(@_)">
                  <c:v>21</c:v>
                </c:pt>
                <c:pt idx="115" formatCode="_(* #,##0_);_(* \(#,##0\);_(* &quot;-&quot;??_);_(@_)">
                  <c:v>21</c:v>
                </c:pt>
                <c:pt idx="116" formatCode="_(* #,##0_);_(* \(#,##0\);_(* &quot;-&quot;??_);_(@_)">
                  <c:v>21</c:v>
                </c:pt>
                <c:pt idx="117" formatCode="_(* #,##0_);_(* \(#,##0\);_(* &quot;-&quot;??_);_(@_)">
                  <c:v>21</c:v>
                </c:pt>
                <c:pt idx="118" formatCode="_(* #,##0_);_(* \(#,##0\);_(* &quot;-&quot;??_);_(@_)">
                  <c:v>21</c:v>
                </c:pt>
                <c:pt idx="119" formatCode="_(* #,##0_);_(* \(#,##0\);_(* &quot;-&quot;??_);_(@_)">
                  <c:v>21</c:v>
                </c:pt>
                <c:pt idx="120" formatCode="_(* #,##0_);_(* \(#,##0\);_(* &quot;-&quot;??_);_(@_)">
                  <c:v>21</c:v>
                </c:pt>
                <c:pt idx="121" formatCode="_(* #,##0_);_(* \(#,##0\);_(* &quot;-&quot;??_);_(@_)">
                  <c:v>21</c:v>
                </c:pt>
                <c:pt idx="122" formatCode="_(* #,##0_);_(* \(#,##0\);_(* &quot;-&quot;??_);_(@_)">
                  <c:v>21</c:v>
                </c:pt>
                <c:pt idx="123" formatCode="_(* #,##0_);_(* \(#,##0\);_(* &quot;-&quot;??_);_(@_)">
                  <c:v>21</c:v>
                </c:pt>
                <c:pt idx="124" formatCode="_(* #,##0_);_(* \(#,##0\);_(* &quot;-&quot;??_);_(@_)">
                  <c:v>21</c:v>
                </c:pt>
                <c:pt idx="125" formatCode="_(* #,##0_);_(* \(#,##0\);_(* &quot;-&quot;??_);_(@_)">
                  <c:v>21</c:v>
                </c:pt>
                <c:pt idx="126" formatCode="_(* #,##0_);_(* \(#,##0\);_(* &quot;-&quot;??_);_(@_)">
                  <c:v>21</c:v>
                </c:pt>
                <c:pt idx="127" formatCode="_(* #,##0_);_(* \(#,##0\);_(* &quot;-&quot;??_);_(@_)">
                  <c:v>21</c:v>
                </c:pt>
                <c:pt idx="128" formatCode="_(* #,##0_);_(* \(#,##0\);_(* &quot;-&quot;??_);_(@_)">
                  <c:v>21</c:v>
                </c:pt>
                <c:pt idx="129" formatCode="_(* #,##0_);_(* \(#,##0\);_(* &quot;-&quot;??_);_(@_)">
                  <c:v>21</c:v>
                </c:pt>
                <c:pt idx="130" formatCode="_(* #,##0_);_(* \(#,##0\);_(* &quot;-&quot;??_);_(@_)">
                  <c:v>21</c:v>
                </c:pt>
                <c:pt idx="131" formatCode="_(* #,##0_);_(* \(#,##0\);_(* &quot;-&quot;??_);_(@_)">
                  <c:v>21</c:v>
                </c:pt>
              </c:numCache>
            </c:numRef>
          </c:val>
          <c:extLst>
            <c:ext xmlns:c16="http://schemas.microsoft.com/office/drawing/2014/chart" uri="{C3380CC4-5D6E-409C-BE32-E72D297353CC}">
              <c16:uniqueId val="{00000009-364B-4D8D-BE3D-E39A6C7F7563}"/>
            </c:ext>
          </c:extLst>
        </c:ser>
        <c:ser>
          <c:idx val="9"/>
          <c:order val="10"/>
          <c:tx>
            <c:strRef>
              <c:f>'New Data'!$K$1</c:f>
              <c:strCache>
                <c:ptCount val="1"/>
                <c:pt idx="0">
                  <c:v>Enterprise Hydrocarbon Terminal (EHT)</c:v>
                </c:pt>
              </c:strCache>
            </c:strRef>
          </c:tx>
          <c:spPr>
            <a:pattFill prst="dkUpDiag">
              <a:fgClr>
                <a:srgbClr val="FFC000"/>
              </a:fgClr>
              <a:bgClr>
                <a:sysClr val="window" lastClr="FFFFFF"/>
              </a:bgClr>
            </a:pattFill>
            <a:ln w="34925">
              <a:noFill/>
            </a:ln>
          </c:spPr>
          <c:invertIfNegative val="0"/>
          <c:cat>
            <c:numRef>
              <c:f>'New Data'!$A$2:$A$133</c:f>
              <c:numCache>
                <c:formatCode>m/d/yyyy</c:formatCode>
                <c:ptCount val="13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pt idx="112">
                  <c:v>45778</c:v>
                </c:pt>
                <c:pt idx="113">
                  <c:v>45809</c:v>
                </c:pt>
                <c:pt idx="114">
                  <c:v>45839</c:v>
                </c:pt>
                <c:pt idx="115">
                  <c:v>45870</c:v>
                </c:pt>
                <c:pt idx="116">
                  <c:v>45901</c:v>
                </c:pt>
                <c:pt idx="117">
                  <c:v>45931</c:v>
                </c:pt>
                <c:pt idx="118">
                  <c:v>45962</c:v>
                </c:pt>
                <c:pt idx="119">
                  <c:v>45992</c:v>
                </c:pt>
                <c:pt idx="120">
                  <c:v>46023</c:v>
                </c:pt>
                <c:pt idx="121">
                  <c:v>46054</c:v>
                </c:pt>
                <c:pt idx="122">
                  <c:v>46082</c:v>
                </c:pt>
                <c:pt idx="123">
                  <c:v>46113</c:v>
                </c:pt>
                <c:pt idx="124">
                  <c:v>46143</c:v>
                </c:pt>
                <c:pt idx="125">
                  <c:v>46174</c:v>
                </c:pt>
                <c:pt idx="126">
                  <c:v>46204</c:v>
                </c:pt>
                <c:pt idx="127">
                  <c:v>46235</c:v>
                </c:pt>
                <c:pt idx="128">
                  <c:v>46266</c:v>
                </c:pt>
                <c:pt idx="129">
                  <c:v>46296</c:v>
                </c:pt>
                <c:pt idx="130">
                  <c:v>46327</c:v>
                </c:pt>
                <c:pt idx="131">
                  <c:v>46357</c:v>
                </c:pt>
              </c:numCache>
            </c:numRef>
          </c:cat>
          <c:val>
            <c:numRef>
              <c:f>'New Data'!$K$2:$K$133</c:f>
              <c:numCache>
                <c:formatCode>General</c:formatCode>
                <c:ptCount val="132"/>
                <c:pt idx="122" formatCode="_(* #,##0_);_(* \(#,##0\);_(* &quot;-&quot;??_);_(@_)">
                  <c:v>360</c:v>
                </c:pt>
                <c:pt idx="123" formatCode="_(* #,##0_);_(* \(#,##0\);_(* &quot;-&quot;??_);_(@_)">
                  <c:v>360</c:v>
                </c:pt>
                <c:pt idx="124" formatCode="_(* #,##0_);_(* \(#,##0\);_(* &quot;-&quot;??_);_(@_)">
                  <c:v>360</c:v>
                </c:pt>
                <c:pt idx="125" formatCode="_(* #,##0_);_(* \(#,##0\);_(* &quot;-&quot;??_);_(@_)">
                  <c:v>360</c:v>
                </c:pt>
                <c:pt idx="126" formatCode="_(* #,##0_);_(* \(#,##0\);_(* &quot;-&quot;??_);_(@_)">
                  <c:v>360</c:v>
                </c:pt>
                <c:pt idx="127" formatCode="_(* #,##0_);_(* \(#,##0\);_(* &quot;-&quot;??_);_(@_)">
                  <c:v>360</c:v>
                </c:pt>
                <c:pt idx="128" formatCode="_(* #,##0_);_(* \(#,##0\);_(* &quot;-&quot;??_);_(@_)">
                  <c:v>360</c:v>
                </c:pt>
                <c:pt idx="129" formatCode="_(* #,##0_);_(* \(#,##0\);_(* &quot;-&quot;??_);_(@_)">
                  <c:v>360</c:v>
                </c:pt>
                <c:pt idx="130" formatCode="_(* #,##0_);_(* \(#,##0\);_(* &quot;-&quot;??_);_(@_)">
                  <c:v>360</c:v>
                </c:pt>
                <c:pt idx="131" formatCode="_(* #,##0_);_(* \(#,##0\);_(* &quot;-&quot;??_);_(@_)">
                  <c:v>360</c:v>
                </c:pt>
              </c:numCache>
            </c:numRef>
          </c:val>
          <c:extLst>
            <c:ext xmlns:c16="http://schemas.microsoft.com/office/drawing/2014/chart" uri="{C3380CC4-5D6E-409C-BE32-E72D297353CC}">
              <c16:uniqueId val="{0000000A-364B-4D8D-BE3D-E39A6C7F7563}"/>
            </c:ext>
          </c:extLst>
        </c:ser>
        <c:ser>
          <c:idx val="13"/>
          <c:order val="11"/>
          <c:tx>
            <c:strRef>
              <c:f>'New Data'!$L$1</c:f>
              <c:strCache>
                <c:ptCount val="1"/>
                <c:pt idx="0">
                  <c:v>Enterprise Neches River Terminal (NRT)</c:v>
                </c:pt>
              </c:strCache>
            </c:strRef>
          </c:tx>
          <c:spPr>
            <a:pattFill prst="dkUpDiag">
              <a:fgClr>
                <a:srgbClr val="FFC000"/>
              </a:fgClr>
              <a:bgClr>
                <a:sysClr val="window" lastClr="FFFFFF"/>
              </a:bgClr>
            </a:pattFill>
          </c:spPr>
          <c:invertIfNegative val="0"/>
          <c:dPt>
            <c:idx val="129"/>
            <c:invertIfNegative val="0"/>
            <c:bubble3D val="0"/>
            <c:extLst>
              <c:ext xmlns:c16="http://schemas.microsoft.com/office/drawing/2014/chart" uri="{C3380CC4-5D6E-409C-BE32-E72D297353CC}">
                <c16:uniqueId val="{0000000C-364B-4D8D-BE3D-E39A6C7F7563}"/>
              </c:ext>
            </c:extLst>
          </c:dPt>
          <c:dPt>
            <c:idx val="130"/>
            <c:invertIfNegative val="0"/>
            <c:bubble3D val="0"/>
            <c:extLst>
              <c:ext xmlns:c16="http://schemas.microsoft.com/office/drawing/2014/chart" uri="{C3380CC4-5D6E-409C-BE32-E72D297353CC}">
                <c16:uniqueId val="{0000000E-364B-4D8D-BE3D-E39A6C7F7563}"/>
              </c:ext>
            </c:extLst>
          </c:dPt>
          <c:dPt>
            <c:idx val="131"/>
            <c:invertIfNegative val="0"/>
            <c:bubble3D val="0"/>
            <c:extLst>
              <c:ext xmlns:c16="http://schemas.microsoft.com/office/drawing/2014/chart" uri="{C3380CC4-5D6E-409C-BE32-E72D297353CC}">
                <c16:uniqueId val="{00000010-364B-4D8D-BE3D-E39A6C7F7563}"/>
              </c:ext>
            </c:extLst>
          </c:dPt>
          <c:val>
            <c:numRef>
              <c:f>'New Data'!$L$2:$L$133</c:f>
              <c:numCache>
                <c:formatCode>General</c:formatCode>
                <c:ptCount val="132"/>
                <c:pt idx="129" formatCode="_(* #,##0_);_(* \(#,##0\);_(* &quot;-&quot;??_);_(@_)">
                  <c:v>300</c:v>
                </c:pt>
                <c:pt idx="130" formatCode="_(* #,##0_);_(* \(#,##0\);_(* &quot;-&quot;??_);_(@_)">
                  <c:v>300</c:v>
                </c:pt>
                <c:pt idx="131" formatCode="_(* #,##0_);_(* \(#,##0\);_(* &quot;-&quot;??_);_(@_)">
                  <c:v>300</c:v>
                </c:pt>
              </c:numCache>
            </c:numRef>
          </c:val>
          <c:extLst>
            <c:ext xmlns:c16="http://schemas.microsoft.com/office/drawing/2014/chart" uri="{C3380CC4-5D6E-409C-BE32-E72D297353CC}">
              <c16:uniqueId val="{00000011-364B-4D8D-BE3D-E39A6C7F7563}"/>
            </c:ext>
          </c:extLst>
        </c:ser>
        <c:dLbls>
          <c:showLegendKey val="0"/>
          <c:showVal val="0"/>
          <c:showCatName val="0"/>
          <c:showSerName val="0"/>
          <c:showPercent val="0"/>
          <c:showBubbleSize val="0"/>
        </c:dLbls>
        <c:gapWidth val="0"/>
        <c:overlap val="100"/>
        <c:axId val="279077248"/>
        <c:axId val="279078784"/>
      </c:barChart>
      <c:lineChart>
        <c:grouping val="standard"/>
        <c:varyColors val="0"/>
        <c:ser>
          <c:idx val="11"/>
          <c:order val="12"/>
          <c:tx>
            <c:strRef>
              <c:f>'New Data'!$O$1</c:f>
              <c:strCache>
                <c:ptCount val="1"/>
                <c:pt idx="0">
                  <c:v>LPG Export Actuals</c:v>
                </c:pt>
              </c:strCache>
            </c:strRef>
          </c:tx>
          <c:spPr>
            <a:ln w="38100">
              <a:solidFill>
                <a:srgbClr val="595959">
                  <a:lumMod val="50000"/>
                </a:srgbClr>
              </a:solidFill>
            </a:ln>
          </c:spPr>
          <c:marker>
            <c:symbol val="none"/>
          </c:marker>
          <c:cat>
            <c:numRef>
              <c:f>'New Data'!$A$2:$A$133</c:f>
              <c:numCache>
                <c:formatCode>m/d/yyyy</c:formatCode>
                <c:ptCount val="13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pt idx="112">
                  <c:v>45778</c:v>
                </c:pt>
                <c:pt idx="113">
                  <c:v>45809</c:v>
                </c:pt>
                <c:pt idx="114">
                  <c:v>45839</c:v>
                </c:pt>
                <c:pt idx="115">
                  <c:v>45870</c:v>
                </c:pt>
                <c:pt idx="116">
                  <c:v>45901</c:v>
                </c:pt>
                <c:pt idx="117">
                  <c:v>45931</c:v>
                </c:pt>
                <c:pt idx="118">
                  <c:v>45962</c:v>
                </c:pt>
                <c:pt idx="119">
                  <c:v>45992</c:v>
                </c:pt>
                <c:pt idx="120">
                  <c:v>46023</c:v>
                </c:pt>
                <c:pt idx="121">
                  <c:v>46054</c:v>
                </c:pt>
                <c:pt idx="122">
                  <c:v>46082</c:v>
                </c:pt>
                <c:pt idx="123">
                  <c:v>46113</c:v>
                </c:pt>
                <c:pt idx="124">
                  <c:v>46143</c:v>
                </c:pt>
                <c:pt idx="125">
                  <c:v>46174</c:v>
                </c:pt>
                <c:pt idx="126">
                  <c:v>46204</c:v>
                </c:pt>
                <c:pt idx="127">
                  <c:v>46235</c:v>
                </c:pt>
                <c:pt idx="128">
                  <c:v>46266</c:v>
                </c:pt>
                <c:pt idx="129">
                  <c:v>46296</c:v>
                </c:pt>
                <c:pt idx="130">
                  <c:v>46327</c:v>
                </c:pt>
                <c:pt idx="131">
                  <c:v>46357</c:v>
                </c:pt>
              </c:numCache>
            </c:numRef>
          </c:cat>
          <c:val>
            <c:numRef>
              <c:f>'New Data'!$O$2:$O$133</c:f>
              <c:numCache>
                <c:formatCode>_(* #,##0_);_(* \(#,##0\);_(* "-"??_);_(@_)</c:formatCode>
                <c:ptCount val="132"/>
                <c:pt idx="0">
                  <c:v>875</c:v>
                </c:pt>
                <c:pt idx="1">
                  <c:v>861</c:v>
                </c:pt>
                <c:pt idx="2">
                  <c:v>707</c:v>
                </c:pt>
                <c:pt idx="3">
                  <c:v>742</c:v>
                </c:pt>
                <c:pt idx="4">
                  <c:v>883</c:v>
                </c:pt>
                <c:pt idx="5">
                  <c:v>731</c:v>
                </c:pt>
                <c:pt idx="6">
                  <c:v>722</c:v>
                </c:pt>
                <c:pt idx="7">
                  <c:v>671</c:v>
                </c:pt>
                <c:pt idx="8">
                  <c:v>662</c:v>
                </c:pt>
                <c:pt idx="9">
                  <c:v>888</c:v>
                </c:pt>
                <c:pt idx="10">
                  <c:v>897</c:v>
                </c:pt>
                <c:pt idx="11">
                  <c:v>1093</c:v>
                </c:pt>
                <c:pt idx="12">
                  <c:v>1070</c:v>
                </c:pt>
                <c:pt idx="13">
                  <c:v>972</c:v>
                </c:pt>
                <c:pt idx="14">
                  <c:v>1037</c:v>
                </c:pt>
                <c:pt idx="15">
                  <c:v>963</c:v>
                </c:pt>
                <c:pt idx="16">
                  <c:v>846</c:v>
                </c:pt>
                <c:pt idx="17">
                  <c:v>783</c:v>
                </c:pt>
                <c:pt idx="18">
                  <c:v>787</c:v>
                </c:pt>
                <c:pt idx="19">
                  <c:v>770</c:v>
                </c:pt>
                <c:pt idx="20">
                  <c:v>913</c:v>
                </c:pt>
                <c:pt idx="21">
                  <c:v>1044</c:v>
                </c:pt>
                <c:pt idx="22">
                  <c:v>996</c:v>
                </c:pt>
                <c:pt idx="23">
                  <c:v>1080</c:v>
                </c:pt>
                <c:pt idx="24">
                  <c:v>1013</c:v>
                </c:pt>
                <c:pt idx="25">
                  <c:v>925</c:v>
                </c:pt>
                <c:pt idx="26">
                  <c:v>989</c:v>
                </c:pt>
                <c:pt idx="27">
                  <c:v>999</c:v>
                </c:pt>
                <c:pt idx="28">
                  <c:v>1102</c:v>
                </c:pt>
                <c:pt idx="29">
                  <c:v>964</c:v>
                </c:pt>
                <c:pt idx="30">
                  <c:v>1109</c:v>
                </c:pt>
                <c:pt idx="31">
                  <c:v>1051</c:v>
                </c:pt>
                <c:pt idx="32">
                  <c:v>993</c:v>
                </c:pt>
                <c:pt idx="33">
                  <c:v>991</c:v>
                </c:pt>
                <c:pt idx="34">
                  <c:v>1154</c:v>
                </c:pt>
                <c:pt idx="35">
                  <c:v>1188</c:v>
                </c:pt>
                <c:pt idx="36">
                  <c:v>1087</c:v>
                </c:pt>
                <c:pt idx="37">
                  <c:v>913</c:v>
                </c:pt>
                <c:pt idx="38">
                  <c:v>1029</c:v>
                </c:pt>
                <c:pt idx="39">
                  <c:v>1234</c:v>
                </c:pt>
                <c:pt idx="40">
                  <c:v>1103</c:v>
                </c:pt>
                <c:pt idx="41">
                  <c:v>1202</c:v>
                </c:pt>
                <c:pt idx="42">
                  <c:v>1187</c:v>
                </c:pt>
                <c:pt idx="43">
                  <c:v>1145</c:v>
                </c:pt>
                <c:pt idx="44">
                  <c:v>1171</c:v>
                </c:pt>
                <c:pt idx="45">
                  <c:v>1317</c:v>
                </c:pt>
                <c:pt idx="46">
                  <c:v>1294</c:v>
                </c:pt>
                <c:pt idx="47">
                  <c:v>1332</c:v>
                </c:pt>
                <c:pt idx="48">
                  <c:v>1393</c:v>
                </c:pt>
                <c:pt idx="49">
                  <c:v>1352</c:v>
                </c:pt>
                <c:pt idx="50">
                  <c:v>1326</c:v>
                </c:pt>
                <c:pt idx="51">
                  <c:v>1358</c:v>
                </c:pt>
                <c:pt idx="52">
                  <c:v>1119</c:v>
                </c:pt>
                <c:pt idx="53">
                  <c:v>1216</c:v>
                </c:pt>
                <c:pt idx="54">
                  <c:v>1298</c:v>
                </c:pt>
                <c:pt idx="55">
                  <c:v>1236</c:v>
                </c:pt>
                <c:pt idx="56">
                  <c:v>1243</c:v>
                </c:pt>
                <c:pt idx="57">
                  <c:v>1585</c:v>
                </c:pt>
                <c:pt idx="58">
                  <c:v>1531</c:v>
                </c:pt>
                <c:pt idx="59">
                  <c:v>1628</c:v>
                </c:pt>
                <c:pt idx="60">
                  <c:v>1546</c:v>
                </c:pt>
                <c:pt idx="61">
                  <c:v>1237</c:v>
                </c:pt>
                <c:pt idx="62">
                  <c:v>1448</c:v>
                </c:pt>
                <c:pt idx="63">
                  <c:v>1623</c:v>
                </c:pt>
                <c:pt idx="64">
                  <c:v>1489</c:v>
                </c:pt>
                <c:pt idx="65">
                  <c:v>1465</c:v>
                </c:pt>
                <c:pt idx="66">
                  <c:v>1444</c:v>
                </c:pt>
                <c:pt idx="67">
                  <c:v>1518</c:v>
                </c:pt>
                <c:pt idx="68">
                  <c:v>1405</c:v>
                </c:pt>
                <c:pt idx="69">
                  <c:v>1442</c:v>
                </c:pt>
                <c:pt idx="70">
                  <c:v>1742</c:v>
                </c:pt>
                <c:pt idx="71">
                  <c:v>1550</c:v>
                </c:pt>
                <c:pt idx="72">
                  <c:v>1545</c:v>
                </c:pt>
                <c:pt idx="73">
                  <c:v>1486</c:v>
                </c:pt>
                <c:pt idx="74">
                  <c:v>1549</c:v>
                </c:pt>
                <c:pt idx="75">
                  <c:v>1580</c:v>
                </c:pt>
                <c:pt idx="76">
                  <c:v>1623</c:v>
                </c:pt>
                <c:pt idx="77">
                  <c:v>1661</c:v>
                </c:pt>
                <c:pt idx="78">
                  <c:v>1425</c:v>
                </c:pt>
                <c:pt idx="79">
                  <c:v>1553</c:v>
                </c:pt>
                <c:pt idx="80">
                  <c:v>1519</c:v>
                </c:pt>
                <c:pt idx="81">
                  <c:v>1683</c:v>
                </c:pt>
                <c:pt idx="82">
                  <c:v>1575</c:v>
                </c:pt>
                <c:pt idx="83">
                  <c:v>1716</c:v>
                </c:pt>
                <c:pt idx="84">
                  <c:v>1758</c:v>
                </c:pt>
                <c:pt idx="85">
                  <c:v>1818</c:v>
                </c:pt>
                <c:pt idx="86">
                  <c:v>1888</c:v>
                </c:pt>
                <c:pt idx="87">
                  <c:v>1685</c:v>
                </c:pt>
                <c:pt idx="88">
                  <c:v>1568</c:v>
                </c:pt>
                <c:pt idx="89">
                  <c:v>1605</c:v>
                </c:pt>
                <c:pt idx="90">
                  <c:v>1689</c:v>
                </c:pt>
                <c:pt idx="91">
                  <c:v>1593</c:v>
                </c:pt>
                <c:pt idx="92">
                  <c:v>1816</c:v>
                </c:pt>
                <c:pt idx="93">
                  <c:v>1927</c:v>
                </c:pt>
                <c:pt idx="94">
                  <c:v>2070</c:v>
                </c:pt>
                <c:pt idx="95">
                  <c:v>2005</c:v>
                </c:pt>
                <c:pt idx="96">
                  <c:v>1890</c:v>
                </c:pt>
                <c:pt idx="97">
                  <c:v>2071</c:v>
                </c:pt>
                <c:pt idx="98">
                  <c:v>1917</c:v>
                </c:pt>
                <c:pt idx="99">
                  <c:v>1995.001060793651</c:v>
                </c:pt>
                <c:pt idx="100">
                  <c:v>1828.9734272811088</c:v>
                </c:pt>
                <c:pt idx="101">
                  <c:v>2035.7334596507931</c:v>
                </c:pt>
                <c:pt idx="102">
                  <c:v>1905.7794494141424</c:v>
                </c:pt>
                <c:pt idx="103">
                  <c:v>1916</c:v>
                </c:pt>
              </c:numCache>
            </c:numRef>
          </c:val>
          <c:smooth val="0"/>
          <c:extLst>
            <c:ext xmlns:c16="http://schemas.microsoft.com/office/drawing/2014/chart" uri="{C3380CC4-5D6E-409C-BE32-E72D297353CC}">
              <c16:uniqueId val="{00000012-364B-4D8D-BE3D-E39A6C7F7563}"/>
            </c:ext>
          </c:extLst>
        </c:ser>
        <c:ser>
          <c:idx val="10"/>
          <c:order val="13"/>
          <c:tx>
            <c:strRef>
              <c:f>'New Data'!$P$1</c:f>
              <c:strCache>
                <c:ptCount val="1"/>
                <c:pt idx="0">
                  <c:v>LPG Export Forecast</c:v>
                </c:pt>
              </c:strCache>
            </c:strRef>
          </c:tx>
          <c:spPr>
            <a:ln w="38100" cap="flat">
              <a:solidFill>
                <a:srgbClr val="000000"/>
              </a:solidFill>
              <a:prstDash val="sysDot"/>
              <a:miter lim="800000"/>
            </a:ln>
          </c:spPr>
          <c:marker>
            <c:symbol val="none"/>
          </c:marker>
          <c:val>
            <c:numRef>
              <c:f>'New Data'!$P$2:$P$121</c:f>
              <c:numCache>
                <c:formatCode>General</c:formatCode>
                <c:ptCount val="120"/>
                <c:pt idx="103" formatCode="_(* #,##0_);_(* \(#,##0\);_(* &quot;-&quot;??_);_(@_)">
                  <c:v>1915.7698412698417</c:v>
                </c:pt>
                <c:pt idx="104" formatCode="_(* #,##0_);_(* \(#,##0\);_(* &quot;-&quot;??_);_(@_)">
                  <c:v>1951.9682539682542</c:v>
                </c:pt>
                <c:pt idx="105" formatCode="_(* #,##0_);_(* \(#,##0\);_(* &quot;-&quot;??_);_(@_)">
                  <c:v>1977.5793650793653</c:v>
                </c:pt>
                <c:pt idx="106" formatCode="_(* #,##0_);_(* \(#,##0\);_(* &quot;-&quot;??_);_(@_)">
                  <c:v>2014.5952380952378</c:v>
                </c:pt>
                <c:pt idx="107" formatCode="_(* #,##0_);_(* \(#,##0\);_(* &quot;-&quot;??_);_(@_)">
                  <c:v>2074.2777777777778</c:v>
                </c:pt>
                <c:pt idx="108" formatCode="_(* #,##0_);_(* \(#,##0\);_(* &quot;-&quot;??_);_(@_)">
                  <c:v>2038.3000000000002</c:v>
                </c:pt>
                <c:pt idx="109" formatCode="_(* #,##0_);_(* \(#,##0\);_(* &quot;-&quot;??_);_(@_)">
                  <c:v>2061.7333333333327</c:v>
                </c:pt>
                <c:pt idx="110" formatCode="_(* #,##0_);_(* \(#,##0\);_(* &quot;-&quot;??_);_(@_)">
                  <c:v>2039.8666666666668</c:v>
                </c:pt>
                <c:pt idx="111" formatCode="_(* #,##0_);_(* \(#,##0\);_(* &quot;-&quot;??_);_(@_)">
                  <c:v>2044.2936507936511</c:v>
                </c:pt>
                <c:pt idx="112" formatCode="_(* #,##0_);_(* \(#,##0\);_(* &quot;-&quot;??_);_(@_)">
                  <c:v>2007.5714285714289</c:v>
                </c:pt>
                <c:pt idx="113" formatCode="_(* #,##0_);_(* \(#,##0\);_(* &quot;-&quot;??_);_(@_)">
                  <c:v>2017.1507936507933</c:v>
                </c:pt>
                <c:pt idx="114" formatCode="_(* #,##0_);_(* \(#,##0\);_(* &quot;-&quot;??_);_(@_)">
                  <c:v>2091.1190476190473</c:v>
                </c:pt>
                <c:pt idx="115" formatCode="_(* #,##0_);_(* \(#,##0\);_(* &quot;-&quot;??_);_(@_)">
                  <c:v>2070.7698412698419</c:v>
                </c:pt>
                <c:pt idx="116" formatCode="_(* #,##0_);_(* \(#,##0\);_(* &quot;-&quot;??_);_(@_)">
                  <c:v>2071.9682539682544</c:v>
                </c:pt>
                <c:pt idx="117" formatCode="_(* #,##0_);_(* \(#,##0\);_(* &quot;-&quot;??_);_(@_)">
                  <c:v>2182.5793650793653</c:v>
                </c:pt>
                <c:pt idx="118" formatCode="_(* #,##0_);_(* \(#,##0\);_(* &quot;-&quot;??_);_(@_)">
                  <c:v>2209.5952380952376</c:v>
                </c:pt>
                <c:pt idx="119" formatCode="_(* #,##0_);_(* \(#,##0\);_(* &quot;-&quot;??_);_(@_)">
                  <c:v>2241.2777777777778</c:v>
                </c:pt>
              </c:numCache>
            </c:numRef>
          </c:val>
          <c:smooth val="0"/>
          <c:extLst>
            <c:ext xmlns:c16="http://schemas.microsoft.com/office/drawing/2014/chart" uri="{C3380CC4-5D6E-409C-BE32-E72D297353CC}">
              <c16:uniqueId val="{00000013-364B-4D8D-BE3D-E39A6C7F7563}"/>
            </c:ext>
          </c:extLst>
        </c:ser>
        <c:dLbls>
          <c:showLegendKey val="0"/>
          <c:showVal val="0"/>
          <c:showCatName val="0"/>
          <c:showSerName val="0"/>
          <c:showPercent val="0"/>
          <c:showBubbleSize val="0"/>
        </c:dLbls>
        <c:marker val="1"/>
        <c:smooth val="0"/>
        <c:axId val="279077248"/>
        <c:axId val="279078784"/>
      </c:lineChart>
      <c:dateAx>
        <c:axId val="279077248"/>
        <c:scaling>
          <c:orientation val="minMax"/>
          <c:min val="43466"/>
        </c:scaling>
        <c:delete val="0"/>
        <c:axPos val="b"/>
        <c:numFmt formatCode="yyyy" sourceLinked="0"/>
        <c:majorTickMark val="out"/>
        <c:minorTickMark val="none"/>
        <c:tickLblPos val="nextTo"/>
        <c:crossAx val="279078784"/>
        <c:crosses val="autoZero"/>
        <c:auto val="1"/>
        <c:lblOffset val="100"/>
        <c:baseTimeUnit val="months"/>
        <c:majorUnit val="12"/>
        <c:majorTimeUnit val="months"/>
      </c:dateAx>
      <c:valAx>
        <c:axId val="279078784"/>
        <c:scaling>
          <c:orientation val="minMax"/>
        </c:scaling>
        <c:delete val="0"/>
        <c:axPos val="l"/>
        <c:majorGridlines/>
        <c:numFmt formatCode="_(* #,##0_);_(* \(#,##0\);_(* &quot;-&quot;??_);_(@_)" sourceLinked="1"/>
        <c:majorTickMark val="out"/>
        <c:minorTickMark val="none"/>
        <c:tickLblPos val="nextTo"/>
        <c:crossAx val="279077248"/>
        <c:crosses val="autoZero"/>
        <c:crossBetween val="between"/>
      </c:valAx>
    </c:plotArea>
    <c:plotVisOnly val="1"/>
    <c:dispBlanksAs val="gap"/>
    <c:showDLblsOverMax val="0"/>
  </c:chart>
  <c:txPr>
    <a:bodyPr/>
    <a:lstStyle/>
    <a:p>
      <a:pPr>
        <a:defRPr sz="1600" b="1">
          <a:solidFill>
            <a:schemeClr val="bg1"/>
          </a:solidFill>
          <a:latin typeface="Archivo"/>
          <a:cs typeface="Segoe UI Light" panose="020B0502040204020203"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5"/>
            <c:invertIfNegative val="0"/>
            <c:bubble3D val="0"/>
            <c:spPr>
              <a:pattFill prst="dkUpDiag">
                <a:fgClr>
                  <a:schemeClr val="accent1"/>
                </a:fgClr>
                <a:bgClr>
                  <a:schemeClr val="bg1"/>
                </a:bgClr>
              </a:pattFill>
              <a:ln>
                <a:noFill/>
              </a:ln>
              <a:effectLst/>
            </c:spPr>
            <c:extLst>
              <c:ext xmlns:c16="http://schemas.microsoft.com/office/drawing/2014/chart" uri="{C3380CC4-5D6E-409C-BE32-E72D297353CC}">
                <c16:uniqueId val="{00000002-E648-404D-9AF6-D90CDD94D684}"/>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2022</c:v>
                </c:pt>
                <c:pt idx="1">
                  <c:v>2023</c:v>
                </c:pt>
                <c:pt idx="2">
                  <c:v>1Q 24</c:v>
                </c:pt>
                <c:pt idx="3">
                  <c:v>2Q 24</c:v>
                </c:pt>
                <c:pt idx="4">
                  <c:v>Jul-24</c:v>
                </c:pt>
                <c:pt idx="5">
                  <c:v>Current</c:v>
                </c:pt>
              </c:strCache>
            </c:strRef>
          </c:cat>
          <c:val>
            <c:numRef>
              <c:f>Sheet1!$B$2:$B$7</c:f>
              <c:numCache>
                <c:formatCode>"$"#,##0.00</c:formatCode>
                <c:ptCount val="6"/>
                <c:pt idx="0">
                  <c:v>5.1999999999999998E-2</c:v>
                </c:pt>
                <c:pt idx="1">
                  <c:v>8.5999999999999993E-2</c:v>
                </c:pt>
                <c:pt idx="2">
                  <c:v>8.2966666666666675E-2</c:v>
                </c:pt>
                <c:pt idx="3">
                  <c:v>0.09</c:v>
                </c:pt>
                <c:pt idx="4">
                  <c:v>0.18110000000000001</c:v>
                </c:pt>
                <c:pt idx="5">
                  <c:v>0.23</c:v>
                </c:pt>
              </c:numCache>
            </c:numRef>
          </c:val>
          <c:extLst>
            <c:ext xmlns:c16="http://schemas.microsoft.com/office/drawing/2014/chart" uri="{C3380CC4-5D6E-409C-BE32-E72D297353CC}">
              <c16:uniqueId val="{00000000-B7B2-41A3-B89B-1171FEB10AEA}"/>
            </c:ext>
          </c:extLst>
        </c:ser>
        <c:dLbls>
          <c:showLegendKey val="0"/>
          <c:showVal val="0"/>
          <c:showCatName val="0"/>
          <c:showSerName val="0"/>
          <c:showPercent val="0"/>
          <c:showBubbleSize val="0"/>
        </c:dLbls>
        <c:gapWidth val="75"/>
        <c:overlap val="-27"/>
        <c:axId val="1752970112"/>
        <c:axId val="2078801344"/>
      </c:barChart>
      <c:catAx>
        <c:axId val="175297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78801344"/>
        <c:crosses val="autoZero"/>
        <c:auto val="1"/>
        <c:lblAlgn val="ctr"/>
        <c:lblOffset val="100"/>
        <c:noMultiLvlLbl val="0"/>
      </c:catAx>
      <c:valAx>
        <c:axId val="2078801344"/>
        <c:scaling>
          <c:orientation val="minMax"/>
        </c:scaling>
        <c:delete val="0"/>
        <c:axPos val="l"/>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752970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0.03998</cdr:x>
      <cdr:y>0.78647</cdr:y>
    </cdr:from>
    <cdr:to>
      <cdr:x>0.27519</cdr:x>
      <cdr:y>0.78647</cdr:y>
    </cdr:to>
    <cdr:cxnSp macro="">
      <cdr:nvCxnSpPr>
        <cdr:cNvPr id="18" name="Straight Connector 17">
          <a:extLst xmlns:a="http://schemas.openxmlformats.org/drawingml/2006/main">
            <a:ext uri="{FF2B5EF4-FFF2-40B4-BE49-F238E27FC236}">
              <a16:creationId xmlns:a16="http://schemas.microsoft.com/office/drawing/2014/main" id="{D40A8BEF-D493-4FC3-B68C-77160F8E9E84}"/>
            </a:ext>
          </a:extLst>
        </cdr:cNvPr>
        <cdr:cNvCxnSpPr/>
      </cdr:nvCxnSpPr>
      <cdr:spPr>
        <a:xfrm xmlns:a="http://schemas.openxmlformats.org/drawingml/2006/main">
          <a:off x="360474" y="4000015"/>
          <a:ext cx="2120639" cy="0"/>
        </a:xfrm>
        <a:prstGeom xmlns:a="http://schemas.openxmlformats.org/drawingml/2006/main" prst="line">
          <a:avLst/>
        </a:prstGeom>
        <a:ln xmlns:a="http://schemas.openxmlformats.org/drawingml/2006/main" w="25400">
          <a:solidFill>
            <a:srgbClr val="0000FF"/>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0.30115</cdr:x>
      <cdr:y>0.63639</cdr:y>
    </cdr:from>
    <cdr:to>
      <cdr:x>0.54355</cdr:x>
      <cdr:y>0.63639</cdr:y>
    </cdr:to>
    <cdr:cxnSp macro="">
      <cdr:nvCxnSpPr>
        <cdr:cNvPr id="24" name="Straight Connector 23">
          <a:extLst xmlns:a="http://schemas.openxmlformats.org/drawingml/2006/main">
            <a:ext uri="{FF2B5EF4-FFF2-40B4-BE49-F238E27FC236}">
              <a16:creationId xmlns:a16="http://schemas.microsoft.com/office/drawing/2014/main" id="{651B5051-F941-4202-B40B-D7D3FCDD9211}"/>
            </a:ext>
          </a:extLst>
        </cdr:cNvPr>
        <cdr:cNvCxnSpPr/>
      </cdr:nvCxnSpPr>
      <cdr:spPr>
        <a:xfrm xmlns:a="http://schemas.openxmlformats.org/drawingml/2006/main">
          <a:off x="2715140" y="3236681"/>
          <a:ext cx="2185475" cy="0"/>
        </a:xfrm>
        <a:prstGeom xmlns:a="http://schemas.openxmlformats.org/drawingml/2006/main" prst="line">
          <a:avLst/>
        </a:prstGeom>
        <a:ln xmlns:a="http://schemas.openxmlformats.org/drawingml/2006/main" w="25400">
          <a:solidFill>
            <a:srgbClr val="0000FF"/>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0.06837</cdr:x>
      <cdr:y>0.66444</cdr:y>
    </cdr:from>
    <cdr:to>
      <cdr:x>0.26746</cdr:x>
      <cdr:y>0.74756</cdr:y>
    </cdr:to>
    <cdr:sp macro="" textlink="">
      <cdr:nvSpPr>
        <cdr:cNvPr id="34" name="Double Wave 33">
          <a:extLst xmlns:a="http://schemas.openxmlformats.org/drawingml/2006/main">
            <a:ext uri="{FF2B5EF4-FFF2-40B4-BE49-F238E27FC236}">
              <a16:creationId xmlns:a16="http://schemas.microsoft.com/office/drawing/2014/main" id="{3E3CCBEF-4166-4875-9EE8-85A2AE275756}"/>
            </a:ext>
          </a:extLst>
        </cdr:cNvPr>
        <cdr:cNvSpPr/>
      </cdr:nvSpPr>
      <cdr:spPr>
        <a:xfrm xmlns:a="http://schemas.openxmlformats.org/drawingml/2006/main">
          <a:off x="616394" y="3379366"/>
          <a:ext cx="1794990" cy="422751"/>
        </a:xfrm>
        <a:prstGeom xmlns:a="http://schemas.openxmlformats.org/drawingml/2006/main" prst="doubleWave">
          <a:avLst/>
        </a:prstGeom>
        <a:solidFill xmlns:a="http://schemas.openxmlformats.org/drawingml/2006/main">
          <a:schemeClr val="bg2"/>
        </a:solidFill>
        <a:ln xmlns:a="http://schemas.openxmlformats.org/drawingml/2006/main" w="28575">
          <a:solidFill>
            <a:srgbClr val="0000F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r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chivo"/>
              <a:ea typeface="Segoe UI Black" panose="020B0A02040204020203" pitchFamily="34" charset="0"/>
              <a:cs typeface="+mn-cs"/>
            </a:rPr>
            <a:t>2021 Avg: 1.18 MMBbl/d</a:t>
          </a:r>
        </a:p>
      </cdr:txBody>
    </cdr:sp>
  </cdr:relSizeAnchor>
  <cdr:relSizeAnchor xmlns:cdr="http://schemas.openxmlformats.org/drawingml/2006/chartDrawing">
    <cdr:from>
      <cdr:x>0.32665</cdr:x>
      <cdr:y>0.45027</cdr:y>
    </cdr:from>
    <cdr:to>
      <cdr:x>0.5163</cdr:x>
      <cdr:y>0.53339</cdr:y>
    </cdr:to>
    <cdr:sp macro="" textlink="">
      <cdr:nvSpPr>
        <cdr:cNvPr id="35" name="Double Wave 34">
          <a:extLst xmlns:a="http://schemas.openxmlformats.org/drawingml/2006/main">
            <a:ext uri="{FF2B5EF4-FFF2-40B4-BE49-F238E27FC236}">
              <a16:creationId xmlns:a16="http://schemas.microsoft.com/office/drawing/2014/main" id="{375D0D9C-E5A1-4E97-B373-E1B6AC8B7594}"/>
            </a:ext>
          </a:extLst>
        </cdr:cNvPr>
        <cdr:cNvSpPr/>
      </cdr:nvSpPr>
      <cdr:spPr>
        <a:xfrm xmlns:a="http://schemas.openxmlformats.org/drawingml/2006/main">
          <a:off x="2945047" y="2290102"/>
          <a:ext cx="1709879" cy="422752"/>
        </a:xfrm>
        <a:prstGeom xmlns:a="http://schemas.openxmlformats.org/drawingml/2006/main" prst="doubleWave">
          <a:avLst/>
        </a:prstGeom>
        <a:solidFill xmlns:a="http://schemas.openxmlformats.org/drawingml/2006/main">
          <a:schemeClr val="bg2"/>
        </a:solidFill>
        <a:ln xmlns:a="http://schemas.openxmlformats.org/drawingml/2006/main" w="28575">
          <a:solidFill>
            <a:srgbClr val="0000F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r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chivo"/>
              <a:ea typeface="Segoe UI Black" panose="020B0A02040204020203" pitchFamily="34" charset="0"/>
              <a:cs typeface="+mn-cs"/>
            </a:rPr>
            <a:t>2022 Avg: 1.35 MMBbl/d</a:t>
          </a:r>
        </a:p>
      </cdr:txBody>
    </cdr:sp>
  </cdr:relSizeAnchor>
  <cdr:relSizeAnchor xmlns:cdr="http://schemas.openxmlformats.org/drawingml/2006/chartDrawing">
    <cdr:from>
      <cdr:x>0.58778</cdr:x>
      <cdr:y>0.18823</cdr:y>
    </cdr:from>
    <cdr:to>
      <cdr:x>0.78482</cdr:x>
      <cdr:y>0.28518</cdr:y>
    </cdr:to>
    <cdr:sp macro="" textlink="">
      <cdr:nvSpPr>
        <cdr:cNvPr id="36" name="Double Wave 35">
          <a:extLst xmlns:a="http://schemas.openxmlformats.org/drawingml/2006/main">
            <a:ext uri="{FF2B5EF4-FFF2-40B4-BE49-F238E27FC236}">
              <a16:creationId xmlns:a16="http://schemas.microsoft.com/office/drawing/2014/main" id="{177A3632-FA3F-46C6-8B25-2F2B9993DC9C}"/>
            </a:ext>
          </a:extLst>
        </cdr:cNvPr>
        <cdr:cNvSpPr/>
      </cdr:nvSpPr>
      <cdr:spPr>
        <a:xfrm xmlns:a="http://schemas.openxmlformats.org/drawingml/2006/main">
          <a:off x="5299454" y="957349"/>
          <a:ext cx="1776508" cy="493091"/>
        </a:xfrm>
        <a:prstGeom xmlns:a="http://schemas.openxmlformats.org/drawingml/2006/main" prst="doubleWave">
          <a:avLst/>
        </a:prstGeom>
        <a:solidFill xmlns:a="http://schemas.openxmlformats.org/drawingml/2006/main">
          <a:schemeClr val="bg2"/>
        </a:solidFill>
        <a:ln xmlns:a="http://schemas.openxmlformats.org/drawingml/2006/main" w="28575">
          <a:solidFill>
            <a:srgbClr val="0000F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r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chivo"/>
              <a:ea typeface="Segoe UI Black" panose="020B0A02040204020203" pitchFamily="34" charset="0"/>
              <a:cs typeface="+mn-cs"/>
            </a:rPr>
            <a:t>2023 Avg:</a:t>
          </a:r>
          <a:r>
            <a:rPr kumimoji="0" lang="en-US" sz="1200" b="1" i="0" u="none" strike="noStrike" kern="1200" cap="none" spc="0" normalizeH="0" noProof="0" dirty="0">
              <a:ln>
                <a:noFill/>
              </a:ln>
              <a:solidFill>
                <a:srgbClr val="0000FF"/>
              </a:solidFill>
              <a:effectLst/>
              <a:uLnTx/>
              <a:uFillTx/>
              <a:latin typeface="Archivo"/>
              <a:ea typeface="Segoe UI Black" panose="020B0A02040204020203" pitchFamily="34" charset="0"/>
              <a:cs typeface="+mn-cs"/>
            </a:rPr>
            <a:t> </a:t>
          </a:r>
          <a:r>
            <a:rPr kumimoji="0" lang="en-US" sz="1200" b="1" i="0" u="none" strike="noStrike" kern="1200" cap="none" spc="0" normalizeH="0" baseline="0" noProof="0" dirty="0">
              <a:ln>
                <a:noFill/>
              </a:ln>
              <a:solidFill>
                <a:srgbClr val="0000FF"/>
              </a:solidFill>
              <a:effectLst/>
              <a:uLnTx/>
              <a:uFillTx/>
              <a:latin typeface="Archivo"/>
              <a:ea typeface="Segoe UI Black" panose="020B0A02040204020203" pitchFamily="34" charset="0"/>
              <a:cs typeface="+mn-cs"/>
            </a:rPr>
            <a:t>1.62 MMBbl/d</a:t>
          </a:r>
        </a:p>
      </cdr:txBody>
    </cdr:sp>
  </cdr:relSizeAnchor>
  <cdr:relSizeAnchor xmlns:cdr="http://schemas.openxmlformats.org/drawingml/2006/chartDrawing">
    <cdr:from>
      <cdr:x>0.0454</cdr:x>
      <cdr:y>0.22262</cdr:y>
    </cdr:from>
    <cdr:to>
      <cdr:x>0.18225</cdr:x>
      <cdr:y>0.30483</cdr:y>
    </cdr:to>
    <cdr:sp macro="" textlink="">
      <cdr:nvSpPr>
        <cdr:cNvPr id="9" name="TextBox 8">
          <a:extLst xmlns:a="http://schemas.openxmlformats.org/drawingml/2006/main">
            <a:ext uri="{FF2B5EF4-FFF2-40B4-BE49-F238E27FC236}">
              <a16:creationId xmlns:a16="http://schemas.microsoft.com/office/drawing/2014/main" id="{B69B1A62-50D5-486D-AABE-A7F82749C6C5}"/>
            </a:ext>
          </a:extLst>
        </cdr:cNvPr>
        <cdr:cNvSpPr txBox="1"/>
      </cdr:nvSpPr>
      <cdr:spPr>
        <a:xfrm xmlns:a="http://schemas.openxmlformats.org/drawingml/2006/main">
          <a:off x="408875" y="1132271"/>
          <a:ext cx="1232374" cy="4181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0.82742</cdr:x>
      <cdr:y>0.14624</cdr:y>
    </cdr:from>
    <cdr:to>
      <cdr:x>0.99615</cdr:x>
      <cdr:y>0.24319</cdr:y>
    </cdr:to>
    <cdr:sp macro="" textlink="">
      <cdr:nvSpPr>
        <cdr:cNvPr id="21" name="Double Wave 20">
          <a:extLst xmlns:a="http://schemas.openxmlformats.org/drawingml/2006/main">
            <a:ext uri="{FF2B5EF4-FFF2-40B4-BE49-F238E27FC236}">
              <a16:creationId xmlns:a16="http://schemas.microsoft.com/office/drawing/2014/main" id="{54463C89-FBC3-4A58-B1A3-F6E4174F26D9}"/>
            </a:ext>
          </a:extLst>
        </cdr:cNvPr>
        <cdr:cNvSpPr/>
      </cdr:nvSpPr>
      <cdr:spPr>
        <a:xfrm xmlns:a="http://schemas.openxmlformats.org/drawingml/2006/main">
          <a:off x="7460038" y="743778"/>
          <a:ext cx="1521247" cy="493091"/>
        </a:xfrm>
        <a:prstGeom xmlns:a="http://schemas.openxmlformats.org/drawingml/2006/main" prst="doubleWave">
          <a:avLst/>
        </a:prstGeom>
        <a:solidFill xmlns:a="http://schemas.openxmlformats.org/drawingml/2006/main">
          <a:schemeClr val="bg2"/>
        </a:solidFill>
        <a:ln xmlns:a="http://schemas.openxmlformats.org/drawingml/2006/main" w="28575">
          <a:solidFill>
            <a:srgbClr val="0000F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r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chivo"/>
              <a:ea typeface="Segoe UI Black" panose="020B0A02040204020203" pitchFamily="34" charset="0"/>
              <a:cs typeface="+mn-cs"/>
            </a:rPr>
            <a:t>1H 2024:</a:t>
          </a:r>
          <a:r>
            <a:rPr kumimoji="0" lang="en-US" sz="1200" b="1" i="0" u="none" strike="noStrike" kern="1200" cap="none" spc="0" normalizeH="0" noProof="0" dirty="0">
              <a:ln>
                <a:noFill/>
              </a:ln>
              <a:solidFill>
                <a:srgbClr val="0000FF"/>
              </a:solidFill>
              <a:effectLst/>
              <a:uLnTx/>
              <a:uFillTx/>
              <a:latin typeface="Archivo"/>
              <a:ea typeface="Segoe UI Black" panose="020B0A02040204020203" pitchFamily="34" charset="0"/>
              <a:cs typeface="+mn-cs"/>
            </a:rPr>
            <a:t> </a:t>
          </a:r>
          <a:r>
            <a:rPr kumimoji="0" lang="en-US" sz="1200" b="1" i="0" u="none" strike="noStrike" kern="1200" cap="none" spc="0" normalizeH="0" baseline="0" noProof="0" dirty="0">
              <a:ln>
                <a:noFill/>
              </a:ln>
              <a:solidFill>
                <a:srgbClr val="0000FF"/>
              </a:solidFill>
              <a:effectLst/>
              <a:uLnTx/>
              <a:uFillTx/>
              <a:latin typeface="Archivo"/>
              <a:ea typeface="Segoe UI Black" panose="020B0A02040204020203" pitchFamily="34" charset="0"/>
              <a:cs typeface="+mn-cs"/>
            </a:rPr>
            <a:t>1.73 MMBbl/d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7ED5A7-587E-449C-8561-0FBDD374C165}"/>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0DF0D85-34DA-4224-9EDF-E42CE1F165D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1500042-D0B7-4AE4-8E19-9E7477F120C9}" type="datetimeFigureOut">
              <a:rPr lang="en-US" smtClean="0"/>
              <a:t>8/1/2024</a:t>
            </a:fld>
            <a:endParaRPr lang="en-US"/>
          </a:p>
        </p:txBody>
      </p:sp>
      <p:sp>
        <p:nvSpPr>
          <p:cNvPr id="4" name="Footer Placeholder 3">
            <a:extLst>
              <a:ext uri="{FF2B5EF4-FFF2-40B4-BE49-F238E27FC236}">
                <a16:creationId xmlns:a16="http://schemas.microsoft.com/office/drawing/2014/main" id="{B710234A-76E0-47BB-A489-3369AD881325}"/>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0E8E29-E42D-485D-BF25-720048D628CB}"/>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10F6ABE-DABB-4417-82C5-BA84B7EDD500}" type="slidenum">
              <a:rPr lang="en-US" smtClean="0"/>
              <a:t>‹#›</a:t>
            </a:fld>
            <a:endParaRPr lang="en-US"/>
          </a:p>
        </p:txBody>
      </p:sp>
    </p:spTree>
    <p:extLst>
      <p:ext uri="{BB962C8B-B14F-4D97-AF65-F5344CB8AC3E}">
        <p14:creationId xmlns:p14="http://schemas.microsoft.com/office/powerpoint/2010/main" val="674376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C639534-1151-41D7-9DAB-B4D70192A3B0}" type="datetimeFigureOut">
              <a:rPr lang="en-US" smtClean="0"/>
              <a:t>8/1/2024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881311A-27F6-4161-B6F8-792E509F33C9}" type="slidenum">
              <a:rPr lang="en-US" smtClean="0"/>
              <a:t>‹#›</a:t>
            </a:fld>
            <a:endParaRPr lang="en-US" dirty="0"/>
          </a:p>
        </p:txBody>
      </p:sp>
    </p:spTree>
    <p:extLst>
      <p:ext uri="{BB962C8B-B14F-4D97-AF65-F5344CB8AC3E}">
        <p14:creationId xmlns:p14="http://schemas.microsoft.com/office/powerpoint/2010/main" val="3580495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B966DF03-C67E-474A-96B6-A6D63D706FF7}" type="slidenum">
              <a:rPr lang="en-US">
                <a:solidFill>
                  <a:prstClr val="black"/>
                </a:solidFill>
                <a:latin typeface="Calibri"/>
              </a:rPr>
              <a:pPr defTabSz="931774">
                <a:defRPr/>
              </a:pPr>
              <a:t>1</a:t>
            </a:fld>
            <a:endParaRPr lang="en-US" dirty="0">
              <a:solidFill>
                <a:prstClr val="black"/>
              </a:solidFill>
              <a:latin typeface="Calibri"/>
            </a:endParaRPr>
          </a:p>
        </p:txBody>
      </p:sp>
    </p:spTree>
    <p:extLst>
      <p:ext uri="{BB962C8B-B14F-4D97-AF65-F5344CB8AC3E}">
        <p14:creationId xmlns:p14="http://schemas.microsoft.com/office/powerpoint/2010/main" val="3332174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1311A-27F6-4161-B6F8-792E509F33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31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dirty="0"/>
              <a:t>Updated 10/24/2022 - RH</a:t>
            </a:r>
          </a:p>
        </p:txBody>
      </p:sp>
      <p:sp>
        <p:nvSpPr>
          <p:cNvPr id="4" name="Slide Number Placeholder 3"/>
          <p:cNvSpPr>
            <a:spLocks noGrp="1"/>
          </p:cNvSpPr>
          <p:nvPr>
            <p:ph type="sldNum" sz="quarter" idx="5"/>
          </p:nvPr>
        </p:nvSpPr>
        <p:spPr/>
        <p:txBody>
          <a:bodyPr/>
          <a:lstStyle/>
          <a:p>
            <a:pPr marL="0" marR="0" lvl="0" indent="0" algn="r" defTabSz="949339" rtl="0" eaLnBrk="1" fontAlgn="auto" latinLnBrk="0" hangingPunct="1">
              <a:lnSpc>
                <a:spcPct val="100000"/>
              </a:lnSpc>
              <a:spcBef>
                <a:spcPts val="0"/>
              </a:spcBef>
              <a:spcAft>
                <a:spcPts val="0"/>
              </a:spcAft>
              <a:buClrTx/>
              <a:buSzTx/>
              <a:buFontTx/>
              <a:buNone/>
              <a:tabLst/>
              <a:defRPr/>
            </a:pPr>
            <a:fld id="{B52B1E8A-AF4B-4E6D-9562-D74D52AE9C4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933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8446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0188" y="1200150"/>
            <a:ext cx="4324350" cy="3243263"/>
          </a:xfrm>
        </p:spPr>
      </p:sp>
      <p:sp>
        <p:nvSpPr>
          <p:cNvPr id="3" name="Notes Placeholder 2"/>
          <p:cNvSpPr>
            <a:spLocks noGrp="1"/>
          </p:cNvSpPr>
          <p:nvPr>
            <p:ph type="body" idx="1"/>
          </p:nvPr>
        </p:nvSpPr>
        <p:spPr/>
        <p:txBody>
          <a:bodyPr/>
          <a:lstStyle/>
          <a:p>
            <a:r>
              <a:rPr lang="en-US" dirty="0"/>
              <a:t>Updated 10/24/2022 - RH</a:t>
            </a:r>
          </a:p>
        </p:txBody>
      </p:sp>
      <p:sp>
        <p:nvSpPr>
          <p:cNvPr id="4" name="Slide Number Placeholder 3"/>
          <p:cNvSpPr>
            <a:spLocks noGrp="1"/>
          </p:cNvSpPr>
          <p:nvPr>
            <p:ph type="sldNum" sz="quarter" idx="5"/>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B52B1E8A-AF4B-4E6D-9562-D74D52AE9C4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7632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dirty="0"/>
              <a:t>Updated 10/24/2022 - RH</a:t>
            </a:r>
          </a:p>
        </p:txBody>
      </p:sp>
      <p:sp>
        <p:nvSpPr>
          <p:cNvPr id="4" name="Slide Number Placeholder 3"/>
          <p:cNvSpPr>
            <a:spLocks noGrp="1"/>
          </p:cNvSpPr>
          <p:nvPr>
            <p:ph type="sldNum" sz="quarter" idx="5"/>
          </p:nvPr>
        </p:nvSpPr>
        <p:spPr/>
        <p:txBody>
          <a:bodyPr/>
          <a:lstStyle/>
          <a:p>
            <a:pPr marL="0" marR="0" lvl="0" indent="0" algn="r" defTabSz="949434" rtl="0" eaLnBrk="1" fontAlgn="auto" latinLnBrk="0" hangingPunct="1">
              <a:lnSpc>
                <a:spcPct val="100000"/>
              </a:lnSpc>
              <a:spcBef>
                <a:spcPts val="0"/>
              </a:spcBef>
              <a:spcAft>
                <a:spcPts val="0"/>
              </a:spcAft>
              <a:buClrTx/>
              <a:buSzTx/>
              <a:buFontTx/>
              <a:buNone/>
              <a:tabLst/>
              <a:defRPr/>
            </a:pPr>
            <a:fld id="{B52B1E8A-AF4B-4E6D-9562-D74D52AE9C4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943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37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dirty="0"/>
              <a:t>Updated 10/24/2022 - RH</a:t>
            </a:r>
          </a:p>
        </p:txBody>
      </p:sp>
      <p:sp>
        <p:nvSpPr>
          <p:cNvPr id="4" name="Slide Number Placeholder 3"/>
          <p:cNvSpPr>
            <a:spLocks noGrp="1"/>
          </p:cNvSpPr>
          <p:nvPr>
            <p:ph type="sldNum" sz="quarter" idx="5"/>
          </p:nvPr>
        </p:nvSpPr>
        <p:spPr/>
        <p:txBody>
          <a:bodyPr/>
          <a:lstStyle/>
          <a:p>
            <a:pPr marL="0" marR="0" lvl="0" indent="0" algn="r" defTabSz="949434" rtl="0" eaLnBrk="1" fontAlgn="auto" latinLnBrk="0" hangingPunct="1">
              <a:lnSpc>
                <a:spcPct val="100000"/>
              </a:lnSpc>
              <a:spcBef>
                <a:spcPts val="0"/>
              </a:spcBef>
              <a:spcAft>
                <a:spcPts val="0"/>
              </a:spcAft>
              <a:buClrTx/>
              <a:buSzTx/>
              <a:buFontTx/>
              <a:buNone/>
              <a:tabLst/>
              <a:defRPr/>
            </a:pPr>
            <a:fld id="{B52B1E8A-AF4B-4E6D-9562-D74D52AE9C4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943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7103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3/19/2024 - RH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B1E8A-AF4B-4E6D-9562-D74D52AE9C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6757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B966DF03-C67E-474A-96B6-A6D63D706FF7}" type="slidenum">
              <a:rPr lang="en-US">
                <a:solidFill>
                  <a:prstClr val="black"/>
                </a:solidFill>
                <a:latin typeface="Calibri" panose="020F0502020204030204"/>
              </a:rPr>
              <a:pPr defTabSz="931774">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32174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39D39DD-A7A3-461C-AE8F-ACCC8A76ED49}"/>
              </a:ext>
            </a:extLst>
          </p:cNvPr>
          <p:cNvSpPr>
            <a:spLocks noGrp="1"/>
          </p:cNvSpPr>
          <p:nvPr>
            <p:ph type="title"/>
          </p:nvPr>
        </p:nvSpPr>
        <p:spPr>
          <a:xfrm>
            <a:off x="166686" y="67470"/>
            <a:ext cx="8810625" cy="827880"/>
          </a:xfrm>
          <a:prstGeom prst="rect">
            <a:avLst/>
          </a:prstGeom>
        </p:spPr>
        <p:txBody>
          <a:bodyPr vert="horz" lIns="91440" tIns="45720" rIns="91440" bIns="45720" rtlCol="0" anchor="ctr">
            <a:normAutofit/>
          </a:bodyPr>
          <a:lstStyle>
            <a:lvl1pPr>
              <a:defRPr sz="3000"/>
            </a:lvl1pPr>
          </a:lstStyle>
          <a:p>
            <a:r>
              <a:rPr lang="en-US" dirty="0"/>
              <a:t>Click to edit Master title style</a:t>
            </a:r>
          </a:p>
        </p:txBody>
      </p:sp>
      <p:sp>
        <p:nvSpPr>
          <p:cNvPr id="11" name="Content Placeholder 2">
            <a:extLst>
              <a:ext uri="{FF2B5EF4-FFF2-40B4-BE49-F238E27FC236}">
                <a16:creationId xmlns:a16="http://schemas.microsoft.com/office/drawing/2014/main" id="{C8DCC5E6-DDD4-4CFA-A756-12B0D9B8957E}"/>
              </a:ext>
            </a:extLst>
          </p:cNvPr>
          <p:cNvSpPr>
            <a:spLocks noGrp="1"/>
          </p:cNvSpPr>
          <p:nvPr>
            <p:ph idx="1"/>
          </p:nvPr>
        </p:nvSpPr>
        <p:spPr>
          <a:xfrm>
            <a:off x="166687" y="1330325"/>
            <a:ext cx="88106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AF128ED5-9C60-4E17-AB98-1C00D63E77D7}"/>
              </a:ext>
            </a:extLst>
          </p:cNvPr>
          <p:cNvSpPr>
            <a:spLocks noGrp="1"/>
          </p:cNvSpPr>
          <p:nvPr>
            <p:ph type="sldNum" sz="quarter" idx="4"/>
          </p:nvPr>
        </p:nvSpPr>
        <p:spPr>
          <a:xfrm>
            <a:off x="7059808"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
        <p:nvSpPr>
          <p:cNvPr id="6" name="Footer Placeholder 4">
            <a:extLst>
              <a:ext uri="{FF2B5EF4-FFF2-40B4-BE49-F238E27FC236}">
                <a16:creationId xmlns:a16="http://schemas.microsoft.com/office/drawing/2014/main" id="{1760E06C-68F9-4BB5-B0E4-2D32D13D4B65}"/>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srgbClr val="595959"/>
                </a:solidFill>
              </a:rPr>
              <a:t>Antero Resources (NYSE: AR)</a:t>
            </a:r>
          </a:p>
        </p:txBody>
      </p:sp>
    </p:spTree>
    <p:extLst>
      <p:ext uri="{BB962C8B-B14F-4D97-AF65-F5344CB8AC3E}">
        <p14:creationId xmlns:p14="http://schemas.microsoft.com/office/powerpoint/2010/main" val="1438118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0F62692-7796-425E-8737-B73A633A5086}" type="datetime1">
              <a:rPr lang="en-US" smtClean="0">
                <a:solidFill>
                  <a:srgbClr val="FFFFFF"/>
                </a:solidFill>
              </a:rPr>
              <a:pPr/>
              <a:t>8/1/2024</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a:xfrm>
            <a:off x="7010400" y="6629400"/>
            <a:ext cx="2133600" cy="228600"/>
          </a:xfrm>
          <a:prstGeom prst="rect">
            <a:avLst/>
          </a:prstGeom>
        </p:spPr>
        <p:txBody>
          <a:bodyPr anchor="ctr"/>
          <a:lstStyle/>
          <a:p>
            <a:fld id="{8ED25900-9283-420C-99A2-720FB5D4B1D3}" type="slidenum">
              <a:rPr lang="en-US" smtClean="0">
                <a:solidFill>
                  <a:srgbClr val="5F6062"/>
                </a:solidFill>
              </a:rPr>
              <a:pPr/>
              <a:t>‹#›</a:t>
            </a:fld>
            <a:endParaRPr lang="en-US" dirty="0">
              <a:solidFill>
                <a:srgbClr val="5F6062"/>
              </a:solidFill>
            </a:endParaRPr>
          </a:p>
        </p:txBody>
      </p:sp>
      <p:sp>
        <p:nvSpPr>
          <p:cNvPr id="16" name="Text Placeholder 15"/>
          <p:cNvSpPr>
            <a:spLocks noGrp="1"/>
          </p:cNvSpPr>
          <p:nvPr>
            <p:ph type="body" sz="quarter" idx="13" hasCustomPrompt="1"/>
          </p:nvPr>
        </p:nvSpPr>
        <p:spPr>
          <a:xfrm>
            <a:off x="-1" y="6629400"/>
            <a:ext cx="8869680" cy="228600"/>
          </a:xfrm>
        </p:spPr>
        <p:txBody>
          <a:bodyPr vert="horz" lIns="90159" tIns="45085" rIns="90159" bIns="45085" rtlCol="0" anchor="ctr">
            <a:noAutofit/>
          </a:bodyPr>
          <a:lstStyle>
            <a:lvl1pPr>
              <a:defRPr lang="en-US" sz="1100" cap="all" spc="0" baseline="0" dirty="0">
                <a:solidFill>
                  <a:schemeClr val="bg1"/>
                </a:solidFill>
              </a:defRPr>
            </a:lvl1pPr>
          </a:lstStyle>
          <a:p>
            <a:pPr marL="0" lvl="0" indent="0">
              <a:buNone/>
            </a:pPr>
            <a:r>
              <a:rPr lang="en-US" dirty="0"/>
              <a:t>| Click to edit Master text styles |</a:t>
            </a:r>
          </a:p>
        </p:txBody>
      </p:sp>
      <p:sp>
        <p:nvSpPr>
          <p:cNvPr id="18" name="Title 1"/>
          <p:cNvSpPr>
            <a:spLocks noGrp="1"/>
          </p:cNvSpPr>
          <p:nvPr>
            <p:ph type="title"/>
          </p:nvPr>
        </p:nvSpPr>
        <p:spPr>
          <a:xfrm>
            <a:off x="340237" y="0"/>
            <a:ext cx="8046720" cy="457200"/>
          </a:xfrm>
        </p:spPr>
        <p:txBody>
          <a:bodyPr/>
          <a:lstStyle/>
          <a:p>
            <a:r>
              <a:rPr lang="en-US" dirty="0"/>
              <a:t>Click to edit Master title style</a:t>
            </a:r>
          </a:p>
        </p:txBody>
      </p:sp>
    </p:spTree>
    <p:extLst>
      <p:ext uri="{BB962C8B-B14F-4D97-AF65-F5344CB8AC3E}">
        <p14:creationId xmlns:p14="http://schemas.microsoft.com/office/powerpoint/2010/main" val="360563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F28D-8CE8-49A7-8ECE-A9BEB6F93DA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9FA6C557-572C-42A5-A493-FF382ED5CAE1}"/>
              </a:ext>
            </a:extLst>
          </p:cNvPr>
          <p:cNvSpPr>
            <a:spLocks noGrp="1"/>
          </p:cNvSpPr>
          <p:nvPr>
            <p:ph type="sldNum" sz="quarter" idx="10"/>
          </p:nvPr>
        </p:nvSpPr>
        <p:spPr/>
        <p:txBody>
          <a:body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231016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340237" y="0"/>
            <a:ext cx="8046720" cy="457200"/>
          </a:xfrm>
        </p:spPr>
        <p:txBody>
          <a:bodyPr/>
          <a:lstStyle/>
          <a:p>
            <a:r>
              <a:rPr lang="en-US" dirty="0"/>
              <a:t>Click to edit Master title style</a:t>
            </a:r>
          </a:p>
        </p:txBody>
      </p:sp>
      <p:sp>
        <p:nvSpPr>
          <p:cNvPr id="3" name="Content Placeholder 2"/>
          <p:cNvSpPr>
            <a:spLocks noGrp="1"/>
          </p:cNvSpPr>
          <p:nvPr userDrawn="1">
            <p:ph idx="1"/>
          </p:nvPr>
        </p:nvSpPr>
        <p:spPr>
          <a:xfrm>
            <a:off x="457200" y="533400"/>
            <a:ext cx="8229600" cy="5943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p:txBody>
          <a:bodyPr/>
          <a:lstStyle/>
          <a:p>
            <a:fld id="{933BC7D6-0DF7-48CF-A238-825DDCF0EDB3}" type="datetime1">
              <a:rPr lang="en-US" smtClean="0">
                <a:solidFill>
                  <a:srgbClr val="FFFFFF"/>
                </a:solidFill>
              </a:rPr>
              <a:pPr/>
              <a:t>8/1/2024</a:t>
            </a:fld>
            <a:endParaRPr lang="en-US" dirty="0">
              <a:solidFill>
                <a:srgbClr val="FFFFFF"/>
              </a:solidFill>
            </a:endParaRPr>
          </a:p>
        </p:txBody>
      </p:sp>
      <p:sp>
        <p:nvSpPr>
          <p:cNvPr id="5" name="Footer Placeholder 4"/>
          <p:cNvSpPr>
            <a:spLocks noGrp="1"/>
          </p:cNvSpPr>
          <p:nvPr userDrawn="1">
            <p:ph type="ftr" sz="quarter" idx="11"/>
          </p:nvPr>
        </p:nvSpPr>
        <p:spPr>
          <a:xfrm>
            <a:off x="152400" y="6629400"/>
            <a:ext cx="2895600" cy="228600"/>
          </a:xfrm>
        </p:spPr>
        <p:txBody>
          <a:bodyPr/>
          <a:lstStyle/>
          <a:p>
            <a:endParaRPr lang="en-US" dirty="0">
              <a:solidFill>
                <a:srgbClr val="FFFFFF"/>
              </a:solidFill>
            </a:endParaRPr>
          </a:p>
        </p:txBody>
      </p:sp>
      <p:sp>
        <p:nvSpPr>
          <p:cNvPr id="6" name="Slide Number Placeholder 5"/>
          <p:cNvSpPr>
            <a:spLocks noGrp="1"/>
          </p:cNvSpPr>
          <p:nvPr userDrawn="1">
            <p:ph type="sldNum" sz="quarter" idx="12"/>
          </p:nvPr>
        </p:nvSpPr>
        <p:spPr>
          <a:xfrm>
            <a:off x="7010400" y="6629400"/>
            <a:ext cx="2133600" cy="228600"/>
          </a:xfrm>
          <a:prstGeom prst="rect">
            <a:avLst/>
          </a:prstGeom>
        </p:spPr>
        <p:txBody>
          <a:bodyPr/>
          <a:lstStyle/>
          <a:p>
            <a:fld id="{8ED25900-9283-420C-99A2-720FB5D4B1D3}" type="slidenum">
              <a:rPr lang="en-US" smtClean="0">
                <a:solidFill>
                  <a:srgbClr val="5F6062"/>
                </a:solidFill>
              </a:rPr>
              <a:pPr/>
              <a:t>‹#›</a:t>
            </a:fld>
            <a:endParaRPr lang="en-US" dirty="0">
              <a:solidFill>
                <a:srgbClr val="5F6062"/>
              </a:solidFill>
            </a:endParaRPr>
          </a:p>
        </p:txBody>
      </p:sp>
      <p:sp>
        <p:nvSpPr>
          <p:cNvPr id="16" name="Text Placeholder 15"/>
          <p:cNvSpPr>
            <a:spLocks noGrp="1"/>
          </p:cNvSpPr>
          <p:nvPr>
            <p:ph type="body" sz="quarter" idx="13" hasCustomPrompt="1"/>
          </p:nvPr>
        </p:nvSpPr>
        <p:spPr>
          <a:xfrm>
            <a:off x="-1" y="6629400"/>
            <a:ext cx="8869680" cy="228600"/>
          </a:xfrm>
        </p:spPr>
        <p:txBody>
          <a:bodyPr anchor="ctr">
            <a:noAutofit/>
          </a:bodyPr>
          <a:lstStyle>
            <a:lvl1pPr marL="0" indent="0">
              <a:buNone/>
              <a:defRPr sz="1100" cap="all" spc="0" baseline="0">
                <a:solidFill>
                  <a:schemeClr val="bg1"/>
                </a:solidFill>
              </a:defRPr>
            </a:lvl1pPr>
            <a:lvl2pPr>
              <a:defRPr sz="1200"/>
            </a:lvl2pPr>
            <a:lvl3pPr>
              <a:defRPr sz="1100"/>
            </a:lvl3pPr>
            <a:lvl4pPr>
              <a:defRPr sz="1100"/>
            </a:lvl4pPr>
            <a:lvl5pPr>
              <a:defRPr sz="1100"/>
            </a:lvl5pPr>
          </a:lstStyle>
          <a:p>
            <a:pPr lvl="0"/>
            <a:r>
              <a:rPr lang="en-US" dirty="0"/>
              <a:t>| Click to edit Master text styles |</a:t>
            </a:r>
          </a:p>
        </p:txBody>
      </p:sp>
      <p:pic>
        <p:nvPicPr>
          <p:cNvPr id="17" name="Picture 16">
            <a:extLst>
              <a:ext uri="{FF2B5EF4-FFF2-40B4-BE49-F238E27FC236}">
                <a16:creationId xmlns:a16="http://schemas.microsoft.com/office/drawing/2014/main" id="{493E032A-0F47-4BFE-9C61-AD122247FA7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60824" y="6545265"/>
            <a:ext cx="422903" cy="287574"/>
          </a:xfrm>
          <a:prstGeom prst="rect">
            <a:avLst/>
          </a:prstGeom>
        </p:spPr>
      </p:pic>
      <p:cxnSp>
        <p:nvCxnSpPr>
          <p:cNvPr id="19" name="Straight Connector 18">
            <a:extLst>
              <a:ext uri="{FF2B5EF4-FFF2-40B4-BE49-F238E27FC236}">
                <a16:creationId xmlns:a16="http://schemas.microsoft.com/office/drawing/2014/main" id="{838E8DCA-F1D3-4F12-8966-E43864D1501F}"/>
              </a:ext>
            </a:extLst>
          </p:cNvPr>
          <p:cNvCxnSpPr/>
          <p:nvPr userDrawn="1"/>
        </p:nvCxnSpPr>
        <p:spPr>
          <a:xfrm>
            <a:off x="3764" y="758617"/>
            <a:ext cx="9144000" cy="0"/>
          </a:xfrm>
          <a:prstGeom prst="line">
            <a:avLst/>
          </a:prstGeom>
          <a:noFill/>
          <a:ln w="44450" cap="flat" cmpd="sng" algn="ctr">
            <a:gradFill flip="none" rotWithShape="1">
              <a:gsLst>
                <a:gs pos="0">
                  <a:srgbClr val="156048"/>
                </a:gs>
                <a:gs pos="41000">
                  <a:srgbClr val="156048"/>
                </a:gs>
                <a:gs pos="71000">
                  <a:srgbClr val="70AD47"/>
                </a:gs>
                <a:gs pos="100000">
                  <a:srgbClr val="FFC000"/>
                </a:gs>
              </a:gsLst>
              <a:lin ang="0" scaled="1"/>
              <a:tileRect/>
            </a:gradFill>
            <a:prstDash val="solid"/>
            <a:miter lim="800000"/>
          </a:ln>
          <a:effectLst/>
        </p:spPr>
      </p:cxnSp>
      <p:sp>
        <p:nvSpPr>
          <p:cNvPr id="20" name="Footer Placeholder 4">
            <a:extLst>
              <a:ext uri="{FF2B5EF4-FFF2-40B4-BE49-F238E27FC236}">
                <a16:creationId xmlns:a16="http://schemas.microsoft.com/office/drawing/2014/main" id="{98D64495-C714-4107-A70D-B868E1F09EA2}"/>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Segoe UI Light" panose="020B0502040204020203" pitchFamily="34" charset="0"/>
                <a:ea typeface="+mn-ea"/>
                <a:cs typeface="Segoe UI Light" panose="020B0502040204020203" pitchFamily="34" charset="0"/>
              </a:rPr>
              <a:t>Antero Resources (NYSE: AR)</a:t>
            </a:r>
          </a:p>
        </p:txBody>
      </p:sp>
    </p:spTree>
    <p:extLst>
      <p:ext uri="{BB962C8B-B14F-4D97-AF65-F5344CB8AC3E}">
        <p14:creationId xmlns:p14="http://schemas.microsoft.com/office/powerpoint/2010/main" val="110195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fontAlgn="base">
              <a:spcBef>
                <a:spcPct val="0"/>
              </a:spcBef>
              <a:spcAft>
                <a:spcPct val="0"/>
              </a:spcAft>
            </a:pPr>
            <a:fld id="{C0F62692-7796-425E-8737-B73A633A5086}" type="datetime1">
              <a:rPr lang="en-US" smtClean="0">
                <a:solidFill>
                  <a:srgbClr val="FFFFFF"/>
                </a:solidFill>
                <a:cs typeface="Arial" charset="0"/>
              </a:rPr>
              <a:pPr fontAlgn="base">
                <a:spcBef>
                  <a:spcPct val="0"/>
                </a:spcBef>
                <a:spcAft>
                  <a:spcPct val="0"/>
                </a:spcAft>
              </a:pPr>
              <a:t>8/1/2024</a:t>
            </a:fld>
            <a:endParaRPr lang="en-US" dirty="0">
              <a:solidFill>
                <a:srgbClr val="FFFFFF"/>
              </a:solidFill>
              <a:cs typeface="Arial" charset="0"/>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dirty="0">
              <a:solidFill>
                <a:srgbClr val="FFFFFF"/>
              </a:solidFill>
              <a:cs typeface="Arial" charset="0"/>
            </a:endParaRPr>
          </a:p>
        </p:txBody>
      </p:sp>
      <p:sp>
        <p:nvSpPr>
          <p:cNvPr id="5" name="Slide Number Placeholder 4"/>
          <p:cNvSpPr>
            <a:spLocks noGrp="1"/>
          </p:cNvSpPr>
          <p:nvPr>
            <p:ph type="sldNum" sz="quarter" idx="12"/>
          </p:nvPr>
        </p:nvSpPr>
        <p:spPr>
          <a:xfrm>
            <a:off x="7010400" y="6629400"/>
            <a:ext cx="2133600" cy="228600"/>
          </a:xfrm>
          <a:prstGeom prst="rect">
            <a:avLst/>
          </a:prstGeom>
        </p:spPr>
        <p:txBody>
          <a:bodyPr anchor="ctr"/>
          <a:lstStyle/>
          <a:p>
            <a:pPr fontAlgn="base">
              <a:spcBef>
                <a:spcPct val="0"/>
              </a:spcBef>
              <a:spcAft>
                <a:spcPct val="0"/>
              </a:spcAft>
            </a:pPr>
            <a:fld id="{8ED25900-9283-420C-99A2-720FB5D4B1D3}" type="slidenum">
              <a:rPr lang="en-US" sz="750" smtClean="0">
                <a:solidFill>
                  <a:srgbClr val="5F6062"/>
                </a:solidFill>
                <a:cs typeface="Arial" charset="0"/>
              </a:rPr>
              <a:pPr fontAlgn="base">
                <a:spcBef>
                  <a:spcPct val="0"/>
                </a:spcBef>
                <a:spcAft>
                  <a:spcPct val="0"/>
                </a:spcAft>
              </a:pPr>
              <a:t>‹#›</a:t>
            </a:fld>
            <a:endParaRPr lang="en-US" sz="750" dirty="0">
              <a:solidFill>
                <a:srgbClr val="5F6062"/>
              </a:solidFill>
              <a:cs typeface="Arial" charset="0"/>
            </a:endParaRPr>
          </a:p>
        </p:txBody>
      </p:sp>
      <p:sp>
        <p:nvSpPr>
          <p:cNvPr id="16" name="Text Placeholder 15"/>
          <p:cNvSpPr>
            <a:spLocks noGrp="1"/>
          </p:cNvSpPr>
          <p:nvPr>
            <p:ph type="body" sz="quarter" idx="13" hasCustomPrompt="1"/>
          </p:nvPr>
        </p:nvSpPr>
        <p:spPr>
          <a:xfrm>
            <a:off x="-1" y="6629400"/>
            <a:ext cx="8869680" cy="228600"/>
          </a:xfrm>
        </p:spPr>
        <p:txBody>
          <a:bodyPr vert="horz" lIns="91440" tIns="45720" rIns="91440" bIns="45720" rtlCol="0" anchor="ctr">
            <a:noAutofit/>
          </a:bodyPr>
          <a:lstStyle>
            <a:lvl1pPr>
              <a:defRPr lang="en-US" sz="788" cap="all" spc="0" baseline="0" dirty="0">
                <a:solidFill>
                  <a:schemeClr val="bg1"/>
                </a:solidFill>
              </a:defRPr>
            </a:lvl1pPr>
          </a:lstStyle>
          <a:p>
            <a:pPr marL="0" lvl="0" indent="0">
              <a:buNone/>
            </a:pPr>
            <a:r>
              <a:rPr lang="en-US" dirty="0"/>
              <a:t>| Click to edit Master text styles |</a:t>
            </a:r>
          </a:p>
        </p:txBody>
      </p:sp>
      <p:pic>
        <p:nvPicPr>
          <p:cNvPr id="7" name="Picture 6">
            <a:extLst>
              <a:ext uri="{FF2B5EF4-FFF2-40B4-BE49-F238E27FC236}">
                <a16:creationId xmlns:a16="http://schemas.microsoft.com/office/drawing/2014/main" id="{97292FA9-BACE-4F02-A774-66AE2DD3E03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60824" y="6545265"/>
            <a:ext cx="422903" cy="287574"/>
          </a:xfrm>
          <a:prstGeom prst="rect">
            <a:avLst/>
          </a:prstGeom>
        </p:spPr>
      </p:pic>
      <p:cxnSp>
        <p:nvCxnSpPr>
          <p:cNvPr id="8" name="Straight Connector 7">
            <a:extLst>
              <a:ext uri="{FF2B5EF4-FFF2-40B4-BE49-F238E27FC236}">
                <a16:creationId xmlns:a16="http://schemas.microsoft.com/office/drawing/2014/main" id="{8BDF7809-A08A-48D5-829C-992987B6929E}"/>
              </a:ext>
            </a:extLst>
          </p:cNvPr>
          <p:cNvCxnSpPr/>
          <p:nvPr userDrawn="1"/>
        </p:nvCxnSpPr>
        <p:spPr>
          <a:xfrm>
            <a:off x="-4782" y="6519627"/>
            <a:ext cx="9144000" cy="0"/>
          </a:xfrm>
          <a:prstGeom prst="line">
            <a:avLst/>
          </a:prstGeom>
          <a:noFill/>
          <a:ln w="12700" cap="flat" cmpd="sng" algn="ctr">
            <a:solidFill>
              <a:srgbClr val="156048"/>
            </a:solidFill>
            <a:prstDash val="solid"/>
            <a:miter lim="800000"/>
          </a:ln>
          <a:effectLst/>
        </p:spPr>
      </p:cxnSp>
      <p:cxnSp>
        <p:nvCxnSpPr>
          <p:cNvPr id="9" name="Straight Connector 8">
            <a:extLst>
              <a:ext uri="{FF2B5EF4-FFF2-40B4-BE49-F238E27FC236}">
                <a16:creationId xmlns:a16="http://schemas.microsoft.com/office/drawing/2014/main" id="{9DC01D1B-95BB-4FC9-8428-7AA95C1BC2CA}"/>
              </a:ext>
            </a:extLst>
          </p:cNvPr>
          <p:cNvCxnSpPr/>
          <p:nvPr userDrawn="1"/>
        </p:nvCxnSpPr>
        <p:spPr>
          <a:xfrm>
            <a:off x="3764" y="758617"/>
            <a:ext cx="9144000" cy="0"/>
          </a:xfrm>
          <a:prstGeom prst="line">
            <a:avLst/>
          </a:prstGeom>
          <a:noFill/>
          <a:ln w="44450" cap="flat" cmpd="sng" algn="ctr">
            <a:gradFill flip="none" rotWithShape="1">
              <a:gsLst>
                <a:gs pos="0">
                  <a:srgbClr val="156048"/>
                </a:gs>
                <a:gs pos="41000">
                  <a:srgbClr val="156048"/>
                </a:gs>
                <a:gs pos="71000">
                  <a:srgbClr val="70AD47"/>
                </a:gs>
                <a:gs pos="100000">
                  <a:srgbClr val="FFC000"/>
                </a:gs>
              </a:gsLst>
              <a:lin ang="0" scaled="1"/>
              <a:tileRect/>
            </a:gradFill>
            <a:prstDash val="solid"/>
            <a:miter lim="800000"/>
          </a:ln>
          <a:effectLst/>
        </p:spPr>
      </p:cxnSp>
      <p:cxnSp>
        <p:nvCxnSpPr>
          <p:cNvPr id="10" name="Straight Connector 9">
            <a:extLst>
              <a:ext uri="{FF2B5EF4-FFF2-40B4-BE49-F238E27FC236}">
                <a16:creationId xmlns:a16="http://schemas.microsoft.com/office/drawing/2014/main" id="{C402F933-D87C-4107-A626-A7C57AE147D0}"/>
              </a:ext>
            </a:extLst>
          </p:cNvPr>
          <p:cNvCxnSpPr>
            <a:cxnSpLocks/>
          </p:cNvCxnSpPr>
          <p:nvPr userDrawn="1"/>
        </p:nvCxnSpPr>
        <p:spPr>
          <a:xfrm flipV="1">
            <a:off x="670721" y="6579614"/>
            <a:ext cx="0" cy="210916"/>
          </a:xfrm>
          <a:prstGeom prst="line">
            <a:avLst/>
          </a:prstGeom>
          <a:noFill/>
          <a:ln w="12700" cap="flat" cmpd="sng" algn="ctr">
            <a:solidFill>
              <a:srgbClr val="595959"/>
            </a:solidFill>
            <a:prstDash val="solid"/>
            <a:miter lim="800000"/>
          </a:ln>
          <a:effectLst/>
        </p:spPr>
      </p:cxnSp>
      <p:sp>
        <p:nvSpPr>
          <p:cNvPr id="11" name="Footer Placeholder 4">
            <a:extLst>
              <a:ext uri="{FF2B5EF4-FFF2-40B4-BE49-F238E27FC236}">
                <a16:creationId xmlns:a16="http://schemas.microsoft.com/office/drawing/2014/main" id="{17A10076-84E0-4777-A8D3-814B04341A14}"/>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Segoe UI Light" panose="020B0502040204020203" pitchFamily="34" charset="0"/>
                <a:ea typeface="+mn-ea"/>
                <a:cs typeface="Segoe UI Light" panose="020B0502040204020203" pitchFamily="34" charset="0"/>
              </a:rPr>
              <a:t>Antero Resources (NYSE: AR)</a:t>
            </a:r>
          </a:p>
        </p:txBody>
      </p:sp>
    </p:spTree>
    <p:extLst>
      <p:ext uri="{BB962C8B-B14F-4D97-AF65-F5344CB8AC3E}">
        <p14:creationId xmlns:p14="http://schemas.microsoft.com/office/powerpoint/2010/main" val="217748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457200" y="533400"/>
            <a:ext cx="8229600" cy="5943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p:txBody>
          <a:bodyPr/>
          <a:lstStyle/>
          <a:p>
            <a:fld id="{933BC7D6-0DF7-48CF-A238-825DDCF0EDB3}" type="datetime1">
              <a:rPr lang="en-US" smtClean="0">
                <a:solidFill>
                  <a:srgbClr val="FFFFFF"/>
                </a:solidFill>
              </a:rPr>
              <a:pPr/>
              <a:t>8/1/2024</a:t>
            </a:fld>
            <a:endParaRPr lang="en-US" dirty="0">
              <a:solidFill>
                <a:srgbClr val="FFFFFF"/>
              </a:solidFill>
            </a:endParaRPr>
          </a:p>
        </p:txBody>
      </p:sp>
      <p:sp>
        <p:nvSpPr>
          <p:cNvPr id="5" name="Footer Placeholder 4"/>
          <p:cNvSpPr>
            <a:spLocks noGrp="1"/>
          </p:cNvSpPr>
          <p:nvPr userDrawn="1">
            <p:ph type="ftr" sz="quarter" idx="11"/>
          </p:nvPr>
        </p:nvSpPr>
        <p:spPr>
          <a:xfrm>
            <a:off x="152400" y="6629400"/>
            <a:ext cx="2895600" cy="228600"/>
          </a:xfrm>
        </p:spPr>
        <p:txBody>
          <a:bodyPr/>
          <a:lstStyle/>
          <a:p>
            <a:endParaRPr lang="en-US" dirty="0">
              <a:solidFill>
                <a:srgbClr val="FFFFFF"/>
              </a:solidFill>
            </a:endParaRPr>
          </a:p>
        </p:txBody>
      </p:sp>
      <p:sp>
        <p:nvSpPr>
          <p:cNvPr id="6" name="Slide Number Placeholder 5"/>
          <p:cNvSpPr>
            <a:spLocks noGrp="1"/>
          </p:cNvSpPr>
          <p:nvPr userDrawn="1">
            <p:ph type="sldNum" sz="quarter" idx="12"/>
          </p:nvPr>
        </p:nvSpPr>
        <p:spPr>
          <a:xfrm>
            <a:off x="7010400" y="6629400"/>
            <a:ext cx="2133600" cy="228600"/>
          </a:xfrm>
          <a:prstGeom prst="rect">
            <a:avLst/>
          </a:prstGeom>
        </p:spPr>
        <p:txBody>
          <a:bodyPr/>
          <a:lstStyle/>
          <a:p>
            <a:fld id="{8ED25900-9283-420C-99A2-720FB5D4B1D3}" type="slidenum">
              <a:rPr lang="en-US" smtClean="0">
                <a:solidFill>
                  <a:srgbClr val="5F6062"/>
                </a:solidFill>
              </a:rPr>
              <a:pPr/>
              <a:t>‹#›</a:t>
            </a:fld>
            <a:endParaRPr lang="en-US" dirty="0">
              <a:solidFill>
                <a:srgbClr val="5F6062"/>
              </a:solidFill>
            </a:endParaRPr>
          </a:p>
        </p:txBody>
      </p:sp>
      <p:sp>
        <p:nvSpPr>
          <p:cNvPr id="16" name="Text Placeholder 15"/>
          <p:cNvSpPr>
            <a:spLocks noGrp="1"/>
          </p:cNvSpPr>
          <p:nvPr>
            <p:ph type="body" sz="quarter" idx="13" hasCustomPrompt="1"/>
          </p:nvPr>
        </p:nvSpPr>
        <p:spPr>
          <a:xfrm>
            <a:off x="-1" y="6629400"/>
            <a:ext cx="8869680" cy="228600"/>
          </a:xfrm>
        </p:spPr>
        <p:txBody>
          <a:bodyPr anchor="ctr">
            <a:noAutofit/>
          </a:bodyPr>
          <a:lstStyle>
            <a:lvl1pPr marL="0" indent="0">
              <a:buNone/>
              <a:defRPr sz="1050" cap="all" spc="0" baseline="0">
                <a:solidFill>
                  <a:schemeClr val="bg1"/>
                </a:solidFill>
              </a:defRPr>
            </a:lvl1pPr>
            <a:lvl2pPr>
              <a:defRPr sz="1200"/>
            </a:lvl2pPr>
            <a:lvl3pPr>
              <a:defRPr sz="1100"/>
            </a:lvl3pPr>
            <a:lvl4pPr>
              <a:defRPr sz="1050"/>
            </a:lvl4pPr>
            <a:lvl5pPr>
              <a:defRPr sz="1050"/>
            </a:lvl5pPr>
          </a:lstStyle>
          <a:p>
            <a:pPr lvl="0"/>
            <a:r>
              <a:rPr lang="en-US" dirty="0"/>
              <a:t>| Click to edit Master text styles |</a:t>
            </a:r>
          </a:p>
        </p:txBody>
      </p:sp>
      <p:pic>
        <p:nvPicPr>
          <p:cNvPr id="17" name="Picture 16">
            <a:extLst>
              <a:ext uri="{FF2B5EF4-FFF2-40B4-BE49-F238E27FC236}">
                <a16:creationId xmlns:a16="http://schemas.microsoft.com/office/drawing/2014/main" id="{8A375846-B1AF-404C-B8F4-8ABD683DCA3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60824" y="6545265"/>
            <a:ext cx="422903" cy="287574"/>
          </a:xfrm>
          <a:prstGeom prst="rect">
            <a:avLst/>
          </a:prstGeom>
        </p:spPr>
      </p:pic>
      <p:cxnSp>
        <p:nvCxnSpPr>
          <p:cNvPr id="19" name="Straight Connector 18">
            <a:extLst>
              <a:ext uri="{FF2B5EF4-FFF2-40B4-BE49-F238E27FC236}">
                <a16:creationId xmlns:a16="http://schemas.microsoft.com/office/drawing/2014/main" id="{2E631662-BCC4-4CDD-BDE9-E2F0D070530E}"/>
              </a:ext>
            </a:extLst>
          </p:cNvPr>
          <p:cNvCxnSpPr/>
          <p:nvPr userDrawn="1"/>
        </p:nvCxnSpPr>
        <p:spPr>
          <a:xfrm>
            <a:off x="-4782" y="6519627"/>
            <a:ext cx="9144000" cy="0"/>
          </a:xfrm>
          <a:prstGeom prst="line">
            <a:avLst/>
          </a:prstGeom>
          <a:noFill/>
          <a:ln w="12700" cap="flat" cmpd="sng" algn="ctr">
            <a:solidFill>
              <a:srgbClr val="156048"/>
            </a:solidFill>
            <a:prstDash val="solid"/>
            <a:miter lim="800000"/>
          </a:ln>
          <a:effectLst/>
        </p:spPr>
      </p:cxnSp>
      <p:cxnSp>
        <p:nvCxnSpPr>
          <p:cNvPr id="20" name="Straight Connector 19">
            <a:extLst>
              <a:ext uri="{FF2B5EF4-FFF2-40B4-BE49-F238E27FC236}">
                <a16:creationId xmlns:a16="http://schemas.microsoft.com/office/drawing/2014/main" id="{A2B91BD5-9DD2-4B7D-9FF3-F018AFC62125}"/>
              </a:ext>
            </a:extLst>
          </p:cNvPr>
          <p:cNvCxnSpPr/>
          <p:nvPr userDrawn="1"/>
        </p:nvCxnSpPr>
        <p:spPr>
          <a:xfrm>
            <a:off x="3764" y="758617"/>
            <a:ext cx="9144000" cy="0"/>
          </a:xfrm>
          <a:prstGeom prst="line">
            <a:avLst/>
          </a:prstGeom>
          <a:noFill/>
          <a:ln w="44450" cap="flat" cmpd="sng" algn="ctr">
            <a:gradFill flip="none" rotWithShape="1">
              <a:gsLst>
                <a:gs pos="0">
                  <a:srgbClr val="156048"/>
                </a:gs>
                <a:gs pos="41000">
                  <a:srgbClr val="156048"/>
                </a:gs>
                <a:gs pos="71000">
                  <a:srgbClr val="70AD47"/>
                </a:gs>
                <a:gs pos="100000">
                  <a:srgbClr val="FFC000"/>
                </a:gs>
              </a:gsLst>
              <a:lin ang="0" scaled="1"/>
              <a:tileRect/>
            </a:gradFill>
            <a:prstDash val="solid"/>
            <a:miter lim="800000"/>
          </a:ln>
          <a:effectLst/>
        </p:spPr>
      </p:cxnSp>
      <p:sp>
        <p:nvSpPr>
          <p:cNvPr id="21" name="Footer Placeholder 4">
            <a:extLst>
              <a:ext uri="{FF2B5EF4-FFF2-40B4-BE49-F238E27FC236}">
                <a16:creationId xmlns:a16="http://schemas.microsoft.com/office/drawing/2014/main" id="{AFB11F73-CACC-4AA6-938C-B9CF4CDE3F47}"/>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Segoe UI Light" panose="020B0502040204020203" pitchFamily="34" charset="0"/>
                <a:ea typeface="+mn-ea"/>
                <a:cs typeface="Segoe UI Light" panose="020B0502040204020203" pitchFamily="34" charset="0"/>
              </a:rPr>
              <a:t>Antero Resources (NYSE: AR)</a:t>
            </a:r>
          </a:p>
        </p:txBody>
      </p:sp>
    </p:spTree>
    <p:extLst>
      <p:ext uri="{BB962C8B-B14F-4D97-AF65-F5344CB8AC3E}">
        <p14:creationId xmlns:p14="http://schemas.microsoft.com/office/powerpoint/2010/main" val="176738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39D39DD-A7A3-461C-AE8F-ACCC8A76ED49}"/>
              </a:ext>
            </a:extLst>
          </p:cNvPr>
          <p:cNvSpPr>
            <a:spLocks noGrp="1"/>
          </p:cNvSpPr>
          <p:nvPr>
            <p:ph type="title"/>
          </p:nvPr>
        </p:nvSpPr>
        <p:spPr>
          <a:xfrm>
            <a:off x="166686" y="67470"/>
            <a:ext cx="8810625" cy="827880"/>
          </a:xfrm>
          <a:prstGeom prst="rect">
            <a:avLst/>
          </a:prstGeom>
        </p:spPr>
        <p:txBody>
          <a:bodyPr vert="horz" lIns="91440" tIns="45720" rIns="91440" bIns="45720" rtlCol="0" anchor="ctr">
            <a:normAutofit/>
          </a:bodyPr>
          <a:lstStyle>
            <a:lvl1pPr>
              <a:defRPr sz="3000"/>
            </a:lvl1pPr>
          </a:lstStyle>
          <a:p>
            <a:r>
              <a:rPr lang="en-US" dirty="0"/>
              <a:t>Click to edit Master title style</a:t>
            </a:r>
          </a:p>
        </p:txBody>
      </p:sp>
      <p:sp>
        <p:nvSpPr>
          <p:cNvPr id="11" name="Content Placeholder 2">
            <a:extLst>
              <a:ext uri="{FF2B5EF4-FFF2-40B4-BE49-F238E27FC236}">
                <a16:creationId xmlns:a16="http://schemas.microsoft.com/office/drawing/2014/main" id="{C8DCC5E6-DDD4-4CFA-A756-12B0D9B8957E}"/>
              </a:ext>
            </a:extLst>
          </p:cNvPr>
          <p:cNvSpPr>
            <a:spLocks noGrp="1"/>
          </p:cNvSpPr>
          <p:nvPr>
            <p:ph idx="1"/>
          </p:nvPr>
        </p:nvSpPr>
        <p:spPr>
          <a:xfrm>
            <a:off x="166687" y="1330325"/>
            <a:ext cx="88106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AF128ED5-9C60-4E17-AB98-1C00D63E77D7}"/>
              </a:ext>
            </a:extLst>
          </p:cNvPr>
          <p:cNvSpPr>
            <a:spLocks noGrp="1"/>
          </p:cNvSpPr>
          <p:nvPr>
            <p:ph type="sldNum" sz="quarter" idx="4"/>
          </p:nvPr>
        </p:nvSpPr>
        <p:spPr>
          <a:xfrm>
            <a:off x="7059808"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
        <p:nvSpPr>
          <p:cNvPr id="6" name="Footer Placeholder 4">
            <a:extLst>
              <a:ext uri="{FF2B5EF4-FFF2-40B4-BE49-F238E27FC236}">
                <a16:creationId xmlns:a16="http://schemas.microsoft.com/office/drawing/2014/main" id="{1760E06C-68F9-4BB5-B0E4-2D32D13D4B65}"/>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srgbClr val="595959"/>
                </a:solidFill>
              </a:rPr>
              <a:t>Antero Resources (NYSE: AR)</a:t>
            </a:r>
          </a:p>
        </p:txBody>
      </p:sp>
    </p:spTree>
    <p:extLst>
      <p:ext uri="{BB962C8B-B14F-4D97-AF65-F5344CB8AC3E}">
        <p14:creationId xmlns:p14="http://schemas.microsoft.com/office/powerpoint/2010/main" val="687749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12"/>
          </p:nvPr>
        </p:nvSpPr>
        <p:spPr>
          <a:xfrm>
            <a:off x="7010400" y="6629400"/>
            <a:ext cx="2133600" cy="228600"/>
          </a:xfrm>
          <a:prstGeom prst="rect">
            <a:avLst/>
          </a:prstGeom>
        </p:spPr>
        <p:txBody>
          <a:bodyPr/>
          <a:lstStyle/>
          <a:p>
            <a:fld id="{8ED25900-9283-420C-99A2-720FB5D4B1D3}" type="slidenum">
              <a:rPr lang="en-US" smtClean="0">
                <a:solidFill>
                  <a:srgbClr val="5F6062"/>
                </a:solidFill>
              </a:rPr>
              <a:pPr/>
              <a:t>‹#›</a:t>
            </a:fld>
            <a:endParaRPr lang="en-US" dirty="0">
              <a:solidFill>
                <a:srgbClr val="5F6062"/>
              </a:solidFill>
            </a:endParaRPr>
          </a:p>
        </p:txBody>
      </p:sp>
    </p:spTree>
    <p:extLst>
      <p:ext uri="{BB962C8B-B14F-4D97-AF65-F5344CB8AC3E}">
        <p14:creationId xmlns:p14="http://schemas.microsoft.com/office/powerpoint/2010/main" val="74815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F28D-8CE8-49A7-8ECE-A9BEB6F93DA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9FA6C557-572C-42A5-A493-FF382ED5CAE1}"/>
              </a:ext>
            </a:extLst>
          </p:cNvPr>
          <p:cNvSpPr>
            <a:spLocks noGrp="1"/>
          </p:cNvSpPr>
          <p:nvPr>
            <p:ph type="sldNum" sz="quarter" idx="10"/>
          </p:nvPr>
        </p:nvSpPr>
        <p:spPr/>
        <p:txBody>
          <a:body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470150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39D39DD-A7A3-461C-AE8F-ACCC8A76ED49}"/>
              </a:ext>
            </a:extLst>
          </p:cNvPr>
          <p:cNvSpPr>
            <a:spLocks noGrp="1"/>
          </p:cNvSpPr>
          <p:nvPr>
            <p:ph type="title"/>
          </p:nvPr>
        </p:nvSpPr>
        <p:spPr>
          <a:xfrm>
            <a:off x="166686" y="67470"/>
            <a:ext cx="8810625" cy="827880"/>
          </a:xfrm>
          <a:prstGeom prst="rect">
            <a:avLst/>
          </a:prstGeom>
        </p:spPr>
        <p:txBody>
          <a:bodyPr vert="horz" lIns="91440" tIns="45720" rIns="91440" bIns="45720" rtlCol="0" anchor="ctr">
            <a:normAutofit/>
          </a:bodyPr>
          <a:lstStyle>
            <a:lvl1pPr>
              <a:defRPr sz="3000"/>
            </a:lvl1pPr>
          </a:lstStyle>
          <a:p>
            <a:r>
              <a:rPr lang="en-US" dirty="0"/>
              <a:t>Click to edit Master title style</a:t>
            </a:r>
          </a:p>
        </p:txBody>
      </p:sp>
      <p:sp>
        <p:nvSpPr>
          <p:cNvPr id="11" name="Content Placeholder 2">
            <a:extLst>
              <a:ext uri="{FF2B5EF4-FFF2-40B4-BE49-F238E27FC236}">
                <a16:creationId xmlns:a16="http://schemas.microsoft.com/office/drawing/2014/main" id="{C8DCC5E6-DDD4-4CFA-A756-12B0D9B8957E}"/>
              </a:ext>
            </a:extLst>
          </p:cNvPr>
          <p:cNvSpPr>
            <a:spLocks noGrp="1"/>
          </p:cNvSpPr>
          <p:nvPr>
            <p:ph idx="1"/>
          </p:nvPr>
        </p:nvSpPr>
        <p:spPr>
          <a:xfrm>
            <a:off x="166687" y="1330325"/>
            <a:ext cx="88106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AF128ED5-9C60-4E17-AB98-1C00D63E77D7}"/>
              </a:ext>
            </a:extLst>
          </p:cNvPr>
          <p:cNvSpPr>
            <a:spLocks noGrp="1"/>
          </p:cNvSpPr>
          <p:nvPr>
            <p:ph type="sldNum" sz="quarter" idx="4"/>
          </p:nvPr>
        </p:nvSpPr>
        <p:spPr>
          <a:xfrm>
            <a:off x="7059808"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
        <p:nvSpPr>
          <p:cNvPr id="6" name="Footer Placeholder 4">
            <a:extLst>
              <a:ext uri="{FF2B5EF4-FFF2-40B4-BE49-F238E27FC236}">
                <a16:creationId xmlns:a16="http://schemas.microsoft.com/office/drawing/2014/main" id="{1760E06C-68F9-4BB5-B0E4-2D32D13D4B65}"/>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srgbClr val="595959"/>
                </a:solidFill>
              </a:rPr>
              <a:t>Antero Resources (NYSE: AR)</a:t>
            </a:r>
          </a:p>
        </p:txBody>
      </p:sp>
    </p:spTree>
    <p:extLst>
      <p:ext uri="{BB962C8B-B14F-4D97-AF65-F5344CB8AC3E}">
        <p14:creationId xmlns:p14="http://schemas.microsoft.com/office/powerpoint/2010/main" val="1635441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D48544-9AE9-4920-8B7A-8255ABF457E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EF7EE3C3-D92E-4DDD-AA8E-5A76E5258A6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2"/>
            <a:ext cx="9148266" cy="6858001"/>
          </a:xfrm>
          <a:prstGeom prst="rect">
            <a:avLst/>
          </a:prstGeom>
        </p:spPr>
      </p:pic>
    </p:spTree>
    <p:extLst>
      <p:ext uri="{BB962C8B-B14F-4D97-AF65-F5344CB8AC3E}">
        <p14:creationId xmlns:p14="http://schemas.microsoft.com/office/powerpoint/2010/main" val="45294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8AC5C0C2-8F89-4736-861F-0EF5F0B39048}"/>
              </a:ext>
            </a:extLst>
          </p:cNvPr>
          <p:cNvSpPr>
            <a:spLocks noGrp="1"/>
          </p:cNvSpPr>
          <p:nvPr>
            <p:ph type="sldNum" sz="quarter" idx="4"/>
          </p:nvPr>
        </p:nvSpPr>
        <p:spPr>
          <a:xfrm>
            <a:off x="6991441"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296875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39D39DD-A7A3-461C-AE8F-ACCC8A76ED49}"/>
              </a:ext>
            </a:extLst>
          </p:cNvPr>
          <p:cNvSpPr>
            <a:spLocks noGrp="1"/>
          </p:cNvSpPr>
          <p:nvPr>
            <p:ph type="title"/>
          </p:nvPr>
        </p:nvSpPr>
        <p:spPr>
          <a:xfrm>
            <a:off x="166686" y="67470"/>
            <a:ext cx="8810625" cy="827880"/>
          </a:xfrm>
          <a:prstGeom prst="rect">
            <a:avLst/>
          </a:prstGeom>
        </p:spPr>
        <p:txBody>
          <a:bodyPr vert="horz" lIns="91440" tIns="45720" rIns="91440" bIns="45720" rtlCol="0" anchor="ctr">
            <a:normAutofit/>
          </a:bodyPr>
          <a:lstStyle>
            <a:lvl1pPr>
              <a:defRPr sz="3000"/>
            </a:lvl1pPr>
          </a:lstStyle>
          <a:p>
            <a:r>
              <a:rPr lang="en-US" dirty="0"/>
              <a:t>Click to edit Master title style</a:t>
            </a:r>
          </a:p>
        </p:txBody>
      </p:sp>
      <p:sp>
        <p:nvSpPr>
          <p:cNvPr id="11" name="Content Placeholder 2">
            <a:extLst>
              <a:ext uri="{FF2B5EF4-FFF2-40B4-BE49-F238E27FC236}">
                <a16:creationId xmlns:a16="http://schemas.microsoft.com/office/drawing/2014/main" id="{C8DCC5E6-DDD4-4CFA-A756-12B0D9B8957E}"/>
              </a:ext>
            </a:extLst>
          </p:cNvPr>
          <p:cNvSpPr>
            <a:spLocks noGrp="1"/>
          </p:cNvSpPr>
          <p:nvPr>
            <p:ph idx="1"/>
          </p:nvPr>
        </p:nvSpPr>
        <p:spPr>
          <a:xfrm>
            <a:off x="166687" y="1330325"/>
            <a:ext cx="88106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AF128ED5-9C60-4E17-AB98-1C00D63E77D7}"/>
              </a:ext>
            </a:extLst>
          </p:cNvPr>
          <p:cNvSpPr>
            <a:spLocks noGrp="1"/>
          </p:cNvSpPr>
          <p:nvPr>
            <p:ph type="sldNum" sz="quarter" idx="4"/>
          </p:nvPr>
        </p:nvSpPr>
        <p:spPr>
          <a:xfrm>
            <a:off x="7059808"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
        <p:nvSpPr>
          <p:cNvPr id="6" name="Footer Placeholder 4">
            <a:extLst>
              <a:ext uri="{FF2B5EF4-FFF2-40B4-BE49-F238E27FC236}">
                <a16:creationId xmlns:a16="http://schemas.microsoft.com/office/drawing/2014/main" id="{1760E06C-68F9-4BB5-B0E4-2D32D13D4B65}"/>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srgbClr val="595959"/>
                </a:solidFill>
              </a:rPr>
              <a:t>Antero Resources (NYSE: AR)</a:t>
            </a:r>
          </a:p>
        </p:txBody>
      </p:sp>
    </p:spTree>
    <p:extLst>
      <p:ext uri="{BB962C8B-B14F-4D97-AF65-F5344CB8AC3E}">
        <p14:creationId xmlns:p14="http://schemas.microsoft.com/office/powerpoint/2010/main" val="805749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8AC5C0C2-8F89-4736-861F-0EF5F0B39048}"/>
              </a:ext>
            </a:extLst>
          </p:cNvPr>
          <p:cNvSpPr>
            <a:spLocks noGrp="1"/>
          </p:cNvSpPr>
          <p:nvPr>
            <p:ph type="sldNum" sz="quarter" idx="4"/>
          </p:nvPr>
        </p:nvSpPr>
        <p:spPr>
          <a:xfrm>
            <a:off x="6991441" y="6579614"/>
            <a:ext cx="2057400" cy="250488"/>
          </a:xfrm>
          <a:prstGeom prst="rect">
            <a:avLst/>
          </a:prstGeom>
        </p:spPr>
        <p:txBody>
          <a:bodyPr vert="horz" lIns="91440" tIns="45720" rIns="91440" bIns="45720" rtlCol="0" anchor="ctr"/>
          <a:lstStyle>
            <a:lvl1pPr algn="r">
              <a:defRPr sz="1200">
                <a:solidFill>
                  <a:schemeClr val="tx1"/>
                </a:solidFill>
                <a:latin typeface="+mj-lt"/>
                <a:cs typeface="Segoe UI Light" panose="020B0502040204020203" pitchFamily="34" charset="0"/>
              </a:defRPr>
            </a:lvl1pPr>
          </a:lstStyle>
          <a:p>
            <a:fld id="{E606364C-EE55-4B16-8CAB-B0A22A08E51F}" type="slidenum">
              <a:rPr lang="en-US" smtClean="0"/>
              <a:pPr/>
              <a:t>‹#›</a:t>
            </a:fld>
            <a:endParaRPr lang="en-US" dirty="0"/>
          </a:p>
        </p:txBody>
      </p:sp>
      <p:sp>
        <p:nvSpPr>
          <p:cNvPr id="6" name="Footer Placeholder 4">
            <a:extLst>
              <a:ext uri="{FF2B5EF4-FFF2-40B4-BE49-F238E27FC236}">
                <a16:creationId xmlns:a16="http://schemas.microsoft.com/office/drawing/2014/main" id="{1D75D7A6-3EAD-4D84-A198-D2410425A267}"/>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b="1" dirty="0">
                <a:solidFill>
                  <a:srgbClr val="595959"/>
                </a:solidFill>
                <a:latin typeface="+mj-lt"/>
              </a:rPr>
              <a:t>Antero Resources (NYSE: AR)</a:t>
            </a:r>
          </a:p>
        </p:txBody>
      </p:sp>
    </p:spTree>
    <p:extLst>
      <p:ext uri="{BB962C8B-B14F-4D97-AF65-F5344CB8AC3E}">
        <p14:creationId xmlns:p14="http://schemas.microsoft.com/office/powerpoint/2010/main" val="372927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9D58B2-9020-445E-8AD3-5DB5FC87655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23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3B517-A830-4EA1-893C-665C65D6B15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109BA20-C53A-4A2C-A316-56114A73A045}"/>
              </a:ext>
            </a:extLst>
          </p:cNvPr>
          <p:cNvSpPr>
            <a:spLocks noGrp="1"/>
          </p:cNvSpPr>
          <p:nvPr>
            <p:ph type="sldNum" sz="quarter" idx="10"/>
          </p:nvPr>
        </p:nvSpPr>
        <p:spPr/>
        <p:txBody>
          <a:body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3631920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8CFC-0E87-4CF5-90E0-047F9405F98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6183B68-0D23-404E-B5C7-0C993BD36038}"/>
              </a:ext>
            </a:extLst>
          </p:cNvPr>
          <p:cNvSpPr>
            <a:spLocks noGrp="1"/>
          </p:cNvSpPr>
          <p:nvPr>
            <p:ph type="sldNum" sz="quarter" idx="10"/>
          </p:nvPr>
        </p:nvSpPr>
        <p:spPr/>
        <p:txBody>
          <a:body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3613884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8AC5C0C2-8F89-4736-861F-0EF5F0B39048}"/>
              </a:ext>
            </a:extLst>
          </p:cNvPr>
          <p:cNvSpPr>
            <a:spLocks noGrp="1"/>
          </p:cNvSpPr>
          <p:nvPr>
            <p:ph type="sldNum" sz="quarter" idx="4"/>
          </p:nvPr>
        </p:nvSpPr>
        <p:spPr>
          <a:xfrm>
            <a:off x="6991441"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cxnSp>
        <p:nvCxnSpPr>
          <p:cNvPr id="5" name="Straight Connector 4">
            <a:extLst>
              <a:ext uri="{FF2B5EF4-FFF2-40B4-BE49-F238E27FC236}">
                <a16:creationId xmlns:a16="http://schemas.microsoft.com/office/drawing/2014/main" id="{CD84595D-22D6-4054-86E1-FCA5B2724E10}"/>
              </a:ext>
            </a:extLst>
          </p:cNvPr>
          <p:cNvCxnSpPr/>
          <p:nvPr userDrawn="1"/>
        </p:nvCxnSpPr>
        <p:spPr>
          <a:xfrm>
            <a:off x="3764" y="758617"/>
            <a:ext cx="9144000" cy="0"/>
          </a:xfrm>
          <a:prstGeom prst="line">
            <a:avLst/>
          </a:prstGeom>
          <a:ln w="44450">
            <a:gradFill flip="none" rotWithShape="1">
              <a:gsLst>
                <a:gs pos="0">
                  <a:schemeClr val="accent1"/>
                </a:gs>
                <a:gs pos="41000">
                  <a:schemeClr val="accent1"/>
                </a:gs>
                <a:gs pos="71000">
                  <a:schemeClr val="accent4"/>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684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12"/>
          </p:nvPr>
        </p:nvSpPr>
        <p:spPr>
          <a:xfrm>
            <a:off x="7010400" y="6629400"/>
            <a:ext cx="2133600" cy="228600"/>
          </a:xfrm>
          <a:prstGeom prst="rect">
            <a:avLst/>
          </a:prstGeom>
        </p:spPr>
        <p:txBody>
          <a:bodyPr/>
          <a:lstStyle/>
          <a:p>
            <a:fld id="{8ED25900-9283-420C-99A2-720FB5D4B1D3}" type="slidenum">
              <a:rPr lang="en-US" smtClean="0">
                <a:solidFill>
                  <a:srgbClr val="5F6062"/>
                </a:solidFill>
              </a:rPr>
              <a:pPr/>
              <a:t>‹#›</a:t>
            </a:fld>
            <a:endParaRPr lang="en-US" dirty="0">
              <a:solidFill>
                <a:srgbClr val="5F6062"/>
              </a:solidFill>
            </a:endParaRPr>
          </a:p>
        </p:txBody>
      </p:sp>
      <p:cxnSp>
        <p:nvCxnSpPr>
          <p:cNvPr id="3" name="Straight Connector 2">
            <a:extLst>
              <a:ext uri="{FF2B5EF4-FFF2-40B4-BE49-F238E27FC236}">
                <a16:creationId xmlns:a16="http://schemas.microsoft.com/office/drawing/2014/main" id="{0C6BB7BD-37E2-4AA9-9672-C04F8CC64677}"/>
              </a:ext>
            </a:extLst>
          </p:cNvPr>
          <p:cNvCxnSpPr/>
          <p:nvPr userDrawn="1"/>
        </p:nvCxnSpPr>
        <p:spPr>
          <a:xfrm>
            <a:off x="3764" y="758617"/>
            <a:ext cx="9144000" cy="0"/>
          </a:xfrm>
          <a:prstGeom prst="line">
            <a:avLst/>
          </a:prstGeom>
          <a:ln w="44450">
            <a:gradFill flip="none" rotWithShape="1">
              <a:gsLst>
                <a:gs pos="0">
                  <a:schemeClr val="accent1"/>
                </a:gs>
                <a:gs pos="41000">
                  <a:schemeClr val="accent1"/>
                </a:gs>
                <a:gs pos="71000">
                  <a:schemeClr val="accent4"/>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67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D037CB-5E66-4FF7-A97B-0F0044FF39A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838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39D39DD-A7A3-461C-AE8F-ACCC8A76ED49}"/>
              </a:ext>
            </a:extLst>
          </p:cNvPr>
          <p:cNvSpPr>
            <a:spLocks noGrp="1"/>
          </p:cNvSpPr>
          <p:nvPr>
            <p:ph type="title"/>
          </p:nvPr>
        </p:nvSpPr>
        <p:spPr>
          <a:xfrm>
            <a:off x="166686" y="67470"/>
            <a:ext cx="8810625" cy="827880"/>
          </a:xfrm>
          <a:prstGeom prst="rect">
            <a:avLst/>
          </a:prstGeom>
        </p:spPr>
        <p:txBody>
          <a:bodyPr vert="horz" lIns="91440" tIns="45720" rIns="91440" bIns="45720" rtlCol="0" anchor="ctr">
            <a:normAutofit/>
          </a:bodyPr>
          <a:lstStyle>
            <a:lvl1pPr>
              <a:defRPr sz="3200"/>
            </a:lvl1pPr>
          </a:lstStyle>
          <a:p>
            <a:r>
              <a:rPr lang="en-US" dirty="0"/>
              <a:t>Click to edit Master title style</a:t>
            </a:r>
          </a:p>
        </p:txBody>
      </p:sp>
      <p:sp>
        <p:nvSpPr>
          <p:cNvPr id="11" name="Content Placeholder 2">
            <a:extLst>
              <a:ext uri="{FF2B5EF4-FFF2-40B4-BE49-F238E27FC236}">
                <a16:creationId xmlns:a16="http://schemas.microsoft.com/office/drawing/2014/main" id="{C8DCC5E6-DDD4-4CFA-A756-12B0D9B8957E}"/>
              </a:ext>
            </a:extLst>
          </p:cNvPr>
          <p:cNvSpPr>
            <a:spLocks noGrp="1"/>
          </p:cNvSpPr>
          <p:nvPr>
            <p:ph idx="1"/>
          </p:nvPr>
        </p:nvSpPr>
        <p:spPr>
          <a:xfrm>
            <a:off x="166687" y="1330325"/>
            <a:ext cx="88106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AF128ED5-9C60-4E17-AB98-1C00D63E77D7}"/>
              </a:ext>
            </a:extLst>
          </p:cNvPr>
          <p:cNvSpPr>
            <a:spLocks noGrp="1"/>
          </p:cNvSpPr>
          <p:nvPr>
            <p:ph type="sldNum" sz="quarter" idx="4"/>
          </p:nvPr>
        </p:nvSpPr>
        <p:spPr>
          <a:xfrm>
            <a:off x="7059808" y="6579614"/>
            <a:ext cx="2057400" cy="250488"/>
          </a:xfrm>
          <a:prstGeom prst="rect">
            <a:avLst/>
          </a:prstGeom>
        </p:spPr>
        <p:txBody>
          <a:bodyPr vert="horz" lIns="91440" tIns="45720" rIns="91440" bIns="45720" rtlCol="0" anchor="ctr"/>
          <a:lstStyle>
            <a:lvl1pPr algn="r">
              <a:defRPr sz="1200">
                <a:solidFill>
                  <a:schemeClr val="tx1"/>
                </a:solidFill>
                <a:latin typeface="+mj-lt"/>
                <a:cs typeface="Segoe UI Light" panose="020B0502040204020203" pitchFamily="34" charset="0"/>
              </a:defRPr>
            </a:lvl1p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858268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8AC5C0C2-8F89-4736-861F-0EF5F0B39048}"/>
              </a:ext>
            </a:extLst>
          </p:cNvPr>
          <p:cNvSpPr>
            <a:spLocks noGrp="1"/>
          </p:cNvSpPr>
          <p:nvPr>
            <p:ph type="sldNum" sz="quarter" idx="4"/>
          </p:nvPr>
        </p:nvSpPr>
        <p:spPr>
          <a:xfrm>
            <a:off x="6991441" y="6579614"/>
            <a:ext cx="2057400" cy="250488"/>
          </a:xfrm>
          <a:prstGeom prst="rect">
            <a:avLst/>
          </a:prstGeom>
        </p:spPr>
        <p:txBody>
          <a:bodyPr vert="horz" lIns="91440" tIns="45720" rIns="91440" bIns="45720" rtlCol="0" anchor="ctr"/>
          <a:lstStyle>
            <a:lvl1pPr algn="r">
              <a:defRPr sz="1200">
                <a:solidFill>
                  <a:schemeClr val="tx1"/>
                </a:solidFill>
                <a:latin typeface="+mj-lt"/>
                <a:cs typeface="Segoe UI Light" panose="020B0502040204020203" pitchFamily="34" charset="0"/>
              </a:defRPr>
            </a:lvl1p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265552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F28D-8CE8-49A7-8ECE-A9BEB6F93DA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9FA6C557-572C-42A5-A493-FF382ED5CAE1}"/>
              </a:ext>
            </a:extLst>
          </p:cNvPr>
          <p:cNvSpPr>
            <a:spLocks noGrp="1"/>
          </p:cNvSpPr>
          <p:nvPr>
            <p:ph type="sldNum" sz="quarter" idx="10"/>
          </p:nvPr>
        </p:nvSpPr>
        <p:spPr/>
        <p:txBody>
          <a:body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1905827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52B89D-0991-4625-8C16-ACF9BA37BA5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6904652"/>
          </a:xfrm>
          <a:prstGeom prst="rect">
            <a:avLst/>
          </a:prstGeom>
        </p:spPr>
      </p:pic>
    </p:spTree>
    <p:extLst>
      <p:ext uri="{BB962C8B-B14F-4D97-AF65-F5344CB8AC3E}">
        <p14:creationId xmlns:p14="http://schemas.microsoft.com/office/powerpoint/2010/main" val="270624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D7403-B142-4F2F-9D63-216ED95BA3B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29604" cy="6858000"/>
          </a:xfrm>
          <a:prstGeom prst="rect">
            <a:avLst/>
          </a:prstGeom>
        </p:spPr>
      </p:pic>
    </p:spTree>
    <p:extLst>
      <p:ext uri="{BB962C8B-B14F-4D97-AF65-F5344CB8AC3E}">
        <p14:creationId xmlns:p14="http://schemas.microsoft.com/office/powerpoint/2010/main" val="265508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E233AC-E199-4C13-8F6D-63FA96A3A5A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39385" cy="6858000"/>
          </a:xfrm>
          <a:prstGeom prst="rect">
            <a:avLst/>
          </a:prstGeom>
        </p:spPr>
      </p:pic>
    </p:spTree>
    <p:extLst>
      <p:ext uri="{BB962C8B-B14F-4D97-AF65-F5344CB8AC3E}">
        <p14:creationId xmlns:p14="http://schemas.microsoft.com/office/powerpoint/2010/main" val="75281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CFD159-0845-49A5-B1B3-7BB258229EF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0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FFFF"/>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0FDADFB-8639-4429-99FB-CB23899D0FA7}"/>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8513"/>
            <a:ext cx="9300673" cy="686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19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No-subhea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4572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847417"/>
            <a:ext cx="2133600" cy="365125"/>
          </a:xfrm>
          <a:prstGeom prst="rect">
            <a:avLst/>
          </a:prstGeom>
        </p:spPr>
        <p:txBody>
          <a:bodyPr/>
          <a:lstStyle/>
          <a:p>
            <a:endParaRPr lang="en-US" dirty="0">
              <a:solidFill>
                <a:srgbClr val="58595B">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58595B">
                  <a:tint val="75000"/>
                </a:srgbClr>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C860793-8601-4612-A076-6C54148BFAE3}" type="slidenum">
              <a:rPr lang="en-US" smtClean="0">
                <a:solidFill>
                  <a:srgbClr val="005295"/>
                </a:solidFill>
              </a:rPr>
              <a:pPr/>
              <a:t>‹#›</a:t>
            </a:fld>
            <a:endParaRPr lang="en-US" dirty="0">
              <a:solidFill>
                <a:srgbClr val="005295"/>
              </a:solidFill>
            </a:endParaRPr>
          </a:p>
        </p:txBody>
      </p:sp>
    </p:spTree>
    <p:extLst>
      <p:ext uri="{BB962C8B-B14F-4D97-AF65-F5344CB8AC3E}">
        <p14:creationId xmlns:p14="http://schemas.microsoft.com/office/powerpoint/2010/main" val="3276277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39D39DD-A7A3-461C-AE8F-ACCC8A76ED49}"/>
              </a:ext>
            </a:extLst>
          </p:cNvPr>
          <p:cNvSpPr>
            <a:spLocks noGrp="1"/>
          </p:cNvSpPr>
          <p:nvPr>
            <p:ph type="title"/>
          </p:nvPr>
        </p:nvSpPr>
        <p:spPr>
          <a:xfrm>
            <a:off x="166686" y="67470"/>
            <a:ext cx="8810625" cy="827880"/>
          </a:xfrm>
          <a:prstGeom prst="rect">
            <a:avLst/>
          </a:prstGeom>
        </p:spPr>
        <p:txBody>
          <a:bodyPr vert="horz" lIns="91440" tIns="45720" rIns="91440" bIns="45720" rtlCol="0" anchor="ctr">
            <a:normAutofit/>
          </a:bodyPr>
          <a:lstStyle>
            <a:lvl1pPr>
              <a:defRPr sz="3000"/>
            </a:lvl1pPr>
          </a:lstStyle>
          <a:p>
            <a:r>
              <a:rPr lang="en-US" dirty="0"/>
              <a:t>Click to edit Master title style</a:t>
            </a:r>
          </a:p>
        </p:txBody>
      </p:sp>
      <p:sp>
        <p:nvSpPr>
          <p:cNvPr id="11" name="Content Placeholder 2">
            <a:extLst>
              <a:ext uri="{FF2B5EF4-FFF2-40B4-BE49-F238E27FC236}">
                <a16:creationId xmlns:a16="http://schemas.microsoft.com/office/drawing/2014/main" id="{C8DCC5E6-DDD4-4CFA-A756-12B0D9B8957E}"/>
              </a:ext>
            </a:extLst>
          </p:cNvPr>
          <p:cNvSpPr>
            <a:spLocks noGrp="1"/>
          </p:cNvSpPr>
          <p:nvPr>
            <p:ph idx="1"/>
          </p:nvPr>
        </p:nvSpPr>
        <p:spPr>
          <a:xfrm>
            <a:off x="166687" y="1330325"/>
            <a:ext cx="88106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AF128ED5-9C60-4E17-AB98-1C00D63E77D7}"/>
              </a:ext>
            </a:extLst>
          </p:cNvPr>
          <p:cNvSpPr>
            <a:spLocks noGrp="1"/>
          </p:cNvSpPr>
          <p:nvPr>
            <p:ph type="sldNum" sz="quarter" idx="4"/>
          </p:nvPr>
        </p:nvSpPr>
        <p:spPr>
          <a:xfrm>
            <a:off x="7059808"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
        <p:nvSpPr>
          <p:cNvPr id="6" name="Footer Placeholder 4">
            <a:extLst>
              <a:ext uri="{FF2B5EF4-FFF2-40B4-BE49-F238E27FC236}">
                <a16:creationId xmlns:a16="http://schemas.microsoft.com/office/drawing/2014/main" id="{1760E06C-68F9-4BB5-B0E4-2D32D13D4B65}"/>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srgbClr val="595959"/>
                </a:solidFill>
              </a:rPr>
              <a:t>Antero Resources (NYSE: AR)</a:t>
            </a:r>
          </a:p>
        </p:txBody>
      </p:sp>
    </p:spTree>
    <p:extLst>
      <p:ext uri="{BB962C8B-B14F-4D97-AF65-F5344CB8AC3E}">
        <p14:creationId xmlns:p14="http://schemas.microsoft.com/office/powerpoint/2010/main" val="2735441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8AC5C0C2-8F89-4736-861F-0EF5F0B39048}"/>
              </a:ext>
            </a:extLst>
          </p:cNvPr>
          <p:cNvSpPr>
            <a:spLocks noGrp="1"/>
          </p:cNvSpPr>
          <p:nvPr>
            <p:ph type="sldNum" sz="quarter" idx="4"/>
          </p:nvPr>
        </p:nvSpPr>
        <p:spPr>
          <a:xfrm>
            <a:off x="6991441"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1809256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12"/>
          </p:nvPr>
        </p:nvSpPr>
        <p:spPr>
          <a:xfrm>
            <a:off x="7010400" y="6629400"/>
            <a:ext cx="2133600" cy="228600"/>
          </a:xfrm>
          <a:prstGeom prst="rect">
            <a:avLst/>
          </a:prstGeom>
        </p:spPr>
        <p:txBody>
          <a:bodyPr/>
          <a:lstStyle/>
          <a:p>
            <a:fld id="{8ED25900-9283-420C-99A2-720FB5D4B1D3}" type="slidenum">
              <a:rPr lang="en-US" smtClean="0">
                <a:solidFill>
                  <a:srgbClr val="5F6062"/>
                </a:solidFill>
              </a:rPr>
              <a:pPr/>
              <a:t>‹#›</a:t>
            </a:fld>
            <a:endParaRPr lang="en-US" dirty="0">
              <a:solidFill>
                <a:srgbClr val="5F6062"/>
              </a:solidFill>
            </a:endParaRPr>
          </a:p>
        </p:txBody>
      </p:sp>
    </p:spTree>
    <p:extLst>
      <p:ext uri="{BB962C8B-B14F-4D97-AF65-F5344CB8AC3E}">
        <p14:creationId xmlns:p14="http://schemas.microsoft.com/office/powerpoint/2010/main" val="417589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0F62692-7796-425E-8737-B73A633A5086}" type="datetime1">
              <a:rPr lang="en-US" smtClean="0">
                <a:solidFill>
                  <a:srgbClr val="FFFFFF"/>
                </a:solidFill>
              </a:rPr>
              <a:pPr/>
              <a:t>8/1/2024</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a:xfrm>
            <a:off x="7010400" y="6629400"/>
            <a:ext cx="2133600" cy="228600"/>
          </a:xfrm>
          <a:prstGeom prst="rect">
            <a:avLst/>
          </a:prstGeom>
        </p:spPr>
        <p:txBody>
          <a:bodyPr anchor="ctr"/>
          <a:lstStyle/>
          <a:p>
            <a:fld id="{8ED25900-9283-420C-99A2-720FB5D4B1D3}" type="slidenum">
              <a:rPr lang="en-US" smtClean="0">
                <a:solidFill>
                  <a:srgbClr val="5F6062"/>
                </a:solidFill>
              </a:rPr>
              <a:pPr/>
              <a:t>‹#›</a:t>
            </a:fld>
            <a:endParaRPr lang="en-US" dirty="0">
              <a:solidFill>
                <a:srgbClr val="5F6062"/>
              </a:solidFill>
            </a:endParaRPr>
          </a:p>
        </p:txBody>
      </p:sp>
      <p:sp>
        <p:nvSpPr>
          <p:cNvPr id="16" name="Text Placeholder 15"/>
          <p:cNvSpPr>
            <a:spLocks noGrp="1"/>
          </p:cNvSpPr>
          <p:nvPr>
            <p:ph type="body" sz="quarter" idx="13" hasCustomPrompt="1"/>
          </p:nvPr>
        </p:nvSpPr>
        <p:spPr>
          <a:xfrm>
            <a:off x="-1" y="6629400"/>
            <a:ext cx="8869680" cy="228600"/>
          </a:xfrm>
        </p:spPr>
        <p:txBody>
          <a:bodyPr vert="horz" lIns="90159" tIns="45085" rIns="90159" bIns="45085" rtlCol="0" anchor="ctr">
            <a:noAutofit/>
          </a:bodyPr>
          <a:lstStyle>
            <a:lvl1pPr>
              <a:defRPr lang="en-US" sz="1100" cap="all" spc="0" baseline="0" dirty="0">
                <a:solidFill>
                  <a:schemeClr val="bg1"/>
                </a:solidFill>
              </a:defRPr>
            </a:lvl1pPr>
          </a:lstStyle>
          <a:p>
            <a:pPr marL="0" lvl="0" indent="0">
              <a:buNone/>
            </a:pPr>
            <a:r>
              <a:rPr lang="en-US" dirty="0"/>
              <a:t>| Click to edit Master text styles |</a:t>
            </a:r>
          </a:p>
        </p:txBody>
      </p:sp>
      <p:sp>
        <p:nvSpPr>
          <p:cNvPr id="18" name="Title 1"/>
          <p:cNvSpPr>
            <a:spLocks noGrp="1"/>
          </p:cNvSpPr>
          <p:nvPr>
            <p:ph type="title"/>
          </p:nvPr>
        </p:nvSpPr>
        <p:spPr>
          <a:xfrm>
            <a:off x="340237" y="0"/>
            <a:ext cx="8046720" cy="457200"/>
          </a:xfrm>
        </p:spPr>
        <p:txBody>
          <a:bodyPr/>
          <a:lstStyle/>
          <a:p>
            <a:r>
              <a:rPr lang="en-US" dirty="0"/>
              <a:t>Click to edit Master title style</a:t>
            </a:r>
          </a:p>
        </p:txBody>
      </p:sp>
    </p:spTree>
    <p:extLst>
      <p:ext uri="{BB962C8B-B14F-4D97-AF65-F5344CB8AC3E}">
        <p14:creationId xmlns:p14="http://schemas.microsoft.com/office/powerpoint/2010/main" val="382751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39D39DD-A7A3-461C-AE8F-ACCC8A76ED49}"/>
              </a:ext>
            </a:extLst>
          </p:cNvPr>
          <p:cNvSpPr>
            <a:spLocks noGrp="1"/>
          </p:cNvSpPr>
          <p:nvPr>
            <p:ph type="title"/>
          </p:nvPr>
        </p:nvSpPr>
        <p:spPr>
          <a:xfrm>
            <a:off x="166686" y="67470"/>
            <a:ext cx="8810625" cy="827880"/>
          </a:xfrm>
          <a:prstGeom prst="rect">
            <a:avLst/>
          </a:prstGeom>
        </p:spPr>
        <p:txBody>
          <a:bodyPr vert="horz" lIns="91440" tIns="45720" rIns="91440" bIns="45720" rtlCol="0" anchor="ctr">
            <a:normAutofit/>
          </a:bodyPr>
          <a:lstStyle>
            <a:lvl1pPr>
              <a:defRPr sz="3000"/>
            </a:lvl1pPr>
          </a:lstStyle>
          <a:p>
            <a:r>
              <a:rPr lang="en-US" dirty="0"/>
              <a:t>Click to edit Master title style</a:t>
            </a:r>
          </a:p>
        </p:txBody>
      </p:sp>
      <p:sp>
        <p:nvSpPr>
          <p:cNvPr id="11" name="Content Placeholder 2">
            <a:extLst>
              <a:ext uri="{FF2B5EF4-FFF2-40B4-BE49-F238E27FC236}">
                <a16:creationId xmlns:a16="http://schemas.microsoft.com/office/drawing/2014/main" id="{C8DCC5E6-DDD4-4CFA-A756-12B0D9B8957E}"/>
              </a:ext>
            </a:extLst>
          </p:cNvPr>
          <p:cNvSpPr>
            <a:spLocks noGrp="1"/>
          </p:cNvSpPr>
          <p:nvPr>
            <p:ph idx="1"/>
          </p:nvPr>
        </p:nvSpPr>
        <p:spPr>
          <a:xfrm>
            <a:off x="166687" y="1330325"/>
            <a:ext cx="88106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AF128ED5-9C60-4E17-AB98-1C00D63E77D7}"/>
              </a:ext>
            </a:extLst>
          </p:cNvPr>
          <p:cNvSpPr>
            <a:spLocks noGrp="1"/>
          </p:cNvSpPr>
          <p:nvPr>
            <p:ph type="sldNum" sz="quarter" idx="4"/>
          </p:nvPr>
        </p:nvSpPr>
        <p:spPr>
          <a:xfrm>
            <a:off x="7059808"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
        <p:nvSpPr>
          <p:cNvPr id="6" name="Footer Placeholder 4">
            <a:extLst>
              <a:ext uri="{FF2B5EF4-FFF2-40B4-BE49-F238E27FC236}">
                <a16:creationId xmlns:a16="http://schemas.microsoft.com/office/drawing/2014/main" id="{1760E06C-68F9-4BB5-B0E4-2D32D13D4B65}"/>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srgbClr val="595959"/>
                </a:solidFill>
              </a:rPr>
              <a:t>Antero Resources (NYSE: AR)</a:t>
            </a:r>
          </a:p>
        </p:txBody>
      </p:sp>
    </p:spTree>
    <p:extLst>
      <p:ext uri="{BB962C8B-B14F-4D97-AF65-F5344CB8AC3E}">
        <p14:creationId xmlns:p14="http://schemas.microsoft.com/office/powerpoint/2010/main" val="1172318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F28D-8CE8-49A7-8ECE-A9BEB6F93DA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9FA6C557-572C-42A5-A493-FF382ED5CAE1}"/>
              </a:ext>
            </a:extLst>
          </p:cNvPr>
          <p:cNvSpPr>
            <a:spLocks noGrp="1"/>
          </p:cNvSpPr>
          <p:nvPr>
            <p:ph type="sldNum" sz="quarter" idx="10"/>
          </p:nvPr>
        </p:nvSpPr>
        <p:spPr/>
        <p:txBody>
          <a:body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1195657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39D39DD-A7A3-461C-AE8F-ACCC8A76ED49}"/>
              </a:ext>
            </a:extLst>
          </p:cNvPr>
          <p:cNvSpPr>
            <a:spLocks noGrp="1"/>
          </p:cNvSpPr>
          <p:nvPr>
            <p:ph type="title"/>
          </p:nvPr>
        </p:nvSpPr>
        <p:spPr>
          <a:xfrm>
            <a:off x="166686" y="67470"/>
            <a:ext cx="8810625" cy="827880"/>
          </a:xfrm>
          <a:prstGeom prst="rect">
            <a:avLst/>
          </a:prstGeom>
        </p:spPr>
        <p:txBody>
          <a:bodyPr vert="horz" lIns="91440" tIns="45720" rIns="91440" bIns="45720" rtlCol="0" anchor="ctr">
            <a:normAutofit/>
          </a:bodyPr>
          <a:lstStyle>
            <a:lvl1pPr>
              <a:defRPr sz="3000"/>
            </a:lvl1pPr>
          </a:lstStyle>
          <a:p>
            <a:r>
              <a:rPr lang="en-US" dirty="0"/>
              <a:t>Click to edit Master title style</a:t>
            </a:r>
          </a:p>
        </p:txBody>
      </p:sp>
      <p:sp>
        <p:nvSpPr>
          <p:cNvPr id="11" name="Content Placeholder 2">
            <a:extLst>
              <a:ext uri="{FF2B5EF4-FFF2-40B4-BE49-F238E27FC236}">
                <a16:creationId xmlns:a16="http://schemas.microsoft.com/office/drawing/2014/main" id="{C8DCC5E6-DDD4-4CFA-A756-12B0D9B8957E}"/>
              </a:ext>
            </a:extLst>
          </p:cNvPr>
          <p:cNvSpPr>
            <a:spLocks noGrp="1"/>
          </p:cNvSpPr>
          <p:nvPr>
            <p:ph idx="1"/>
          </p:nvPr>
        </p:nvSpPr>
        <p:spPr>
          <a:xfrm>
            <a:off x="166687" y="1330325"/>
            <a:ext cx="88106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AF128ED5-9C60-4E17-AB98-1C00D63E77D7}"/>
              </a:ext>
            </a:extLst>
          </p:cNvPr>
          <p:cNvSpPr>
            <a:spLocks noGrp="1"/>
          </p:cNvSpPr>
          <p:nvPr>
            <p:ph type="sldNum" sz="quarter" idx="4"/>
          </p:nvPr>
        </p:nvSpPr>
        <p:spPr>
          <a:xfrm>
            <a:off x="7059808"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
        <p:nvSpPr>
          <p:cNvPr id="6" name="Footer Placeholder 4">
            <a:extLst>
              <a:ext uri="{FF2B5EF4-FFF2-40B4-BE49-F238E27FC236}">
                <a16:creationId xmlns:a16="http://schemas.microsoft.com/office/drawing/2014/main" id="{1760E06C-68F9-4BB5-B0E4-2D32D13D4B65}"/>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srgbClr val="595959"/>
                </a:solidFill>
              </a:rPr>
              <a:t>Antero Resources (NYSE: AR)</a:t>
            </a:r>
          </a:p>
        </p:txBody>
      </p:sp>
    </p:spTree>
    <p:extLst>
      <p:ext uri="{BB962C8B-B14F-4D97-AF65-F5344CB8AC3E}">
        <p14:creationId xmlns:p14="http://schemas.microsoft.com/office/powerpoint/2010/main" val="38374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12"/>
          </p:nvPr>
        </p:nvSpPr>
        <p:spPr>
          <a:xfrm>
            <a:off x="7010400" y="6629400"/>
            <a:ext cx="2133600" cy="228600"/>
          </a:xfrm>
          <a:prstGeom prst="rect">
            <a:avLst/>
          </a:prstGeom>
        </p:spPr>
        <p:txBody>
          <a:bodyPr/>
          <a:lstStyle/>
          <a:p>
            <a:fld id="{8ED25900-9283-420C-99A2-720FB5D4B1D3}" type="slidenum">
              <a:rPr lang="en-US" smtClean="0">
                <a:solidFill>
                  <a:srgbClr val="5F6062"/>
                </a:solidFill>
              </a:rPr>
              <a:pPr/>
              <a:t>‹#›</a:t>
            </a:fld>
            <a:endParaRPr lang="en-US" dirty="0">
              <a:solidFill>
                <a:srgbClr val="5F6062"/>
              </a:solidFill>
            </a:endParaRPr>
          </a:p>
        </p:txBody>
      </p:sp>
      <p:cxnSp>
        <p:nvCxnSpPr>
          <p:cNvPr id="3" name="Straight Connector 2">
            <a:extLst>
              <a:ext uri="{FF2B5EF4-FFF2-40B4-BE49-F238E27FC236}">
                <a16:creationId xmlns:a16="http://schemas.microsoft.com/office/drawing/2014/main" id="{0C6BB7BD-37E2-4AA9-9672-C04F8CC64677}"/>
              </a:ext>
            </a:extLst>
          </p:cNvPr>
          <p:cNvCxnSpPr/>
          <p:nvPr userDrawn="1"/>
        </p:nvCxnSpPr>
        <p:spPr>
          <a:xfrm>
            <a:off x="3764" y="758617"/>
            <a:ext cx="9144000" cy="0"/>
          </a:xfrm>
          <a:prstGeom prst="line">
            <a:avLst/>
          </a:prstGeom>
          <a:ln w="44450">
            <a:gradFill flip="none" rotWithShape="1">
              <a:gsLst>
                <a:gs pos="0">
                  <a:schemeClr val="accent1"/>
                </a:gs>
                <a:gs pos="41000">
                  <a:schemeClr val="accent1"/>
                </a:gs>
                <a:gs pos="71000">
                  <a:schemeClr val="accent4"/>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91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F28D-8CE8-49A7-8ECE-A9BEB6F93DA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9FA6C557-572C-42A5-A493-FF382ED5CAE1}"/>
              </a:ext>
            </a:extLst>
          </p:cNvPr>
          <p:cNvSpPr>
            <a:spLocks noGrp="1"/>
          </p:cNvSpPr>
          <p:nvPr>
            <p:ph type="sldNum" sz="quarter" idx="10"/>
          </p:nvPr>
        </p:nvSpPr>
        <p:spPr/>
        <p:txBody>
          <a:body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2916709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10400" y="6629400"/>
            <a:ext cx="2133600" cy="228600"/>
          </a:xfrm>
          <a:prstGeom prst="rect">
            <a:avLst/>
          </a:prstGeom>
        </p:spPr>
        <p:txBody>
          <a:bodyPr anchor="ctr"/>
          <a:lstStyle/>
          <a:p>
            <a:pPr defTabSz="898215">
              <a:defRPr/>
            </a:pPr>
            <a:fld id="{8ED25900-9283-420C-99A2-720FB5D4B1D3}" type="slidenum">
              <a:rPr lang="en-US" sz="1768" smtClean="0">
                <a:solidFill>
                  <a:srgbClr val="5F6062"/>
                </a:solidFill>
                <a:latin typeface="Cambria" panose="02040503050406030204" pitchFamily="18" charset="0"/>
                <a:cs typeface="+mn-cs"/>
              </a:rPr>
              <a:pPr defTabSz="898215">
                <a:defRPr/>
              </a:pPr>
              <a:t>‹#›</a:t>
            </a:fld>
            <a:endParaRPr lang="en-US" sz="1768" dirty="0">
              <a:solidFill>
                <a:srgbClr val="5F6062"/>
              </a:solidFill>
              <a:latin typeface="Cambria" panose="02040503050406030204" pitchFamily="18" charset="0"/>
              <a:cs typeface="+mn-cs"/>
            </a:endParaRPr>
          </a:p>
        </p:txBody>
      </p:sp>
    </p:spTree>
    <p:extLst>
      <p:ext uri="{BB962C8B-B14F-4D97-AF65-F5344CB8AC3E}">
        <p14:creationId xmlns:p14="http://schemas.microsoft.com/office/powerpoint/2010/main" val="1709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39D39DD-A7A3-461C-AE8F-ACCC8A76ED49}"/>
              </a:ext>
            </a:extLst>
          </p:cNvPr>
          <p:cNvSpPr>
            <a:spLocks noGrp="1"/>
          </p:cNvSpPr>
          <p:nvPr>
            <p:ph type="title"/>
          </p:nvPr>
        </p:nvSpPr>
        <p:spPr>
          <a:xfrm>
            <a:off x="166686" y="67470"/>
            <a:ext cx="8810625" cy="827880"/>
          </a:xfrm>
          <a:prstGeom prst="rect">
            <a:avLst/>
          </a:prstGeom>
        </p:spPr>
        <p:txBody>
          <a:bodyPr vert="horz" lIns="91440" tIns="45720" rIns="91440" bIns="45720" rtlCol="0" anchor="ctr">
            <a:normAutofit/>
          </a:bodyPr>
          <a:lstStyle>
            <a:lvl1pPr>
              <a:defRPr sz="3000"/>
            </a:lvl1pPr>
          </a:lstStyle>
          <a:p>
            <a:r>
              <a:rPr lang="en-US" dirty="0"/>
              <a:t>Click to edit Master title style</a:t>
            </a:r>
          </a:p>
        </p:txBody>
      </p:sp>
      <p:sp>
        <p:nvSpPr>
          <p:cNvPr id="11" name="Content Placeholder 2">
            <a:extLst>
              <a:ext uri="{FF2B5EF4-FFF2-40B4-BE49-F238E27FC236}">
                <a16:creationId xmlns:a16="http://schemas.microsoft.com/office/drawing/2014/main" id="{C8DCC5E6-DDD4-4CFA-A756-12B0D9B8957E}"/>
              </a:ext>
            </a:extLst>
          </p:cNvPr>
          <p:cNvSpPr>
            <a:spLocks noGrp="1"/>
          </p:cNvSpPr>
          <p:nvPr>
            <p:ph idx="1"/>
          </p:nvPr>
        </p:nvSpPr>
        <p:spPr>
          <a:xfrm>
            <a:off x="166687" y="1330325"/>
            <a:ext cx="88106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AF128ED5-9C60-4E17-AB98-1C00D63E77D7}"/>
              </a:ext>
            </a:extLst>
          </p:cNvPr>
          <p:cNvSpPr>
            <a:spLocks noGrp="1"/>
          </p:cNvSpPr>
          <p:nvPr>
            <p:ph type="sldNum" sz="quarter" idx="4"/>
          </p:nvPr>
        </p:nvSpPr>
        <p:spPr>
          <a:xfrm>
            <a:off x="7059808"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
        <p:nvSpPr>
          <p:cNvPr id="6" name="Footer Placeholder 4">
            <a:extLst>
              <a:ext uri="{FF2B5EF4-FFF2-40B4-BE49-F238E27FC236}">
                <a16:creationId xmlns:a16="http://schemas.microsoft.com/office/drawing/2014/main" id="{1760E06C-68F9-4BB5-B0E4-2D32D13D4B65}"/>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srgbClr val="595959"/>
                </a:solidFill>
              </a:rPr>
              <a:t>Antero Resources (NYSE: AR)</a:t>
            </a:r>
          </a:p>
        </p:txBody>
      </p:sp>
    </p:spTree>
    <p:extLst>
      <p:ext uri="{BB962C8B-B14F-4D97-AF65-F5344CB8AC3E}">
        <p14:creationId xmlns:p14="http://schemas.microsoft.com/office/powerpoint/2010/main" val="1489081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12"/>
          </p:nvPr>
        </p:nvSpPr>
        <p:spPr>
          <a:xfrm>
            <a:off x="7010400" y="6629400"/>
            <a:ext cx="2133600" cy="228600"/>
          </a:xfrm>
          <a:prstGeom prst="rect">
            <a:avLst/>
          </a:prstGeom>
        </p:spPr>
        <p:txBody>
          <a:bodyPr/>
          <a:lstStyle/>
          <a:p>
            <a:fld id="{8ED25900-9283-420C-99A2-720FB5D4B1D3}" type="slidenum">
              <a:rPr lang="en-US" smtClean="0">
                <a:solidFill>
                  <a:srgbClr val="5F6062"/>
                </a:solidFill>
              </a:rPr>
              <a:pPr/>
              <a:t>‹#›</a:t>
            </a:fld>
            <a:endParaRPr lang="en-US" dirty="0">
              <a:solidFill>
                <a:srgbClr val="5F6062"/>
              </a:solidFill>
            </a:endParaRPr>
          </a:p>
        </p:txBody>
      </p:sp>
    </p:spTree>
    <p:extLst>
      <p:ext uri="{BB962C8B-B14F-4D97-AF65-F5344CB8AC3E}">
        <p14:creationId xmlns:p14="http://schemas.microsoft.com/office/powerpoint/2010/main" val="352673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0F62692-7796-425E-8737-B73A633A5086}" type="datetime1">
              <a:rPr lang="en-US" smtClean="0">
                <a:solidFill>
                  <a:srgbClr val="FFFFFF"/>
                </a:solidFill>
              </a:rPr>
              <a:pPr/>
              <a:t>8/1/2024</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a:xfrm>
            <a:off x="7010400" y="6629400"/>
            <a:ext cx="2133600" cy="228600"/>
          </a:xfrm>
          <a:prstGeom prst="rect">
            <a:avLst/>
          </a:prstGeom>
        </p:spPr>
        <p:txBody>
          <a:bodyPr anchor="ctr"/>
          <a:lstStyle/>
          <a:p>
            <a:fld id="{8ED25900-9283-420C-99A2-720FB5D4B1D3}" type="slidenum">
              <a:rPr lang="en-US" smtClean="0">
                <a:solidFill>
                  <a:srgbClr val="5F6062"/>
                </a:solidFill>
              </a:rPr>
              <a:pPr/>
              <a:t>‹#›</a:t>
            </a:fld>
            <a:endParaRPr lang="en-US" dirty="0">
              <a:solidFill>
                <a:srgbClr val="5F6062"/>
              </a:solidFill>
            </a:endParaRPr>
          </a:p>
        </p:txBody>
      </p:sp>
      <p:sp>
        <p:nvSpPr>
          <p:cNvPr id="16" name="Text Placeholder 15"/>
          <p:cNvSpPr>
            <a:spLocks noGrp="1"/>
          </p:cNvSpPr>
          <p:nvPr>
            <p:ph type="body" sz="quarter" idx="13" hasCustomPrompt="1"/>
          </p:nvPr>
        </p:nvSpPr>
        <p:spPr>
          <a:xfrm>
            <a:off x="-1" y="6629400"/>
            <a:ext cx="8869680" cy="228600"/>
          </a:xfrm>
        </p:spPr>
        <p:txBody>
          <a:bodyPr vert="horz" lIns="90159" tIns="45085" rIns="90159" bIns="45085" rtlCol="0" anchor="ctr">
            <a:noAutofit/>
          </a:bodyPr>
          <a:lstStyle>
            <a:lvl1pPr>
              <a:defRPr lang="en-US" sz="1100" cap="all" spc="0" baseline="0" dirty="0">
                <a:solidFill>
                  <a:schemeClr val="bg1"/>
                </a:solidFill>
              </a:defRPr>
            </a:lvl1pPr>
          </a:lstStyle>
          <a:p>
            <a:pPr marL="0" lvl="0" indent="0">
              <a:buNone/>
            </a:pPr>
            <a:r>
              <a:rPr lang="en-US" dirty="0"/>
              <a:t>| Click to edit Master text styles |</a:t>
            </a:r>
          </a:p>
        </p:txBody>
      </p:sp>
      <p:sp>
        <p:nvSpPr>
          <p:cNvPr id="18" name="Title 1"/>
          <p:cNvSpPr>
            <a:spLocks noGrp="1"/>
          </p:cNvSpPr>
          <p:nvPr>
            <p:ph type="title"/>
          </p:nvPr>
        </p:nvSpPr>
        <p:spPr>
          <a:xfrm>
            <a:off x="340237" y="0"/>
            <a:ext cx="8046720" cy="457200"/>
          </a:xfrm>
        </p:spPr>
        <p:txBody>
          <a:bodyPr/>
          <a:lstStyle/>
          <a:p>
            <a:r>
              <a:rPr lang="en-US" dirty="0"/>
              <a:t>Click to edit Master title style</a:t>
            </a:r>
          </a:p>
        </p:txBody>
      </p:sp>
    </p:spTree>
    <p:extLst>
      <p:ext uri="{BB962C8B-B14F-4D97-AF65-F5344CB8AC3E}">
        <p14:creationId xmlns:p14="http://schemas.microsoft.com/office/powerpoint/2010/main" val="3068985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F28D-8CE8-49A7-8ECE-A9BEB6F93DA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9FA6C557-572C-42A5-A493-FF382ED5CAE1}"/>
              </a:ext>
            </a:extLst>
          </p:cNvPr>
          <p:cNvSpPr>
            <a:spLocks noGrp="1"/>
          </p:cNvSpPr>
          <p:nvPr>
            <p:ph type="sldNum" sz="quarter" idx="10"/>
          </p:nvPr>
        </p:nvSpPr>
        <p:spPr/>
        <p:txBody>
          <a:body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240667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340237" y="0"/>
            <a:ext cx="8046720" cy="457200"/>
          </a:xfrm>
        </p:spPr>
        <p:txBody>
          <a:bodyPr/>
          <a:lstStyle/>
          <a:p>
            <a:r>
              <a:rPr lang="en-US" dirty="0"/>
              <a:t>Click to edit Master title style</a:t>
            </a:r>
          </a:p>
        </p:txBody>
      </p:sp>
      <p:sp>
        <p:nvSpPr>
          <p:cNvPr id="3" name="Content Placeholder 2"/>
          <p:cNvSpPr>
            <a:spLocks noGrp="1"/>
          </p:cNvSpPr>
          <p:nvPr userDrawn="1">
            <p:ph idx="1"/>
          </p:nvPr>
        </p:nvSpPr>
        <p:spPr>
          <a:xfrm>
            <a:off x="457200" y="533400"/>
            <a:ext cx="8229600" cy="5943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p:txBody>
          <a:bodyPr/>
          <a:lstStyle/>
          <a:p>
            <a:fld id="{933BC7D6-0DF7-48CF-A238-825DDCF0EDB3}" type="datetime1">
              <a:rPr lang="en-US" smtClean="0">
                <a:solidFill>
                  <a:srgbClr val="FFFFFF"/>
                </a:solidFill>
              </a:rPr>
              <a:pPr/>
              <a:t>8/1/2024</a:t>
            </a:fld>
            <a:endParaRPr lang="en-US" dirty="0">
              <a:solidFill>
                <a:srgbClr val="FFFFFF"/>
              </a:solidFill>
            </a:endParaRPr>
          </a:p>
        </p:txBody>
      </p:sp>
      <p:sp>
        <p:nvSpPr>
          <p:cNvPr id="5" name="Footer Placeholder 4"/>
          <p:cNvSpPr>
            <a:spLocks noGrp="1"/>
          </p:cNvSpPr>
          <p:nvPr userDrawn="1">
            <p:ph type="ftr" sz="quarter" idx="11"/>
          </p:nvPr>
        </p:nvSpPr>
        <p:spPr>
          <a:xfrm>
            <a:off x="152400" y="6629400"/>
            <a:ext cx="2895600" cy="228600"/>
          </a:xfrm>
        </p:spPr>
        <p:txBody>
          <a:bodyPr/>
          <a:lstStyle/>
          <a:p>
            <a:endParaRPr lang="en-US" dirty="0">
              <a:solidFill>
                <a:srgbClr val="FFFFFF"/>
              </a:solidFill>
            </a:endParaRPr>
          </a:p>
        </p:txBody>
      </p:sp>
      <p:sp>
        <p:nvSpPr>
          <p:cNvPr id="6" name="Slide Number Placeholder 5"/>
          <p:cNvSpPr>
            <a:spLocks noGrp="1"/>
          </p:cNvSpPr>
          <p:nvPr userDrawn="1">
            <p:ph type="sldNum" sz="quarter" idx="12"/>
          </p:nvPr>
        </p:nvSpPr>
        <p:spPr>
          <a:xfrm>
            <a:off x="7010400" y="6629400"/>
            <a:ext cx="2133600" cy="228600"/>
          </a:xfrm>
          <a:prstGeom prst="rect">
            <a:avLst/>
          </a:prstGeom>
        </p:spPr>
        <p:txBody>
          <a:bodyPr/>
          <a:lstStyle/>
          <a:p>
            <a:fld id="{8ED25900-9283-420C-99A2-720FB5D4B1D3}" type="slidenum">
              <a:rPr lang="en-US" smtClean="0">
                <a:solidFill>
                  <a:srgbClr val="5F6062"/>
                </a:solidFill>
              </a:rPr>
              <a:pPr/>
              <a:t>‹#›</a:t>
            </a:fld>
            <a:endParaRPr lang="en-US" dirty="0">
              <a:solidFill>
                <a:srgbClr val="5F6062"/>
              </a:solidFill>
            </a:endParaRPr>
          </a:p>
        </p:txBody>
      </p:sp>
      <p:sp>
        <p:nvSpPr>
          <p:cNvPr id="16" name="Text Placeholder 15"/>
          <p:cNvSpPr>
            <a:spLocks noGrp="1"/>
          </p:cNvSpPr>
          <p:nvPr>
            <p:ph type="body" sz="quarter" idx="13" hasCustomPrompt="1"/>
          </p:nvPr>
        </p:nvSpPr>
        <p:spPr>
          <a:xfrm>
            <a:off x="-1" y="6629400"/>
            <a:ext cx="8869680" cy="228600"/>
          </a:xfrm>
        </p:spPr>
        <p:txBody>
          <a:bodyPr anchor="ctr">
            <a:noAutofit/>
          </a:bodyPr>
          <a:lstStyle>
            <a:lvl1pPr marL="0" indent="0">
              <a:buNone/>
              <a:defRPr sz="1100" cap="all" spc="0" baseline="0">
                <a:solidFill>
                  <a:schemeClr val="bg1"/>
                </a:solidFill>
              </a:defRPr>
            </a:lvl1pPr>
            <a:lvl2pPr>
              <a:defRPr sz="1200"/>
            </a:lvl2pPr>
            <a:lvl3pPr>
              <a:defRPr sz="1100"/>
            </a:lvl3pPr>
            <a:lvl4pPr>
              <a:defRPr sz="1100"/>
            </a:lvl4pPr>
            <a:lvl5pPr>
              <a:defRPr sz="1100"/>
            </a:lvl5pPr>
          </a:lstStyle>
          <a:p>
            <a:pPr lvl="0"/>
            <a:r>
              <a:rPr lang="en-US" dirty="0"/>
              <a:t>| Click to edit Master text styles |</a:t>
            </a:r>
          </a:p>
        </p:txBody>
      </p:sp>
      <p:pic>
        <p:nvPicPr>
          <p:cNvPr id="17" name="Picture 16">
            <a:extLst>
              <a:ext uri="{FF2B5EF4-FFF2-40B4-BE49-F238E27FC236}">
                <a16:creationId xmlns:a16="http://schemas.microsoft.com/office/drawing/2014/main" id="{493E032A-0F47-4BFE-9C61-AD122247FA7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60824" y="6545265"/>
            <a:ext cx="422903" cy="287574"/>
          </a:xfrm>
          <a:prstGeom prst="rect">
            <a:avLst/>
          </a:prstGeom>
        </p:spPr>
      </p:pic>
      <p:cxnSp>
        <p:nvCxnSpPr>
          <p:cNvPr id="19" name="Straight Connector 18">
            <a:extLst>
              <a:ext uri="{FF2B5EF4-FFF2-40B4-BE49-F238E27FC236}">
                <a16:creationId xmlns:a16="http://schemas.microsoft.com/office/drawing/2014/main" id="{838E8DCA-F1D3-4F12-8966-E43864D1501F}"/>
              </a:ext>
            </a:extLst>
          </p:cNvPr>
          <p:cNvCxnSpPr/>
          <p:nvPr userDrawn="1"/>
        </p:nvCxnSpPr>
        <p:spPr>
          <a:xfrm>
            <a:off x="3764" y="758617"/>
            <a:ext cx="9144000" cy="0"/>
          </a:xfrm>
          <a:prstGeom prst="line">
            <a:avLst/>
          </a:prstGeom>
          <a:noFill/>
          <a:ln w="44450" cap="flat" cmpd="sng" algn="ctr">
            <a:gradFill flip="none" rotWithShape="1">
              <a:gsLst>
                <a:gs pos="0">
                  <a:srgbClr val="156048"/>
                </a:gs>
                <a:gs pos="41000">
                  <a:srgbClr val="156048"/>
                </a:gs>
                <a:gs pos="71000">
                  <a:srgbClr val="70AD47"/>
                </a:gs>
                <a:gs pos="100000">
                  <a:srgbClr val="FFC000"/>
                </a:gs>
              </a:gsLst>
              <a:lin ang="0" scaled="1"/>
              <a:tileRect/>
            </a:gradFill>
            <a:prstDash val="solid"/>
            <a:miter lim="800000"/>
          </a:ln>
          <a:effectLst/>
        </p:spPr>
      </p:cxnSp>
      <p:sp>
        <p:nvSpPr>
          <p:cNvPr id="20" name="Footer Placeholder 4">
            <a:extLst>
              <a:ext uri="{FF2B5EF4-FFF2-40B4-BE49-F238E27FC236}">
                <a16:creationId xmlns:a16="http://schemas.microsoft.com/office/drawing/2014/main" id="{98D64495-C714-4107-A70D-B868E1F09EA2}"/>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Segoe UI Light" panose="020B0502040204020203" pitchFamily="34" charset="0"/>
                <a:ea typeface="+mn-ea"/>
                <a:cs typeface="Segoe UI Light" panose="020B0502040204020203" pitchFamily="34" charset="0"/>
              </a:rPr>
              <a:t>Antero Resources (NYSE: AR)</a:t>
            </a:r>
          </a:p>
        </p:txBody>
      </p:sp>
    </p:spTree>
    <p:extLst>
      <p:ext uri="{BB962C8B-B14F-4D97-AF65-F5344CB8AC3E}">
        <p14:creationId xmlns:p14="http://schemas.microsoft.com/office/powerpoint/2010/main" val="32560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12"/>
          </p:nvPr>
        </p:nvSpPr>
        <p:spPr>
          <a:xfrm>
            <a:off x="7010400" y="6629400"/>
            <a:ext cx="2133600" cy="228600"/>
          </a:xfrm>
          <a:prstGeom prst="rect">
            <a:avLst/>
          </a:prstGeom>
        </p:spPr>
        <p:txBody>
          <a:bodyPr/>
          <a:lstStyle/>
          <a:p>
            <a:fld id="{8ED25900-9283-420C-99A2-720FB5D4B1D3}" type="slidenum">
              <a:rPr lang="en-US" smtClean="0">
                <a:solidFill>
                  <a:srgbClr val="5F6062"/>
                </a:solidFill>
              </a:rPr>
              <a:pPr/>
              <a:t>‹#›</a:t>
            </a:fld>
            <a:endParaRPr lang="en-US" dirty="0">
              <a:solidFill>
                <a:srgbClr val="5F6062"/>
              </a:solidFill>
            </a:endParaRPr>
          </a:p>
        </p:txBody>
      </p:sp>
      <p:cxnSp>
        <p:nvCxnSpPr>
          <p:cNvPr id="3" name="Straight Connector 2">
            <a:extLst>
              <a:ext uri="{FF2B5EF4-FFF2-40B4-BE49-F238E27FC236}">
                <a16:creationId xmlns:a16="http://schemas.microsoft.com/office/drawing/2014/main" id="{0C6BB7BD-37E2-4AA9-9672-C04F8CC64677}"/>
              </a:ext>
            </a:extLst>
          </p:cNvPr>
          <p:cNvCxnSpPr/>
          <p:nvPr userDrawn="1"/>
        </p:nvCxnSpPr>
        <p:spPr>
          <a:xfrm>
            <a:off x="3764" y="758617"/>
            <a:ext cx="9144000" cy="0"/>
          </a:xfrm>
          <a:prstGeom prst="line">
            <a:avLst/>
          </a:prstGeom>
          <a:ln w="44450">
            <a:gradFill flip="none" rotWithShape="1">
              <a:gsLst>
                <a:gs pos="0">
                  <a:schemeClr val="accent1"/>
                </a:gs>
                <a:gs pos="41000">
                  <a:schemeClr val="accent1"/>
                </a:gs>
                <a:gs pos="71000">
                  <a:schemeClr val="accent4"/>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34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fontAlgn="base">
              <a:spcBef>
                <a:spcPct val="0"/>
              </a:spcBef>
              <a:spcAft>
                <a:spcPct val="0"/>
              </a:spcAft>
            </a:pPr>
            <a:fld id="{C0F62692-7796-425E-8737-B73A633A5086}" type="datetime1">
              <a:rPr lang="en-US" smtClean="0">
                <a:solidFill>
                  <a:srgbClr val="FFFFFF"/>
                </a:solidFill>
                <a:cs typeface="Arial" charset="0"/>
              </a:rPr>
              <a:pPr fontAlgn="base">
                <a:spcBef>
                  <a:spcPct val="0"/>
                </a:spcBef>
                <a:spcAft>
                  <a:spcPct val="0"/>
                </a:spcAft>
              </a:pPr>
              <a:t>8/1/2024</a:t>
            </a:fld>
            <a:endParaRPr lang="en-US" dirty="0">
              <a:solidFill>
                <a:srgbClr val="FFFFFF"/>
              </a:solidFill>
              <a:cs typeface="Arial" charset="0"/>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dirty="0">
              <a:solidFill>
                <a:srgbClr val="FFFFFF"/>
              </a:solidFill>
              <a:cs typeface="Arial" charset="0"/>
            </a:endParaRPr>
          </a:p>
        </p:txBody>
      </p:sp>
      <p:sp>
        <p:nvSpPr>
          <p:cNvPr id="5" name="Slide Number Placeholder 4"/>
          <p:cNvSpPr>
            <a:spLocks noGrp="1"/>
          </p:cNvSpPr>
          <p:nvPr>
            <p:ph type="sldNum" sz="quarter" idx="12"/>
          </p:nvPr>
        </p:nvSpPr>
        <p:spPr>
          <a:xfrm>
            <a:off x="7010400" y="6629400"/>
            <a:ext cx="2133600" cy="228600"/>
          </a:xfrm>
          <a:prstGeom prst="rect">
            <a:avLst/>
          </a:prstGeom>
        </p:spPr>
        <p:txBody>
          <a:bodyPr anchor="ctr"/>
          <a:lstStyle/>
          <a:p>
            <a:pPr fontAlgn="base">
              <a:spcBef>
                <a:spcPct val="0"/>
              </a:spcBef>
              <a:spcAft>
                <a:spcPct val="0"/>
              </a:spcAft>
            </a:pPr>
            <a:fld id="{8ED25900-9283-420C-99A2-720FB5D4B1D3}" type="slidenum">
              <a:rPr lang="en-US" sz="750" smtClean="0">
                <a:solidFill>
                  <a:srgbClr val="5F6062"/>
                </a:solidFill>
                <a:cs typeface="Arial" charset="0"/>
              </a:rPr>
              <a:pPr fontAlgn="base">
                <a:spcBef>
                  <a:spcPct val="0"/>
                </a:spcBef>
                <a:spcAft>
                  <a:spcPct val="0"/>
                </a:spcAft>
              </a:pPr>
              <a:t>‹#›</a:t>
            </a:fld>
            <a:endParaRPr lang="en-US" sz="750" dirty="0">
              <a:solidFill>
                <a:srgbClr val="5F6062"/>
              </a:solidFill>
              <a:cs typeface="Arial" charset="0"/>
            </a:endParaRPr>
          </a:p>
        </p:txBody>
      </p:sp>
      <p:sp>
        <p:nvSpPr>
          <p:cNvPr id="16" name="Text Placeholder 15"/>
          <p:cNvSpPr>
            <a:spLocks noGrp="1"/>
          </p:cNvSpPr>
          <p:nvPr>
            <p:ph type="body" sz="quarter" idx="13" hasCustomPrompt="1"/>
          </p:nvPr>
        </p:nvSpPr>
        <p:spPr>
          <a:xfrm>
            <a:off x="-1" y="6629400"/>
            <a:ext cx="8869680" cy="228600"/>
          </a:xfrm>
        </p:spPr>
        <p:txBody>
          <a:bodyPr vert="horz" lIns="91440" tIns="45720" rIns="91440" bIns="45720" rtlCol="0" anchor="ctr">
            <a:noAutofit/>
          </a:bodyPr>
          <a:lstStyle>
            <a:lvl1pPr>
              <a:defRPr lang="en-US" sz="788" cap="all" spc="0" baseline="0" dirty="0">
                <a:solidFill>
                  <a:schemeClr val="bg1"/>
                </a:solidFill>
              </a:defRPr>
            </a:lvl1pPr>
          </a:lstStyle>
          <a:p>
            <a:pPr marL="0" lvl="0" indent="0">
              <a:buNone/>
            </a:pPr>
            <a:r>
              <a:rPr lang="en-US" dirty="0"/>
              <a:t>| Click to edit Master text styles |</a:t>
            </a:r>
          </a:p>
        </p:txBody>
      </p:sp>
      <p:pic>
        <p:nvPicPr>
          <p:cNvPr id="7" name="Picture 6">
            <a:extLst>
              <a:ext uri="{FF2B5EF4-FFF2-40B4-BE49-F238E27FC236}">
                <a16:creationId xmlns:a16="http://schemas.microsoft.com/office/drawing/2014/main" id="{97292FA9-BACE-4F02-A774-66AE2DD3E03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60824" y="6545265"/>
            <a:ext cx="422903" cy="287574"/>
          </a:xfrm>
          <a:prstGeom prst="rect">
            <a:avLst/>
          </a:prstGeom>
        </p:spPr>
      </p:pic>
      <p:cxnSp>
        <p:nvCxnSpPr>
          <p:cNvPr id="8" name="Straight Connector 7">
            <a:extLst>
              <a:ext uri="{FF2B5EF4-FFF2-40B4-BE49-F238E27FC236}">
                <a16:creationId xmlns:a16="http://schemas.microsoft.com/office/drawing/2014/main" id="{8BDF7809-A08A-48D5-829C-992987B6929E}"/>
              </a:ext>
            </a:extLst>
          </p:cNvPr>
          <p:cNvCxnSpPr/>
          <p:nvPr userDrawn="1"/>
        </p:nvCxnSpPr>
        <p:spPr>
          <a:xfrm>
            <a:off x="-4782" y="6519627"/>
            <a:ext cx="9144000" cy="0"/>
          </a:xfrm>
          <a:prstGeom prst="line">
            <a:avLst/>
          </a:prstGeom>
          <a:noFill/>
          <a:ln w="12700" cap="flat" cmpd="sng" algn="ctr">
            <a:solidFill>
              <a:srgbClr val="156048"/>
            </a:solidFill>
            <a:prstDash val="solid"/>
            <a:miter lim="800000"/>
          </a:ln>
          <a:effectLst/>
        </p:spPr>
      </p:cxnSp>
      <p:cxnSp>
        <p:nvCxnSpPr>
          <p:cNvPr id="9" name="Straight Connector 8">
            <a:extLst>
              <a:ext uri="{FF2B5EF4-FFF2-40B4-BE49-F238E27FC236}">
                <a16:creationId xmlns:a16="http://schemas.microsoft.com/office/drawing/2014/main" id="{9DC01D1B-95BB-4FC9-8428-7AA95C1BC2CA}"/>
              </a:ext>
            </a:extLst>
          </p:cNvPr>
          <p:cNvCxnSpPr/>
          <p:nvPr userDrawn="1"/>
        </p:nvCxnSpPr>
        <p:spPr>
          <a:xfrm>
            <a:off x="3764" y="758617"/>
            <a:ext cx="9144000" cy="0"/>
          </a:xfrm>
          <a:prstGeom prst="line">
            <a:avLst/>
          </a:prstGeom>
          <a:noFill/>
          <a:ln w="44450" cap="flat" cmpd="sng" algn="ctr">
            <a:gradFill flip="none" rotWithShape="1">
              <a:gsLst>
                <a:gs pos="0">
                  <a:srgbClr val="156048"/>
                </a:gs>
                <a:gs pos="41000">
                  <a:srgbClr val="156048"/>
                </a:gs>
                <a:gs pos="71000">
                  <a:srgbClr val="70AD47"/>
                </a:gs>
                <a:gs pos="100000">
                  <a:srgbClr val="FFC000"/>
                </a:gs>
              </a:gsLst>
              <a:lin ang="0" scaled="1"/>
              <a:tileRect/>
            </a:gradFill>
            <a:prstDash val="solid"/>
            <a:miter lim="800000"/>
          </a:ln>
          <a:effectLst/>
        </p:spPr>
      </p:cxnSp>
      <p:cxnSp>
        <p:nvCxnSpPr>
          <p:cNvPr id="10" name="Straight Connector 9">
            <a:extLst>
              <a:ext uri="{FF2B5EF4-FFF2-40B4-BE49-F238E27FC236}">
                <a16:creationId xmlns:a16="http://schemas.microsoft.com/office/drawing/2014/main" id="{C402F933-D87C-4107-A626-A7C57AE147D0}"/>
              </a:ext>
            </a:extLst>
          </p:cNvPr>
          <p:cNvCxnSpPr>
            <a:cxnSpLocks/>
          </p:cNvCxnSpPr>
          <p:nvPr userDrawn="1"/>
        </p:nvCxnSpPr>
        <p:spPr>
          <a:xfrm flipV="1">
            <a:off x="670721" y="6579614"/>
            <a:ext cx="0" cy="210916"/>
          </a:xfrm>
          <a:prstGeom prst="line">
            <a:avLst/>
          </a:prstGeom>
          <a:noFill/>
          <a:ln w="12700" cap="flat" cmpd="sng" algn="ctr">
            <a:solidFill>
              <a:srgbClr val="595959"/>
            </a:solidFill>
            <a:prstDash val="solid"/>
            <a:miter lim="800000"/>
          </a:ln>
          <a:effectLst/>
        </p:spPr>
      </p:cxnSp>
      <p:sp>
        <p:nvSpPr>
          <p:cNvPr id="11" name="Footer Placeholder 4">
            <a:extLst>
              <a:ext uri="{FF2B5EF4-FFF2-40B4-BE49-F238E27FC236}">
                <a16:creationId xmlns:a16="http://schemas.microsoft.com/office/drawing/2014/main" id="{17A10076-84E0-4777-A8D3-814B04341A14}"/>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Segoe UI Light" panose="020B0502040204020203" pitchFamily="34" charset="0"/>
                <a:ea typeface="+mn-ea"/>
                <a:cs typeface="Segoe UI Light" panose="020B0502040204020203" pitchFamily="34" charset="0"/>
              </a:rPr>
              <a:t>Antero Resources (NYSE: AR)</a:t>
            </a:r>
          </a:p>
        </p:txBody>
      </p:sp>
    </p:spTree>
    <p:extLst>
      <p:ext uri="{BB962C8B-B14F-4D97-AF65-F5344CB8AC3E}">
        <p14:creationId xmlns:p14="http://schemas.microsoft.com/office/powerpoint/2010/main" val="306801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457200" y="533400"/>
            <a:ext cx="8229600" cy="5943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p:txBody>
          <a:bodyPr/>
          <a:lstStyle/>
          <a:p>
            <a:fld id="{933BC7D6-0DF7-48CF-A238-825DDCF0EDB3}" type="datetime1">
              <a:rPr lang="en-US" smtClean="0">
                <a:solidFill>
                  <a:srgbClr val="FFFFFF"/>
                </a:solidFill>
              </a:rPr>
              <a:pPr/>
              <a:t>8/1/2024</a:t>
            </a:fld>
            <a:endParaRPr lang="en-US" dirty="0">
              <a:solidFill>
                <a:srgbClr val="FFFFFF"/>
              </a:solidFill>
            </a:endParaRPr>
          </a:p>
        </p:txBody>
      </p:sp>
      <p:sp>
        <p:nvSpPr>
          <p:cNvPr id="5" name="Footer Placeholder 4"/>
          <p:cNvSpPr>
            <a:spLocks noGrp="1"/>
          </p:cNvSpPr>
          <p:nvPr userDrawn="1">
            <p:ph type="ftr" sz="quarter" idx="11"/>
          </p:nvPr>
        </p:nvSpPr>
        <p:spPr>
          <a:xfrm>
            <a:off x="152400" y="6629400"/>
            <a:ext cx="2895600" cy="228600"/>
          </a:xfrm>
        </p:spPr>
        <p:txBody>
          <a:bodyPr/>
          <a:lstStyle/>
          <a:p>
            <a:endParaRPr lang="en-US" dirty="0">
              <a:solidFill>
                <a:srgbClr val="FFFFFF"/>
              </a:solidFill>
            </a:endParaRPr>
          </a:p>
        </p:txBody>
      </p:sp>
      <p:sp>
        <p:nvSpPr>
          <p:cNvPr id="6" name="Slide Number Placeholder 5"/>
          <p:cNvSpPr>
            <a:spLocks noGrp="1"/>
          </p:cNvSpPr>
          <p:nvPr userDrawn="1">
            <p:ph type="sldNum" sz="quarter" idx="12"/>
          </p:nvPr>
        </p:nvSpPr>
        <p:spPr>
          <a:xfrm>
            <a:off x="7010400" y="6629400"/>
            <a:ext cx="2133600" cy="228600"/>
          </a:xfrm>
          <a:prstGeom prst="rect">
            <a:avLst/>
          </a:prstGeom>
        </p:spPr>
        <p:txBody>
          <a:bodyPr/>
          <a:lstStyle/>
          <a:p>
            <a:fld id="{8ED25900-9283-420C-99A2-720FB5D4B1D3}" type="slidenum">
              <a:rPr lang="en-US" smtClean="0">
                <a:solidFill>
                  <a:srgbClr val="5F6062"/>
                </a:solidFill>
              </a:rPr>
              <a:pPr/>
              <a:t>‹#›</a:t>
            </a:fld>
            <a:endParaRPr lang="en-US" dirty="0">
              <a:solidFill>
                <a:srgbClr val="5F6062"/>
              </a:solidFill>
            </a:endParaRPr>
          </a:p>
        </p:txBody>
      </p:sp>
      <p:sp>
        <p:nvSpPr>
          <p:cNvPr id="16" name="Text Placeholder 15"/>
          <p:cNvSpPr>
            <a:spLocks noGrp="1"/>
          </p:cNvSpPr>
          <p:nvPr>
            <p:ph type="body" sz="quarter" idx="13" hasCustomPrompt="1"/>
          </p:nvPr>
        </p:nvSpPr>
        <p:spPr>
          <a:xfrm>
            <a:off x="-1" y="6629400"/>
            <a:ext cx="8869680" cy="228600"/>
          </a:xfrm>
        </p:spPr>
        <p:txBody>
          <a:bodyPr anchor="ctr">
            <a:noAutofit/>
          </a:bodyPr>
          <a:lstStyle>
            <a:lvl1pPr marL="0" indent="0">
              <a:buNone/>
              <a:defRPr sz="1050" cap="all" spc="0" baseline="0">
                <a:solidFill>
                  <a:schemeClr val="bg1"/>
                </a:solidFill>
              </a:defRPr>
            </a:lvl1pPr>
            <a:lvl2pPr>
              <a:defRPr sz="1200"/>
            </a:lvl2pPr>
            <a:lvl3pPr>
              <a:defRPr sz="1100"/>
            </a:lvl3pPr>
            <a:lvl4pPr>
              <a:defRPr sz="1050"/>
            </a:lvl4pPr>
            <a:lvl5pPr>
              <a:defRPr sz="1050"/>
            </a:lvl5pPr>
          </a:lstStyle>
          <a:p>
            <a:pPr lvl="0"/>
            <a:r>
              <a:rPr lang="en-US" dirty="0"/>
              <a:t>| Click to edit Master text styles |</a:t>
            </a:r>
          </a:p>
        </p:txBody>
      </p:sp>
      <p:pic>
        <p:nvPicPr>
          <p:cNvPr id="17" name="Picture 16">
            <a:extLst>
              <a:ext uri="{FF2B5EF4-FFF2-40B4-BE49-F238E27FC236}">
                <a16:creationId xmlns:a16="http://schemas.microsoft.com/office/drawing/2014/main" id="{8A375846-B1AF-404C-B8F4-8ABD683DCA3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60824" y="6545265"/>
            <a:ext cx="422903" cy="287574"/>
          </a:xfrm>
          <a:prstGeom prst="rect">
            <a:avLst/>
          </a:prstGeom>
        </p:spPr>
      </p:pic>
      <p:cxnSp>
        <p:nvCxnSpPr>
          <p:cNvPr id="19" name="Straight Connector 18">
            <a:extLst>
              <a:ext uri="{FF2B5EF4-FFF2-40B4-BE49-F238E27FC236}">
                <a16:creationId xmlns:a16="http://schemas.microsoft.com/office/drawing/2014/main" id="{2E631662-BCC4-4CDD-BDE9-E2F0D070530E}"/>
              </a:ext>
            </a:extLst>
          </p:cNvPr>
          <p:cNvCxnSpPr/>
          <p:nvPr userDrawn="1"/>
        </p:nvCxnSpPr>
        <p:spPr>
          <a:xfrm>
            <a:off x="-4782" y="6519627"/>
            <a:ext cx="9144000" cy="0"/>
          </a:xfrm>
          <a:prstGeom prst="line">
            <a:avLst/>
          </a:prstGeom>
          <a:noFill/>
          <a:ln w="12700" cap="flat" cmpd="sng" algn="ctr">
            <a:solidFill>
              <a:srgbClr val="156048"/>
            </a:solidFill>
            <a:prstDash val="solid"/>
            <a:miter lim="800000"/>
          </a:ln>
          <a:effectLst/>
        </p:spPr>
      </p:cxnSp>
      <p:cxnSp>
        <p:nvCxnSpPr>
          <p:cNvPr id="20" name="Straight Connector 19">
            <a:extLst>
              <a:ext uri="{FF2B5EF4-FFF2-40B4-BE49-F238E27FC236}">
                <a16:creationId xmlns:a16="http://schemas.microsoft.com/office/drawing/2014/main" id="{A2B91BD5-9DD2-4B7D-9FF3-F018AFC62125}"/>
              </a:ext>
            </a:extLst>
          </p:cNvPr>
          <p:cNvCxnSpPr/>
          <p:nvPr userDrawn="1"/>
        </p:nvCxnSpPr>
        <p:spPr>
          <a:xfrm>
            <a:off x="3764" y="758617"/>
            <a:ext cx="9144000" cy="0"/>
          </a:xfrm>
          <a:prstGeom prst="line">
            <a:avLst/>
          </a:prstGeom>
          <a:noFill/>
          <a:ln w="44450" cap="flat" cmpd="sng" algn="ctr">
            <a:gradFill flip="none" rotWithShape="1">
              <a:gsLst>
                <a:gs pos="0">
                  <a:srgbClr val="156048"/>
                </a:gs>
                <a:gs pos="41000">
                  <a:srgbClr val="156048"/>
                </a:gs>
                <a:gs pos="71000">
                  <a:srgbClr val="70AD47"/>
                </a:gs>
                <a:gs pos="100000">
                  <a:srgbClr val="FFC000"/>
                </a:gs>
              </a:gsLst>
              <a:lin ang="0" scaled="1"/>
              <a:tileRect/>
            </a:gradFill>
            <a:prstDash val="solid"/>
            <a:miter lim="800000"/>
          </a:ln>
          <a:effectLst/>
        </p:spPr>
      </p:cxnSp>
      <p:sp>
        <p:nvSpPr>
          <p:cNvPr id="21" name="Footer Placeholder 4">
            <a:extLst>
              <a:ext uri="{FF2B5EF4-FFF2-40B4-BE49-F238E27FC236}">
                <a16:creationId xmlns:a16="http://schemas.microsoft.com/office/drawing/2014/main" id="{AFB11F73-CACC-4AA6-938C-B9CF4CDE3F47}"/>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Segoe UI Light" panose="020B0502040204020203" pitchFamily="34" charset="0"/>
                <a:ea typeface="+mn-ea"/>
                <a:cs typeface="Segoe UI Light" panose="020B0502040204020203" pitchFamily="34" charset="0"/>
              </a:rPr>
              <a:t>Antero Resources (NYSE: AR)</a:t>
            </a:r>
          </a:p>
        </p:txBody>
      </p:sp>
    </p:spTree>
    <p:extLst>
      <p:ext uri="{BB962C8B-B14F-4D97-AF65-F5344CB8AC3E}">
        <p14:creationId xmlns:p14="http://schemas.microsoft.com/office/powerpoint/2010/main" val="28775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39D39DD-A7A3-461C-AE8F-ACCC8A76ED49}"/>
              </a:ext>
            </a:extLst>
          </p:cNvPr>
          <p:cNvSpPr>
            <a:spLocks noGrp="1"/>
          </p:cNvSpPr>
          <p:nvPr>
            <p:ph type="title"/>
          </p:nvPr>
        </p:nvSpPr>
        <p:spPr>
          <a:xfrm>
            <a:off x="166686" y="67470"/>
            <a:ext cx="8810625" cy="827880"/>
          </a:xfrm>
          <a:prstGeom prst="rect">
            <a:avLst/>
          </a:prstGeom>
        </p:spPr>
        <p:txBody>
          <a:bodyPr vert="horz" lIns="91440" tIns="45720" rIns="91440" bIns="45720" rtlCol="0" anchor="ctr">
            <a:normAutofit/>
          </a:bodyPr>
          <a:lstStyle>
            <a:lvl1pPr>
              <a:defRPr sz="3000"/>
            </a:lvl1pPr>
          </a:lstStyle>
          <a:p>
            <a:r>
              <a:rPr lang="en-US" dirty="0"/>
              <a:t>Click to edit Master title style</a:t>
            </a:r>
          </a:p>
        </p:txBody>
      </p:sp>
      <p:sp>
        <p:nvSpPr>
          <p:cNvPr id="11" name="Content Placeholder 2">
            <a:extLst>
              <a:ext uri="{FF2B5EF4-FFF2-40B4-BE49-F238E27FC236}">
                <a16:creationId xmlns:a16="http://schemas.microsoft.com/office/drawing/2014/main" id="{C8DCC5E6-DDD4-4CFA-A756-12B0D9B8957E}"/>
              </a:ext>
            </a:extLst>
          </p:cNvPr>
          <p:cNvSpPr>
            <a:spLocks noGrp="1"/>
          </p:cNvSpPr>
          <p:nvPr>
            <p:ph idx="1"/>
          </p:nvPr>
        </p:nvSpPr>
        <p:spPr>
          <a:xfrm>
            <a:off x="166687" y="1330325"/>
            <a:ext cx="88106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AF128ED5-9C60-4E17-AB98-1C00D63E77D7}"/>
              </a:ext>
            </a:extLst>
          </p:cNvPr>
          <p:cNvSpPr>
            <a:spLocks noGrp="1"/>
          </p:cNvSpPr>
          <p:nvPr>
            <p:ph type="sldNum" sz="quarter" idx="4"/>
          </p:nvPr>
        </p:nvSpPr>
        <p:spPr>
          <a:xfrm>
            <a:off x="7059808"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
        <p:nvSpPr>
          <p:cNvPr id="6" name="Footer Placeholder 4">
            <a:extLst>
              <a:ext uri="{FF2B5EF4-FFF2-40B4-BE49-F238E27FC236}">
                <a16:creationId xmlns:a16="http://schemas.microsoft.com/office/drawing/2014/main" id="{1760E06C-68F9-4BB5-B0E4-2D32D13D4B65}"/>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srgbClr val="595959"/>
                </a:solidFill>
              </a:rPr>
              <a:t>Antero Resources (NYSE: AR)</a:t>
            </a:r>
          </a:p>
        </p:txBody>
      </p:sp>
    </p:spTree>
    <p:extLst>
      <p:ext uri="{BB962C8B-B14F-4D97-AF65-F5344CB8AC3E}">
        <p14:creationId xmlns:p14="http://schemas.microsoft.com/office/powerpoint/2010/main" val="1699016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12"/>
          </p:nvPr>
        </p:nvSpPr>
        <p:spPr>
          <a:xfrm>
            <a:off x="7010400" y="6629400"/>
            <a:ext cx="2133600" cy="228600"/>
          </a:xfrm>
          <a:prstGeom prst="rect">
            <a:avLst/>
          </a:prstGeom>
        </p:spPr>
        <p:txBody>
          <a:bodyPr/>
          <a:lstStyle/>
          <a:p>
            <a:fld id="{8ED25900-9283-420C-99A2-720FB5D4B1D3}" type="slidenum">
              <a:rPr lang="en-US" smtClean="0">
                <a:solidFill>
                  <a:srgbClr val="5F6062"/>
                </a:solidFill>
              </a:rPr>
              <a:pPr/>
              <a:t>‹#›</a:t>
            </a:fld>
            <a:endParaRPr lang="en-US" dirty="0">
              <a:solidFill>
                <a:srgbClr val="5F6062"/>
              </a:solidFill>
            </a:endParaRPr>
          </a:p>
        </p:txBody>
      </p:sp>
    </p:spTree>
    <p:extLst>
      <p:ext uri="{BB962C8B-B14F-4D97-AF65-F5344CB8AC3E}">
        <p14:creationId xmlns:p14="http://schemas.microsoft.com/office/powerpoint/2010/main" val="55165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F28D-8CE8-49A7-8ECE-A9BEB6F93DA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9FA6C557-572C-42A5-A493-FF382ED5CAE1}"/>
              </a:ext>
            </a:extLst>
          </p:cNvPr>
          <p:cNvSpPr>
            <a:spLocks noGrp="1"/>
          </p:cNvSpPr>
          <p:nvPr>
            <p:ph type="sldNum" sz="quarter" idx="10"/>
          </p:nvPr>
        </p:nvSpPr>
        <p:spPr/>
        <p:txBody>
          <a:body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29056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39D39DD-A7A3-461C-AE8F-ACCC8A76ED49}"/>
              </a:ext>
            </a:extLst>
          </p:cNvPr>
          <p:cNvSpPr>
            <a:spLocks noGrp="1"/>
          </p:cNvSpPr>
          <p:nvPr>
            <p:ph type="title"/>
          </p:nvPr>
        </p:nvSpPr>
        <p:spPr>
          <a:xfrm>
            <a:off x="166686" y="67470"/>
            <a:ext cx="8810625" cy="827880"/>
          </a:xfrm>
          <a:prstGeom prst="rect">
            <a:avLst/>
          </a:prstGeom>
        </p:spPr>
        <p:txBody>
          <a:bodyPr vert="horz" lIns="91440" tIns="45720" rIns="91440" bIns="45720" rtlCol="0" anchor="ctr">
            <a:normAutofit/>
          </a:bodyPr>
          <a:lstStyle>
            <a:lvl1pPr>
              <a:defRPr sz="3000"/>
            </a:lvl1pPr>
          </a:lstStyle>
          <a:p>
            <a:r>
              <a:rPr lang="en-US" dirty="0"/>
              <a:t>Click to edit Master title style</a:t>
            </a:r>
          </a:p>
        </p:txBody>
      </p:sp>
      <p:sp>
        <p:nvSpPr>
          <p:cNvPr id="11" name="Content Placeholder 2">
            <a:extLst>
              <a:ext uri="{FF2B5EF4-FFF2-40B4-BE49-F238E27FC236}">
                <a16:creationId xmlns:a16="http://schemas.microsoft.com/office/drawing/2014/main" id="{C8DCC5E6-DDD4-4CFA-A756-12B0D9B8957E}"/>
              </a:ext>
            </a:extLst>
          </p:cNvPr>
          <p:cNvSpPr>
            <a:spLocks noGrp="1"/>
          </p:cNvSpPr>
          <p:nvPr>
            <p:ph idx="1"/>
          </p:nvPr>
        </p:nvSpPr>
        <p:spPr>
          <a:xfrm>
            <a:off x="166687" y="1330325"/>
            <a:ext cx="88106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AF128ED5-9C60-4E17-AB98-1C00D63E77D7}"/>
              </a:ext>
            </a:extLst>
          </p:cNvPr>
          <p:cNvSpPr>
            <a:spLocks noGrp="1"/>
          </p:cNvSpPr>
          <p:nvPr>
            <p:ph type="sldNum" sz="quarter" idx="4"/>
          </p:nvPr>
        </p:nvSpPr>
        <p:spPr>
          <a:xfrm>
            <a:off x="7059808"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
        <p:nvSpPr>
          <p:cNvPr id="6" name="Footer Placeholder 4">
            <a:extLst>
              <a:ext uri="{FF2B5EF4-FFF2-40B4-BE49-F238E27FC236}">
                <a16:creationId xmlns:a16="http://schemas.microsoft.com/office/drawing/2014/main" id="{1760E06C-68F9-4BB5-B0E4-2D32D13D4B65}"/>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srgbClr val="595959"/>
                </a:solidFill>
              </a:rPr>
              <a:t>Antero Resources (NYSE: AR)</a:t>
            </a:r>
          </a:p>
        </p:txBody>
      </p:sp>
    </p:spTree>
    <p:extLst>
      <p:ext uri="{BB962C8B-B14F-4D97-AF65-F5344CB8AC3E}">
        <p14:creationId xmlns:p14="http://schemas.microsoft.com/office/powerpoint/2010/main" val="1060633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Title Slide">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D48544-9AE9-4920-8B7A-8255ABF457E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EF7EE3C3-D92E-4DDD-AA8E-5A76E5258A6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2"/>
            <a:ext cx="9148266" cy="6858001"/>
          </a:xfrm>
          <a:prstGeom prst="rect">
            <a:avLst/>
          </a:prstGeom>
        </p:spPr>
      </p:pic>
    </p:spTree>
    <p:extLst>
      <p:ext uri="{BB962C8B-B14F-4D97-AF65-F5344CB8AC3E}">
        <p14:creationId xmlns:p14="http://schemas.microsoft.com/office/powerpoint/2010/main" val="161986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39D39DD-A7A3-461C-AE8F-ACCC8A76ED49}"/>
              </a:ext>
            </a:extLst>
          </p:cNvPr>
          <p:cNvSpPr>
            <a:spLocks noGrp="1"/>
          </p:cNvSpPr>
          <p:nvPr>
            <p:ph type="title"/>
          </p:nvPr>
        </p:nvSpPr>
        <p:spPr>
          <a:xfrm>
            <a:off x="166686" y="67470"/>
            <a:ext cx="8810625" cy="827880"/>
          </a:xfrm>
          <a:prstGeom prst="rect">
            <a:avLst/>
          </a:prstGeom>
        </p:spPr>
        <p:txBody>
          <a:bodyPr vert="horz" lIns="91440" tIns="45720" rIns="91440" bIns="45720" rtlCol="0" anchor="ctr">
            <a:normAutofit/>
          </a:bodyPr>
          <a:lstStyle>
            <a:lvl1pPr>
              <a:defRPr sz="3000"/>
            </a:lvl1pPr>
          </a:lstStyle>
          <a:p>
            <a:r>
              <a:rPr lang="en-US" dirty="0"/>
              <a:t>Click to edit Master title style</a:t>
            </a:r>
          </a:p>
        </p:txBody>
      </p:sp>
      <p:sp>
        <p:nvSpPr>
          <p:cNvPr id="11" name="Content Placeholder 2">
            <a:extLst>
              <a:ext uri="{FF2B5EF4-FFF2-40B4-BE49-F238E27FC236}">
                <a16:creationId xmlns:a16="http://schemas.microsoft.com/office/drawing/2014/main" id="{C8DCC5E6-DDD4-4CFA-A756-12B0D9B8957E}"/>
              </a:ext>
            </a:extLst>
          </p:cNvPr>
          <p:cNvSpPr>
            <a:spLocks noGrp="1"/>
          </p:cNvSpPr>
          <p:nvPr>
            <p:ph idx="1"/>
          </p:nvPr>
        </p:nvSpPr>
        <p:spPr>
          <a:xfrm>
            <a:off x="166687" y="1330325"/>
            <a:ext cx="88106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AF128ED5-9C60-4E17-AB98-1C00D63E77D7}"/>
              </a:ext>
            </a:extLst>
          </p:cNvPr>
          <p:cNvSpPr>
            <a:spLocks noGrp="1"/>
          </p:cNvSpPr>
          <p:nvPr>
            <p:ph type="sldNum" sz="quarter" idx="4"/>
          </p:nvPr>
        </p:nvSpPr>
        <p:spPr>
          <a:xfrm>
            <a:off x="7059808"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
        <p:nvSpPr>
          <p:cNvPr id="6" name="Footer Placeholder 4">
            <a:extLst>
              <a:ext uri="{FF2B5EF4-FFF2-40B4-BE49-F238E27FC236}">
                <a16:creationId xmlns:a16="http://schemas.microsoft.com/office/drawing/2014/main" id="{1760E06C-68F9-4BB5-B0E4-2D32D13D4B65}"/>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srgbClr val="595959"/>
                </a:solidFill>
              </a:rPr>
              <a:t>Antero Resources (NYSE: AR)</a:t>
            </a:r>
          </a:p>
        </p:txBody>
      </p:sp>
    </p:spTree>
    <p:extLst>
      <p:ext uri="{BB962C8B-B14F-4D97-AF65-F5344CB8AC3E}">
        <p14:creationId xmlns:p14="http://schemas.microsoft.com/office/powerpoint/2010/main" val="1441092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8AC5C0C2-8F89-4736-861F-0EF5F0B39048}"/>
              </a:ext>
            </a:extLst>
          </p:cNvPr>
          <p:cNvSpPr>
            <a:spLocks noGrp="1"/>
          </p:cNvSpPr>
          <p:nvPr>
            <p:ph type="sldNum" sz="quarter" idx="4"/>
          </p:nvPr>
        </p:nvSpPr>
        <p:spPr>
          <a:xfrm>
            <a:off x="6991441"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1178252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12"/>
          </p:nvPr>
        </p:nvSpPr>
        <p:spPr>
          <a:xfrm>
            <a:off x="7010400" y="6629400"/>
            <a:ext cx="2133600" cy="228600"/>
          </a:xfrm>
          <a:prstGeom prst="rect">
            <a:avLst/>
          </a:prstGeom>
        </p:spPr>
        <p:txBody>
          <a:bodyPr/>
          <a:lstStyle/>
          <a:p>
            <a:fld id="{8ED25900-9283-420C-99A2-720FB5D4B1D3}" type="slidenum">
              <a:rPr lang="en-US" smtClean="0">
                <a:solidFill>
                  <a:srgbClr val="5F6062"/>
                </a:solidFill>
              </a:rPr>
              <a:pPr/>
              <a:t>‹#›</a:t>
            </a:fld>
            <a:endParaRPr lang="en-US" dirty="0">
              <a:solidFill>
                <a:srgbClr val="5F6062"/>
              </a:solidFill>
            </a:endParaRPr>
          </a:p>
        </p:txBody>
      </p:sp>
    </p:spTree>
    <p:extLst>
      <p:ext uri="{BB962C8B-B14F-4D97-AF65-F5344CB8AC3E}">
        <p14:creationId xmlns:p14="http://schemas.microsoft.com/office/powerpoint/2010/main" val="40048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F28D-8CE8-49A7-8ECE-A9BEB6F93DA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9FA6C557-572C-42A5-A493-FF382ED5CAE1}"/>
              </a:ext>
            </a:extLst>
          </p:cNvPr>
          <p:cNvSpPr>
            <a:spLocks noGrp="1"/>
          </p:cNvSpPr>
          <p:nvPr>
            <p:ph type="sldNum" sz="quarter" idx="10"/>
          </p:nvPr>
        </p:nvSpPr>
        <p:spPr/>
        <p:txBody>
          <a:body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1799643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0F62692-7796-425E-8737-B73A633A5086}" type="datetime1">
              <a:rPr lang="en-US" smtClean="0">
                <a:solidFill>
                  <a:srgbClr val="FFFFFF"/>
                </a:solidFill>
              </a:rPr>
              <a:pPr/>
              <a:t>8/1/2024</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a:xfrm>
            <a:off x="7010400" y="6629400"/>
            <a:ext cx="2133600" cy="228600"/>
          </a:xfrm>
          <a:prstGeom prst="rect">
            <a:avLst/>
          </a:prstGeom>
        </p:spPr>
        <p:txBody>
          <a:bodyPr anchor="ctr"/>
          <a:lstStyle/>
          <a:p>
            <a:fld id="{8ED25900-9283-420C-99A2-720FB5D4B1D3}" type="slidenum">
              <a:rPr lang="en-US" smtClean="0">
                <a:solidFill>
                  <a:srgbClr val="5F6062"/>
                </a:solidFill>
              </a:rPr>
              <a:pPr/>
              <a:t>‹#›</a:t>
            </a:fld>
            <a:endParaRPr lang="en-US" dirty="0">
              <a:solidFill>
                <a:srgbClr val="5F6062"/>
              </a:solidFill>
            </a:endParaRPr>
          </a:p>
        </p:txBody>
      </p:sp>
      <p:sp>
        <p:nvSpPr>
          <p:cNvPr id="16" name="Text Placeholder 15"/>
          <p:cNvSpPr>
            <a:spLocks noGrp="1"/>
          </p:cNvSpPr>
          <p:nvPr>
            <p:ph type="body" sz="quarter" idx="13" hasCustomPrompt="1"/>
          </p:nvPr>
        </p:nvSpPr>
        <p:spPr>
          <a:xfrm>
            <a:off x="-1" y="6629400"/>
            <a:ext cx="8869680" cy="228600"/>
          </a:xfrm>
        </p:spPr>
        <p:txBody>
          <a:bodyPr vert="horz" lIns="90159" tIns="45085" rIns="90159" bIns="45085" rtlCol="0" anchor="ctr">
            <a:noAutofit/>
          </a:bodyPr>
          <a:lstStyle>
            <a:lvl1pPr>
              <a:defRPr lang="en-US" sz="1100" cap="all" spc="0" baseline="0" dirty="0">
                <a:solidFill>
                  <a:schemeClr val="bg1"/>
                </a:solidFill>
              </a:defRPr>
            </a:lvl1pPr>
          </a:lstStyle>
          <a:p>
            <a:pPr marL="0" lvl="0" indent="0">
              <a:buNone/>
            </a:pPr>
            <a:r>
              <a:rPr lang="en-US" dirty="0"/>
              <a:t>| Click to edit Master text styles |</a:t>
            </a:r>
          </a:p>
        </p:txBody>
      </p:sp>
      <p:sp>
        <p:nvSpPr>
          <p:cNvPr id="18" name="Title 1"/>
          <p:cNvSpPr>
            <a:spLocks noGrp="1"/>
          </p:cNvSpPr>
          <p:nvPr>
            <p:ph type="title"/>
          </p:nvPr>
        </p:nvSpPr>
        <p:spPr>
          <a:xfrm>
            <a:off x="340237" y="0"/>
            <a:ext cx="8046720" cy="457200"/>
          </a:xfrm>
        </p:spPr>
        <p:txBody>
          <a:bodyPr/>
          <a:lstStyle/>
          <a:p>
            <a:r>
              <a:rPr lang="en-US" dirty="0"/>
              <a:t>Click to edit Master title style</a:t>
            </a:r>
          </a:p>
        </p:txBody>
      </p:sp>
    </p:spTree>
    <p:extLst>
      <p:ext uri="{BB962C8B-B14F-4D97-AF65-F5344CB8AC3E}">
        <p14:creationId xmlns:p14="http://schemas.microsoft.com/office/powerpoint/2010/main" val="76025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F28D-8CE8-49A7-8ECE-A9BEB6F93DA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9FA6C557-572C-42A5-A493-FF382ED5CAE1}"/>
              </a:ext>
            </a:extLst>
          </p:cNvPr>
          <p:cNvSpPr>
            <a:spLocks noGrp="1"/>
          </p:cNvSpPr>
          <p:nvPr>
            <p:ph type="sldNum" sz="quarter" idx="10"/>
          </p:nvPr>
        </p:nvSpPr>
        <p:spPr/>
        <p:txBody>
          <a:bodyPr/>
          <a:lstStyle/>
          <a:p>
            <a:fld id="{E606364C-EE55-4B16-8CAB-B0A22A08E51F}" type="slidenum">
              <a:rPr lang="en-US" smtClean="0"/>
              <a:pPr/>
              <a:t>‹#›</a:t>
            </a:fld>
            <a:endParaRPr lang="en-US" dirty="0"/>
          </a:p>
        </p:txBody>
      </p:sp>
    </p:spTree>
    <p:extLst>
      <p:ext uri="{BB962C8B-B14F-4D97-AF65-F5344CB8AC3E}">
        <p14:creationId xmlns:p14="http://schemas.microsoft.com/office/powerpoint/2010/main" val="1012100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10400" y="6629400"/>
            <a:ext cx="2133600" cy="228600"/>
          </a:xfrm>
          <a:prstGeom prst="rect">
            <a:avLst/>
          </a:prstGeom>
        </p:spPr>
        <p:txBody>
          <a:bodyPr anchor="ctr"/>
          <a:lstStyle/>
          <a:p>
            <a:pPr defTabSz="898215">
              <a:defRPr/>
            </a:pPr>
            <a:fld id="{8ED25900-9283-420C-99A2-720FB5D4B1D3}" type="slidenum">
              <a:rPr lang="en-US" sz="1768" smtClean="0">
                <a:solidFill>
                  <a:srgbClr val="5F6062"/>
                </a:solidFill>
                <a:latin typeface="Cambria" panose="02040503050406030204" pitchFamily="18" charset="0"/>
                <a:cs typeface="+mn-cs"/>
              </a:rPr>
              <a:pPr defTabSz="898215">
                <a:defRPr/>
              </a:pPr>
              <a:t>‹#›</a:t>
            </a:fld>
            <a:endParaRPr lang="en-US" sz="1768" dirty="0">
              <a:solidFill>
                <a:srgbClr val="5F6062"/>
              </a:solidFill>
              <a:latin typeface="Cambria" panose="02040503050406030204" pitchFamily="18" charset="0"/>
              <a:cs typeface="+mn-cs"/>
            </a:endParaRPr>
          </a:p>
        </p:txBody>
      </p:sp>
    </p:spTree>
    <p:extLst>
      <p:ext uri="{BB962C8B-B14F-4D97-AF65-F5344CB8AC3E}">
        <p14:creationId xmlns:p14="http://schemas.microsoft.com/office/powerpoint/2010/main" val="240964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139D39DD-A7A3-461C-AE8F-ACCC8A76ED49}"/>
              </a:ext>
            </a:extLst>
          </p:cNvPr>
          <p:cNvSpPr>
            <a:spLocks noGrp="1"/>
          </p:cNvSpPr>
          <p:nvPr>
            <p:ph type="title"/>
          </p:nvPr>
        </p:nvSpPr>
        <p:spPr>
          <a:xfrm>
            <a:off x="166686" y="67470"/>
            <a:ext cx="8810625" cy="827880"/>
          </a:xfrm>
          <a:prstGeom prst="rect">
            <a:avLst/>
          </a:prstGeom>
        </p:spPr>
        <p:txBody>
          <a:bodyPr vert="horz" lIns="91440" tIns="45720" rIns="91440" bIns="45720" rtlCol="0" anchor="ctr">
            <a:normAutofit/>
          </a:bodyPr>
          <a:lstStyle>
            <a:lvl1pPr>
              <a:defRPr sz="3000"/>
            </a:lvl1pPr>
          </a:lstStyle>
          <a:p>
            <a:r>
              <a:rPr lang="en-US" dirty="0"/>
              <a:t>Click to edit Master title style</a:t>
            </a:r>
          </a:p>
        </p:txBody>
      </p:sp>
      <p:sp>
        <p:nvSpPr>
          <p:cNvPr id="11" name="Content Placeholder 2">
            <a:extLst>
              <a:ext uri="{FF2B5EF4-FFF2-40B4-BE49-F238E27FC236}">
                <a16:creationId xmlns:a16="http://schemas.microsoft.com/office/drawing/2014/main" id="{C8DCC5E6-DDD4-4CFA-A756-12B0D9B8957E}"/>
              </a:ext>
            </a:extLst>
          </p:cNvPr>
          <p:cNvSpPr>
            <a:spLocks noGrp="1"/>
          </p:cNvSpPr>
          <p:nvPr>
            <p:ph idx="1"/>
          </p:nvPr>
        </p:nvSpPr>
        <p:spPr>
          <a:xfrm>
            <a:off x="166687" y="1330325"/>
            <a:ext cx="88106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AF128ED5-9C60-4E17-AB98-1C00D63E77D7}"/>
              </a:ext>
            </a:extLst>
          </p:cNvPr>
          <p:cNvSpPr>
            <a:spLocks noGrp="1"/>
          </p:cNvSpPr>
          <p:nvPr>
            <p:ph type="sldNum" sz="quarter" idx="4"/>
          </p:nvPr>
        </p:nvSpPr>
        <p:spPr>
          <a:xfrm>
            <a:off x="7059808" y="6579614"/>
            <a:ext cx="2057400" cy="250488"/>
          </a:xfrm>
          <a:prstGeom prst="rect">
            <a:avLst/>
          </a:prstGeom>
        </p:spPr>
        <p:txBody>
          <a:bodyPr vert="horz" lIns="91440" tIns="45720" rIns="91440" bIns="45720" rtlCol="0" anchor="ctr"/>
          <a:lstStyle>
            <a:lvl1pPr algn="r">
              <a:defRPr sz="1200">
                <a:solidFill>
                  <a:schemeClr val="tx1"/>
                </a:solidFill>
                <a:latin typeface="Segoe UI Light" panose="020B0502040204020203" pitchFamily="34" charset="0"/>
                <a:cs typeface="Segoe UI Light" panose="020B0502040204020203" pitchFamily="34" charset="0"/>
              </a:defRPr>
            </a:lvl1pPr>
          </a:lstStyle>
          <a:p>
            <a:fld id="{E606364C-EE55-4B16-8CAB-B0A22A08E51F}" type="slidenum">
              <a:rPr lang="en-US" smtClean="0"/>
              <a:pPr/>
              <a:t>‹#›</a:t>
            </a:fld>
            <a:endParaRPr lang="en-US" dirty="0"/>
          </a:p>
        </p:txBody>
      </p:sp>
      <p:sp>
        <p:nvSpPr>
          <p:cNvPr id="6" name="Footer Placeholder 4">
            <a:extLst>
              <a:ext uri="{FF2B5EF4-FFF2-40B4-BE49-F238E27FC236}">
                <a16:creationId xmlns:a16="http://schemas.microsoft.com/office/drawing/2014/main" id="{1760E06C-68F9-4BB5-B0E4-2D32D13D4B65}"/>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srgbClr val="595959"/>
                </a:solidFill>
              </a:rPr>
              <a:t>Antero Resources (NYSE: AR)</a:t>
            </a:r>
          </a:p>
        </p:txBody>
      </p:sp>
    </p:spTree>
    <p:extLst>
      <p:ext uri="{BB962C8B-B14F-4D97-AF65-F5344CB8AC3E}">
        <p14:creationId xmlns:p14="http://schemas.microsoft.com/office/powerpoint/2010/main" val="745868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12"/>
          </p:nvPr>
        </p:nvSpPr>
        <p:spPr>
          <a:xfrm>
            <a:off x="7010400" y="6629400"/>
            <a:ext cx="2133600" cy="228600"/>
          </a:xfrm>
          <a:prstGeom prst="rect">
            <a:avLst/>
          </a:prstGeom>
        </p:spPr>
        <p:txBody>
          <a:bodyPr/>
          <a:lstStyle/>
          <a:p>
            <a:fld id="{8ED25900-9283-420C-99A2-720FB5D4B1D3}" type="slidenum">
              <a:rPr lang="en-US" smtClean="0">
                <a:solidFill>
                  <a:srgbClr val="5F6062"/>
                </a:solidFill>
              </a:rPr>
              <a:pPr/>
              <a:t>‹#›</a:t>
            </a:fld>
            <a:endParaRPr lang="en-US" dirty="0">
              <a:solidFill>
                <a:srgbClr val="5F6062"/>
              </a:solidFill>
            </a:endParaRPr>
          </a:p>
        </p:txBody>
      </p:sp>
    </p:spTree>
    <p:extLst>
      <p:ext uri="{BB962C8B-B14F-4D97-AF65-F5344CB8AC3E}">
        <p14:creationId xmlns:p14="http://schemas.microsoft.com/office/powerpoint/2010/main" val="29732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7.png"/><Relationship Id="rId4" Type="http://schemas.openxmlformats.org/officeDocument/2006/relationships/slideLayout" Target="../slideLayouts/slideLayout3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image" Target="../media/image1.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1.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7.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686" y="27898"/>
            <a:ext cx="8810625" cy="696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6687" y="1330325"/>
            <a:ext cx="881062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2896" y="6579614"/>
            <a:ext cx="2057400" cy="250488"/>
          </a:xfrm>
          <a:prstGeom prst="rect">
            <a:avLst/>
          </a:prstGeom>
        </p:spPr>
        <p:txBody>
          <a:bodyPr vert="horz" lIns="91440" tIns="45720" rIns="91440" bIns="45720" rtlCol="0" anchor="ctr"/>
          <a:lstStyle>
            <a:lvl1pPr algn="r">
              <a:defRPr sz="1200" b="1">
                <a:solidFill>
                  <a:schemeClr val="tx1"/>
                </a:solidFill>
                <a:latin typeface="+mj-lt"/>
                <a:cs typeface="Segoe UI Light" panose="020B0502040204020203" pitchFamily="34" charset="0"/>
              </a:defRPr>
            </a:lvl1pPr>
          </a:lstStyle>
          <a:p>
            <a:fld id="{E606364C-EE55-4B16-8CAB-B0A22A08E51F}" type="slidenum">
              <a:rPr lang="en-US" smtClean="0"/>
              <a:pPr/>
              <a:t>‹#›</a:t>
            </a:fld>
            <a:endParaRPr lang="en-US" dirty="0"/>
          </a:p>
        </p:txBody>
      </p:sp>
      <p:pic>
        <p:nvPicPr>
          <p:cNvPr id="9" name="Picture 8">
            <a:extLst>
              <a:ext uri="{FF2B5EF4-FFF2-40B4-BE49-F238E27FC236}">
                <a16:creationId xmlns:a16="http://schemas.microsoft.com/office/drawing/2014/main" id="{D5F8048D-40A7-4617-95F0-11236224CC99}"/>
              </a:ext>
            </a:extLst>
          </p:cNvPr>
          <p:cNvPicPr>
            <a:picLocks noChangeAspect="1"/>
          </p:cNvPicPr>
          <p:nvPr userDrawn="1"/>
        </p:nvPicPr>
        <p:blipFill>
          <a:blip r:embed="rId21" cstate="screen">
            <a:extLst>
              <a:ext uri="{28A0092B-C50C-407E-A947-70E740481C1C}">
                <a14:useLocalDpi xmlns:a14="http://schemas.microsoft.com/office/drawing/2010/main" val="0"/>
              </a:ext>
            </a:extLst>
          </a:blip>
          <a:stretch>
            <a:fillRect/>
          </a:stretch>
        </p:blipFill>
        <p:spPr>
          <a:xfrm>
            <a:off x="160824" y="6545265"/>
            <a:ext cx="422903" cy="287574"/>
          </a:xfrm>
          <a:prstGeom prst="rect">
            <a:avLst/>
          </a:prstGeom>
        </p:spPr>
      </p:pic>
      <p:cxnSp>
        <p:nvCxnSpPr>
          <p:cNvPr id="12" name="Straight Connector 11">
            <a:extLst>
              <a:ext uri="{FF2B5EF4-FFF2-40B4-BE49-F238E27FC236}">
                <a16:creationId xmlns:a16="http://schemas.microsoft.com/office/drawing/2014/main" id="{0C1C4B58-F0EF-409D-A429-83C94587FEAC}"/>
              </a:ext>
            </a:extLst>
          </p:cNvPr>
          <p:cNvCxnSpPr/>
          <p:nvPr userDrawn="1"/>
        </p:nvCxnSpPr>
        <p:spPr>
          <a:xfrm>
            <a:off x="3764" y="758617"/>
            <a:ext cx="9144000" cy="0"/>
          </a:xfrm>
          <a:prstGeom prst="line">
            <a:avLst/>
          </a:prstGeom>
          <a:ln w="44450">
            <a:gradFill flip="none" rotWithShape="1">
              <a:gsLst>
                <a:gs pos="0">
                  <a:schemeClr val="accent1"/>
                </a:gs>
                <a:gs pos="41000">
                  <a:schemeClr val="accent1"/>
                </a:gs>
                <a:gs pos="71000">
                  <a:schemeClr val="accent4"/>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BD10A3-2463-4362-B278-FA75C301D8FE}"/>
              </a:ext>
            </a:extLst>
          </p:cNvPr>
          <p:cNvCxnSpPr>
            <a:cxnSpLocks/>
          </p:cNvCxnSpPr>
          <p:nvPr userDrawn="1"/>
        </p:nvCxnSpPr>
        <p:spPr>
          <a:xfrm flipV="1">
            <a:off x="670721" y="6579614"/>
            <a:ext cx="0" cy="2109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AF468059-692F-4971-AF7F-E55A4A267684}"/>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b="1" dirty="0">
                <a:solidFill>
                  <a:srgbClr val="595959"/>
                </a:solidFill>
                <a:latin typeface="+mj-lt"/>
              </a:rPr>
              <a:t>Antero Resources (NYSE: AR)</a:t>
            </a:r>
          </a:p>
        </p:txBody>
      </p:sp>
      <p:cxnSp>
        <p:nvCxnSpPr>
          <p:cNvPr id="13" name="Straight Connector 12">
            <a:extLst>
              <a:ext uri="{FF2B5EF4-FFF2-40B4-BE49-F238E27FC236}">
                <a16:creationId xmlns:a16="http://schemas.microsoft.com/office/drawing/2014/main" id="{4EB9B8C7-F092-4176-84EC-42B5DB0BB960}"/>
              </a:ext>
            </a:extLst>
          </p:cNvPr>
          <p:cNvCxnSpPr/>
          <p:nvPr userDrawn="1"/>
        </p:nvCxnSpPr>
        <p:spPr>
          <a:xfrm>
            <a:off x="-4782" y="6519627"/>
            <a:ext cx="9144000" cy="0"/>
          </a:xfrm>
          <a:prstGeom prst="line">
            <a:avLst/>
          </a:prstGeom>
          <a:noFill/>
          <a:ln w="19050" cap="flat" cmpd="sng" algn="ctr">
            <a:solidFill>
              <a:srgbClr val="156048"/>
            </a:solidFill>
            <a:prstDash val="solid"/>
            <a:miter lim="800000"/>
          </a:ln>
          <a:effectLst/>
        </p:spPr>
      </p:cxnSp>
    </p:spTree>
    <p:extLst>
      <p:ext uri="{BB962C8B-B14F-4D97-AF65-F5344CB8AC3E}">
        <p14:creationId xmlns:p14="http://schemas.microsoft.com/office/powerpoint/2010/main" val="35532543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703" r:id="rId3"/>
    <p:sldLayoutId id="2147483758" r:id="rId4"/>
    <p:sldLayoutId id="2147483760" r:id="rId5"/>
    <p:sldLayoutId id="2147483761" r:id="rId6"/>
    <p:sldLayoutId id="2147483762" r:id="rId7"/>
    <p:sldLayoutId id="2147483743" r:id="rId8"/>
    <p:sldLayoutId id="2147483745" r:id="rId9"/>
    <p:sldLayoutId id="2147483746" r:id="rId10"/>
    <p:sldLayoutId id="2147483747" r:id="rId11"/>
    <p:sldLayoutId id="2147483748" r:id="rId12"/>
    <p:sldLayoutId id="2147483749" r:id="rId13"/>
    <p:sldLayoutId id="2147483750" r:id="rId14"/>
    <p:sldLayoutId id="2147483731" r:id="rId15"/>
    <p:sldLayoutId id="2147483733" r:id="rId16"/>
    <p:sldLayoutId id="2147483734" r:id="rId17"/>
    <p:sldLayoutId id="2147483716" r:id="rId18"/>
    <p:sldLayoutId id="2147483763" r:id="rId19"/>
  </p:sldLayoutIdLst>
  <p:hf hd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686" y="27898"/>
            <a:ext cx="8810625" cy="696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6687" y="1330325"/>
            <a:ext cx="881062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2896" y="6579614"/>
            <a:ext cx="2057400" cy="250488"/>
          </a:xfrm>
          <a:prstGeom prst="rect">
            <a:avLst/>
          </a:prstGeom>
        </p:spPr>
        <p:txBody>
          <a:bodyPr vert="horz" lIns="91440" tIns="45720" rIns="91440" bIns="45720" rtlCol="0" anchor="ctr"/>
          <a:lstStyle>
            <a:lvl1pPr algn="r">
              <a:defRPr sz="1200" b="1">
                <a:solidFill>
                  <a:schemeClr val="tx1"/>
                </a:solidFill>
                <a:latin typeface="+mj-lt"/>
                <a:cs typeface="Segoe UI Light" panose="020B0502040204020203" pitchFamily="34" charset="0"/>
              </a:defRPr>
            </a:lvl1pPr>
          </a:lstStyle>
          <a:p>
            <a:fld id="{E606364C-EE55-4B16-8CAB-B0A22A08E51F}" type="slidenum">
              <a:rPr lang="en-US" smtClean="0"/>
              <a:pPr/>
              <a:t>‹#›</a:t>
            </a:fld>
            <a:endParaRPr lang="en-US" dirty="0"/>
          </a:p>
        </p:txBody>
      </p:sp>
      <p:pic>
        <p:nvPicPr>
          <p:cNvPr id="9" name="Picture 8">
            <a:extLst>
              <a:ext uri="{FF2B5EF4-FFF2-40B4-BE49-F238E27FC236}">
                <a16:creationId xmlns:a16="http://schemas.microsoft.com/office/drawing/2014/main" id="{D5F8048D-40A7-4617-95F0-11236224CC9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60824" y="6545265"/>
            <a:ext cx="422903" cy="287574"/>
          </a:xfrm>
          <a:prstGeom prst="rect">
            <a:avLst/>
          </a:prstGeom>
        </p:spPr>
      </p:pic>
      <p:cxnSp>
        <p:nvCxnSpPr>
          <p:cNvPr id="11" name="Straight Connector 10">
            <a:extLst>
              <a:ext uri="{FF2B5EF4-FFF2-40B4-BE49-F238E27FC236}">
                <a16:creationId xmlns:a16="http://schemas.microsoft.com/office/drawing/2014/main" id="{2A1BE909-FC15-4616-B57A-4CF9DD25EBC4}"/>
              </a:ext>
            </a:extLst>
          </p:cNvPr>
          <p:cNvCxnSpPr/>
          <p:nvPr userDrawn="1"/>
        </p:nvCxnSpPr>
        <p:spPr>
          <a:xfrm>
            <a:off x="-4782" y="6519627"/>
            <a:ext cx="9144000" cy="0"/>
          </a:xfrm>
          <a:prstGeom prst="line">
            <a:avLst/>
          </a:prstGeom>
          <a:ln w="12700">
            <a:solidFill>
              <a:srgbClr val="156048"/>
            </a:solidFill>
          </a:ln>
        </p:spPr>
        <p:style>
          <a:lnRef idx="1">
            <a:schemeClr val="accent1"/>
          </a:lnRef>
          <a:fillRef idx="0">
            <a:schemeClr val="accent1"/>
          </a:fillRef>
          <a:effectRef idx="0">
            <a:schemeClr val="accent1"/>
          </a:effectRef>
          <a:fontRef idx="minor">
            <a:schemeClr val="tx1"/>
          </a:fontRef>
        </p:style>
      </p:cxnSp>
      <p:sp>
        <p:nvSpPr>
          <p:cNvPr id="14" name="Footer Placeholder 13">
            <a:extLst>
              <a:ext uri="{FF2B5EF4-FFF2-40B4-BE49-F238E27FC236}">
                <a16:creationId xmlns:a16="http://schemas.microsoft.com/office/drawing/2014/main" id="{068B1FCD-EA38-4CB5-AFAF-26F8EC9BDC66}"/>
              </a:ext>
            </a:extLst>
          </p:cNvPr>
          <p:cNvSpPr>
            <a:spLocks noGrp="1"/>
          </p:cNvSpPr>
          <p:nvPr>
            <p:ph type="ftr" sz="quarter" idx="3"/>
          </p:nvPr>
        </p:nvSpPr>
        <p:spPr>
          <a:xfrm>
            <a:off x="679267" y="6531587"/>
            <a:ext cx="1968500" cy="310476"/>
          </a:xfrm>
          <a:prstGeom prst="rect">
            <a:avLst/>
          </a:prstGeom>
        </p:spPr>
        <p:txBody>
          <a:bodyPr vert="horz" lIns="91440" tIns="45720" rIns="91440" bIns="45720" rtlCol="0" anchor="ctr"/>
          <a:lstStyle>
            <a:lvl1pPr algn="l">
              <a:defRPr sz="1200" b="1">
                <a:solidFill>
                  <a:schemeClr val="tx1"/>
                </a:solidFill>
                <a:latin typeface="+mj-lt"/>
                <a:cs typeface="Segoe UI Light" panose="020B0502040204020203" pitchFamily="34" charset="0"/>
              </a:defRPr>
            </a:lvl1pPr>
          </a:lstStyle>
          <a:p>
            <a:endParaRPr lang="en-US" dirty="0"/>
          </a:p>
        </p:txBody>
      </p:sp>
      <p:cxnSp>
        <p:nvCxnSpPr>
          <p:cNvPr id="16" name="Straight Connector 15">
            <a:extLst>
              <a:ext uri="{FF2B5EF4-FFF2-40B4-BE49-F238E27FC236}">
                <a16:creationId xmlns:a16="http://schemas.microsoft.com/office/drawing/2014/main" id="{E6BD10A3-2463-4362-B278-FA75C301D8FE}"/>
              </a:ext>
            </a:extLst>
          </p:cNvPr>
          <p:cNvCxnSpPr>
            <a:cxnSpLocks/>
          </p:cNvCxnSpPr>
          <p:nvPr userDrawn="1"/>
        </p:nvCxnSpPr>
        <p:spPr>
          <a:xfrm flipV="1">
            <a:off x="670721" y="6579614"/>
            <a:ext cx="0" cy="2109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DBEFE62-65DB-4BA9-B66A-17CFEC1DFB7F}"/>
              </a:ext>
            </a:extLst>
          </p:cNvPr>
          <p:cNvCxnSpPr/>
          <p:nvPr userDrawn="1"/>
        </p:nvCxnSpPr>
        <p:spPr>
          <a:xfrm>
            <a:off x="3764" y="758617"/>
            <a:ext cx="9144000" cy="0"/>
          </a:xfrm>
          <a:prstGeom prst="line">
            <a:avLst/>
          </a:prstGeom>
          <a:ln w="44450">
            <a:gradFill flip="none" rotWithShape="1">
              <a:gsLst>
                <a:gs pos="0">
                  <a:schemeClr val="accent1"/>
                </a:gs>
                <a:gs pos="41000">
                  <a:schemeClr val="accent1"/>
                </a:gs>
                <a:gs pos="71000">
                  <a:schemeClr val="accent4"/>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6791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686" y="27898"/>
            <a:ext cx="8810625" cy="696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6687" y="1330325"/>
            <a:ext cx="881062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2896" y="6579614"/>
            <a:ext cx="2057400" cy="250488"/>
          </a:xfrm>
          <a:prstGeom prst="rect">
            <a:avLst/>
          </a:prstGeom>
        </p:spPr>
        <p:txBody>
          <a:bodyPr vert="horz" lIns="91440" tIns="45720" rIns="91440" bIns="45720" rtlCol="0" anchor="ctr"/>
          <a:lstStyle>
            <a:lvl1pPr algn="r">
              <a:defRPr sz="1200" b="1">
                <a:solidFill>
                  <a:schemeClr val="tx1"/>
                </a:solidFill>
                <a:latin typeface="Archivo"/>
                <a:cs typeface="Segoe UI Light" panose="020B0502040204020203" pitchFamily="34" charset="0"/>
              </a:defRPr>
            </a:lvl1pPr>
          </a:lstStyle>
          <a:p>
            <a:fld id="{E606364C-EE55-4B16-8CAB-B0A22A08E51F}" type="slidenum">
              <a:rPr lang="en-US" smtClean="0"/>
              <a:pPr/>
              <a:t>‹#›</a:t>
            </a:fld>
            <a:endParaRPr lang="en-US" dirty="0"/>
          </a:p>
        </p:txBody>
      </p:sp>
      <p:pic>
        <p:nvPicPr>
          <p:cNvPr id="9" name="Picture 8">
            <a:extLst>
              <a:ext uri="{FF2B5EF4-FFF2-40B4-BE49-F238E27FC236}">
                <a16:creationId xmlns:a16="http://schemas.microsoft.com/office/drawing/2014/main" id="{D5F8048D-40A7-4617-95F0-11236224CC9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60824" y="6545265"/>
            <a:ext cx="422903" cy="287574"/>
          </a:xfrm>
          <a:prstGeom prst="rect">
            <a:avLst/>
          </a:prstGeom>
        </p:spPr>
      </p:pic>
      <p:cxnSp>
        <p:nvCxnSpPr>
          <p:cNvPr id="11" name="Straight Connector 10">
            <a:extLst>
              <a:ext uri="{FF2B5EF4-FFF2-40B4-BE49-F238E27FC236}">
                <a16:creationId xmlns:a16="http://schemas.microsoft.com/office/drawing/2014/main" id="{2A1BE909-FC15-4616-B57A-4CF9DD25EBC4}"/>
              </a:ext>
            </a:extLst>
          </p:cNvPr>
          <p:cNvCxnSpPr/>
          <p:nvPr userDrawn="1"/>
        </p:nvCxnSpPr>
        <p:spPr>
          <a:xfrm>
            <a:off x="-4782" y="6519627"/>
            <a:ext cx="9144000" cy="0"/>
          </a:xfrm>
          <a:prstGeom prst="line">
            <a:avLst/>
          </a:prstGeom>
          <a:ln w="12700">
            <a:solidFill>
              <a:srgbClr val="15604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1C4B58-F0EF-409D-A429-83C94587FEAC}"/>
              </a:ext>
            </a:extLst>
          </p:cNvPr>
          <p:cNvCxnSpPr/>
          <p:nvPr userDrawn="1"/>
        </p:nvCxnSpPr>
        <p:spPr>
          <a:xfrm>
            <a:off x="3764" y="758617"/>
            <a:ext cx="9144000" cy="0"/>
          </a:xfrm>
          <a:prstGeom prst="line">
            <a:avLst/>
          </a:prstGeom>
          <a:ln w="44450">
            <a:gradFill flip="none" rotWithShape="1">
              <a:gsLst>
                <a:gs pos="0">
                  <a:schemeClr val="accent1"/>
                </a:gs>
                <a:gs pos="41000">
                  <a:schemeClr val="accent1"/>
                </a:gs>
                <a:gs pos="71000">
                  <a:schemeClr val="accent4"/>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BD10A3-2463-4362-B278-FA75C301D8FE}"/>
              </a:ext>
            </a:extLst>
          </p:cNvPr>
          <p:cNvCxnSpPr>
            <a:cxnSpLocks/>
          </p:cNvCxnSpPr>
          <p:nvPr userDrawn="1"/>
        </p:nvCxnSpPr>
        <p:spPr>
          <a:xfrm flipV="1">
            <a:off x="670721" y="6579614"/>
            <a:ext cx="0" cy="2109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AF468059-692F-4971-AF7F-E55A4A267684}"/>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b="1" dirty="0">
                <a:solidFill>
                  <a:srgbClr val="595959"/>
                </a:solidFill>
                <a:latin typeface="Archivo"/>
              </a:rPr>
              <a:t>Antero Resources (NYSE: AR)</a:t>
            </a:r>
          </a:p>
        </p:txBody>
      </p:sp>
    </p:spTree>
    <p:extLst>
      <p:ext uri="{BB962C8B-B14F-4D97-AF65-F5344CB8AC3E}">
        <p14:creationId xmlns:p14="http://schemas.microsoft.com/office/powerpoint/2010/main" val="1418673502"/>
      </p:ext>
    </p:extLst>
  </p:cSld>
  <p:clrMap bg1="lt1" tx1="dk1" bg2="lt2" tx2="dk2" accent1="accent1" accent2="accent2" accent3="accent3" accent4="accent4" accent5="accent5" accent6="accent6" hlink="hlink" folHlink="folHlink"/>
  <p:sldLayoutIdLst>
    <p:sldLayoutId id="2147483798" r:id="rId1"/>
  </p:sldLayoutIdLst>
  <p:hf hdr="0" dt="0"/>
  <p:txStyles>
    <p:titleStyle>
      <a:lvl1pPr algn="l" defTabSz="914400" rtl="0" eaLnBrk="1" latinLnBrk="0" hangingPunct="1">
        <a:lnSpc>
          <a:spcPct val="90000"/>
        </a:lnSpc>
        <a:spcBef>
          <a:spcPct val="0"/>
        </a:spcBef>
        <a:buNone/>
        <a:defRPr sz="3000" b="1" kern="1200">
          <a:solidFill>
            <a:schemeClr val="tx1"/>
          </a:solidFill>
          <a:latin typeface="Archivo"/>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chivo"/>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chivo"/>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chivo"/>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chivo"/>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chivo"/>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686" y="27898"/>
            <a:ext cx="8810625" cy="696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6687" y="1330325"/>
            <a:ext cx="881062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2896" y="6579614"/>
            <a:ext cx="2057400" cy="250488"/>
          </a:xfrm>
          <a:prstGeom prst="rect">
            <a:avLst/>
          </a:prstGeom>
        </p:spPr>
        <p:txBody>
          <a:bodyPr vert="horz" lIns="91440" tIns="45720" rIns="91440" bIns="45720" rtlCol="0" anchor="ctr"/>
          <a:lstStyle>
            <a:lvl1pPr algn="r">
              <a:defRPr sz="1200" b="1">
                <a:solidFill>
                  <a:schemeClr val="tx1"/>
                </a:solidFill>
                <a:latin typeface="Archivo"/>
                <a:cs typeface="Segoe UI Light" panose="020B0502040204020203" pitchFamily="34" charset="0"/>
              </a:defRPr>
            </a:lvl1pPr>
          </a:lstStyle>
          <a:p>
            <a:fld id="{E606364C-EE55-4B16-8CAB-B0A22A08E51F}" type="slidenum">
              <a:rPr lang="en-US" smtClean="0"/>
              <a:pPr/>
              <a:t>‹#›</a:t>
            </a:fld>
            <a:endParaRPr lang="en-US" dirty="0"/>
          </a:p>
        </p:txBody>
      </p:sp>
      <p:pic>
        <p:nvPicPr>
          <p:cNvPr id="9" name="Picture 8">
            <a:extLst>
              <a:ext uri="{FF2B5EF4-FFF2-40B4-BE49-F238E27FC236}">
                <a16:creationId xmlns:a16="http://schemas.microsoft.com/office/drawing/2014/main" id="{D5F8048D-40A7-4617-95F0-11236224CC99}"/>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60824" y="6545265"/>
            <a:ext cx="422903" cy="287574"/>
          </a:xfrm>
          <a:prstGeom prst="rect">
            <a:avLst/>
          </a:prstGeom>
        </p:spPr>
      </p:pic>
      <p:cxnSp>
        <p:nvCxnSpPr>
          <p:cNvPr id="11" name="Straight Connector 10">
            <a:extLst>
              <a:ext uri="{FF2B5EF4-FFF2-40B4-BE49-F238E27FC236}">
                <a16:creationId xmlns:a16="http://schemas.microsoft.com/office/drawing/2014/main" id="{2A1BE909-FC15-4616-B57A-4CF9DD25EBC4}"/>
              </a:ext>
            </a:extLst>
          </p:cNvPr>
          <p:cNvCxnSpPr/>
          <p:nvPr userDrawn="1"/>
        </p:nvCxnSpPr>
        <p:spPr>
          <a:xfrm>
            <a:off x="-4782" y="6519627"/>
            <a:ext cx="9144000" cy="0"/>
          </a:xfrm>
          <a:prstGeom prst="line">
            <a:avLst/>
          </a:prstGeom>
          <a:ln w="19050">
            <a:solidFill>
              <a:srgbClr val="15604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1C4B58-F0EF-409D-A429-83C94587FEAC}"/>
              </a:ext>
            </a:extLst>
          </p:cNvPr>
          <p:cNvCxnSpPr/>
          <p:nvPr userDrawn="1"/>
        </p:nvCxnSpPr>
        <p:spPr>
          <a:xfrm>
            <a:off x="3764" y="758617"/>
            <a:ext cx="9144000" cy="0"/>
          </a:xfrm>
          <a:prstGeom prst="line">
            <a:avLst/>
          </a:prstGeom>
          <a:ln w="44450">
            <a:gradFill flip="none" rotWithShape="1">
              <a:gsLst>
                <a:gs pos="0">
                  <a:schemeClr val="accent1"/>
                </a:gs>
                <a:gs pos="41000">
                  <a:schemeClr val="accent1"/>
                </a:gs>
                <a:gs pos="71000">
                  <a:schemeClr val="accent4"/>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BD10A3-2463-4362-B278-FA75C301D8FE}"/>
              </a:ext>
            </a:extLst>
          </p:cNvPr>
          <p:cNvCxnSpPr>
            <a:cxnSpLocks/>
          </p:cNvCxnSpPr>
          <p:nvPr userDrawn="1"/>
        </p:nvCxnSpPr>
        <p:spPr>
          <a:xfrm flipV="1">
            <a:off x="670721" y="6579614"/>
            <a:ext cx="0" cy="2109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AF468059-692F-4971-AF7F-E55A4A267684}"/>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b="1" dirty="0">
                <a:solidFill>
                  <a:srgbClr val="595959"/>
                </a:solidFill>
                <a:latin typeface="Archivo"/>
              </a:rPr>
              <a:t>Antero Resources (NYSE: AR)</a:t>
            </a:r>
          </a:p>
        </p:txBody>
      </p:sp>
    </p:spTree>
    <p:extLst>
      <p:ext uri="{BB962C8B-B14F-4D97-AF65-F5344CB8AC3E}">
        <p14:creationId xmlns:p14="http://schemas.microsoft.com/office/powerpoint/2010/main" val="104188012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Lst>
  <p:hf hdr="0" dt="0"/>
  <p:txStyles>
    <p:titleStyle>
      <a:lvl1pPr algn="l" defTabSz="914400" rtl="0" eaLnBrk="1" latinLnBrk="0" hangingPunct="1">
        <a:lnSpc>
          <a:spcPct val="90000"/>
        </a:lnSpc>
        <a:spcBef>
          <a:spcPct val="0"/>
        </a:spcBef>
        <a:buNone/>
        <a:defRPr sz="3200" b="1" kern="1200">
          <a:solidFill>
            <a:schemeClr val="tx1"/>
          </a:solidFill>
          <a:latin typeface="Archivo"/>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chivo"/>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chivo"/>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chivo"/>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chivo"/>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chivo"/>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686" y="27898"/>
            <a:ext cx="8810625" cy="696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6687" y="1330325"/>
            <a:ext cx="881062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2896" y="6579614"/>
            <a:ext cx="2057400" cy="250488"/>
          </a:xfrm>
          <a:prstGeom prst="rect">
            <a:avLst/>
          </a:prstGeom>
        </p:spPr>
        <p:txBody>
          <a:bodyPr vert="horz" lIns="91440" tIns="45720" rIns="91440" bIns="45720" rtlCol="0" anchor="ctr"/>
          <a:lstStyle>
            <a:lvl1pPr algn="r">
              <a:defRPr sz="1200" b="1">
                <a:solidFill>
                  <a:schemeClr val="tx1"/>
                </a:solidFill>
                <a:latin typeface="+mj-lt"/>
                <a:cs typeface="Segoe UI Light" panose="020B0502040204020203" pitchFamily="34" charset="0"/>
              </a:defRPr>
            </a:lvl1pPr>
          </a:lstStyle>
          <a:p>
            <a:fld id="{E606364C-EE55-4B16-8CAB-B0A22A08E51F}" type="slidenum">
              <a:rPr lang="en-US" smtClean="0"/>
              <a:pPr/>
              <a:t>‹#›</a:t>
            </a:fld>
            <a:endParaRPr lang="en-US" dirty="0"/>
          </a:p>
        </p:txBody>
      </p:sp>
      <p:cxnSp>
        <p:nvCxnSpPr>
          <p:cNvPr id="11" name="Straight Connector 10">
            <a:extLst>
              <a:ext uri="{FF2B5EF4-FFF2-40B4-BE49-F238E27FC236}">
                <a16:creationId xmlns:a16="http://schemas.microsoft.com/office/drawing/2014/main" id="{2A1BE909-FC15-4616-B57A-4CF9DD25EBC4}"/>
              </a:ext>
            </a:extLst>
          </p:cNvPr>
          <p:cNvCxnSpPr/>
          <p:nvPr userDrawn="1"/>
        </p:nvCxnSpPr>
        <p:spPr>
          <a:xfrm>
            <a:off x="-4782" y="6519627"/>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1C4B58-F0EF-409D-A429-83C94587FEAC}"/>
              </a:ext>
            </a:extLst>
          </p:cNvPr>
          <p:cNvCxnSpPr/>
          <p:nvPr userDrawn="1"/>
        </p:nvCxnSpPr>
        <p:spPr>
          <a:xfrm>
            <a:off x="3764" y="758617"/>
            <a:ext cx="9144000" cy="0"/>
          </a:xfrm>
          <a:prstGeom prst="line">
            <a:avLst/>
          </a:prstGeom>
          <a:ln w="50800">
            <a:gradFill flip="none" rotWithShape="1">
              <a:gsLst>
                <a:gs pos="43000">
                  <a:schemeClr val="accent1"/>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BD10A3-2463-4362-B278-FA75C301D8FE}"/>
              </a:ext>
            </a:extLst>
          </p:cNvPr>
          <p:cNvCxnSpPr>
            <a:cxnSpLocks/>
          </p:cNvCxnSpPr>
          <p:nvPr userDrawn="1"/>
        </p:nvCxnSpPr>
        <p:spPr>
          <a:xfrm flipV="1">
            <a:off x="670721" y="6579614"/>
            <a:ext cx="0" cy="2109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AF468059-692F-4971-AF7F-E55A4A267684}"/>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b="1" dirty="0">
                <a:solidFill>
                  <a:srgbClr val="595959"/>
                </a:solidFill>
                <a:latin typeface="+mj-lt"/>
              </a:rPr>
              <a:t>Antero Midstream (NYSE: AM)</a:t>
            </a:r>
          </a:p>
        </p:txBody>
      </p:sp>
      <p:pic>
        <p:nvPicPr>
          <p:cNvPr id="13" name="Picture 12">
            <a:extLst>
              <a:ext uri="{FF2B5EF4-FFF2-40B4-BE49-F238E27FC236}">
                <a16:creationId xmlns:a16="http://schemas.microsoft.com/office/drawing/2014/main" id="{439F0ED8-719C-44FB-B1D2-3765766B0EFE}"/>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rot="21229345">
            <a:off x="182826" y="6556387"/>
            <a:ext cx="230678" cy="270991"/>
          </a:xfrm>
          <a:prstGeom prst="rect">
            <a:avLst/>
          </a:prstGeom>
        </p:spPr>
      </p:pic>
    </p:spTree>
    <p:extLst>
      <p:ext uri="{BB962C8B-B14F-4D97-AF65-F5344CB8AC3E}">
        <p14:creationId xmlns:p14="http://schemas.microsoft.com/office/powerpoint/2010/main" val="387968923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Lst>
  <p:hf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686" y="27898"/>
            <a:ext cx="8810625" cy="696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6687" y="1330325"/>
            <a:ext cx="881062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2896" y="6579614"/>
            <a:ext cx="2057400" cy="250488"/>
          </a:xfrm>
          <a:prstGeom prst="rect">
            <a:avLst/>
          </a:prstGeom>
        </p:spPr>
        <p:txBody>
          <a:bodyPr vert="horz" lIns="91440" tIns="45720" rIns="91440" bIns="45720" rtlCol="0" anchor="ctr"/>
          <a:lstStyle>
            <a:lvl1pPr algn="r">
              <a:defRPr sz="1200" b="1">
                <a:solidFill>
                  <a:schemeClr val="tx1"/>
                </a:solidFill>
                <a:latin typeface="+mj-lt"/>
                <a:cs typeface="Segoe UI Light" panose="020B0502040204020203" pitchFamily="34" charset="0"/>
              </a:defRPr>
            </a:lvl1pPr>
          </a:lstStyle>
          <a:p>
            <a:fld id="{E606364C-EE55-4B16-8CAB-B0A22A08E51F}" type="slidenum">
              <a:rPr lang="en-US" smtClean="0"/>
              <a:pPr/>
              <a:t>‹#›</a:t>
            </a:fld>
            <a:endParaRPr lang="en-US" dirty="0"/>
          </a:p>
        </p:txBody>
      </p:sp>
      <p:pic>
        <p:nvPicPr>
          <p:cNvPr id="9" name="Picture 8">
            <a:extLst>
              <a:ext uri="{FF2B5EF4-FFF2-40B4-BE49-F238E27FC236}">
                <a16:creationId xmlns:a16="http://schemas.microsoft.com/office/drawing/2014/main" id="{D5F8048D-40A7-4617-95F0-11236224CC99}"/>
              </a:ext>
            </a:extLst>
          </p:cNvPr>
          <p:cNvPicPr>
            <a:picLocks noChangeAspect="1"/>
          </p:cNvPicPr>
          <p:nvPr userDrawn="1"/>
        </p:nvPicPr>
        <p:blipFill>
          <a:blip r:embed="rId23" cstate="screen">
            <a:extLst>
              <a:ext uri="{28A0092B-C50C-407E-A947-70E740481C1C}">
                <a14:useLocalDpi xmlns:a14="http://schemas.microsoft.com/office/drawing/2010/main" val="0"/>
              </a:ext>
            </a:extLst>
          </a:blip>
          <a:stretch>
            <a:fillRect/>
          </a:stretch>
        </p:blipFill>
        <p:spPr>
          <a:xfrm>
            <a:off x="160824" y="6545265"/>
            <a:ext cx="422903" cy="287574"/>
          </a:xfrm>
          <a:prstGeom prst="rect">
            <a:avLst/>
          </a:prstGeom>
        </p:spPr>
      </p:pic>
      <p:cxnSp>
        <p:nvCxnSpPr>
          <p:cNvPr id="11" name="Straight Connector 10">
            <a:extLst>
              <a:ext uri="{FF2B5EF4-FFF2-40B4-BE49-F238E27FC236}">
                <a16:creationId xmlns:a16="http://schemas.microsoft.com/office/drawing/2014/main" id="{2A1BE909-FC15-4616-B57A-4CF9DD25EBC4}"/>
              </a:ext>
            </a:extLst>
          </p:cNvPr>
          <p:cNvCxnSpPr/>
          <p:nvPr userDrawn="1"/>
        </p:nvCxnSpPr>
        <p:spPr>
          <a:xfrm>
            <a:off x="-4782" y="6519627"/>
            <a:ext cx="9144000" cy="0"/>
          </a:xfrm>
          <a:prstGeom prst="line">
            <a:avLst/>
          </a:prstGeom>
          <a:ln w="12700">
            <a:solidFill>
              <a:srgbClr val="15604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1C4B58-F0EF-409D-A429-83C94587FEAC}"/>
              </a:ext>
            </a:extLst>
          </p:cNvPr>
          <p:cNvCxnSpPr/>
          <p:nvPr userDrawn="1"/>
        </p:nvCxnSpPr>
        <p:spPr>
          <a:xfrm>
            <a:off x="3764" y="758617"/>
            <a:ext cx="9144000" cy="0"/>
          </a:xfrm>
          <a:prstGeom prst="line">
            <a:avLst/>
          </a:prstGeom>
          <a:ln w="44450">
            <a:gradFill flip="none" rotWithShape="1">
              <a:gsLst>
                <a:gs pos="0">
                  <a:schemeClr val="accent1"/>
                </a:gs>
                <a:gs pos="41000">
                  <a:schemeClr val="accent1"/>
                </a:gs>
                <a:gs pos="71000">
                  <a:schemeClr val="accent4"/>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BD10A3-2463-4362-B278-FA75C301D8FE}"/>
              </a:ext>
            </a:extLst>
          </p:cNvPr>
          <p:cNvCxnSpPr>
            <a:cxnSpLocks/>
          </p:cNvCxnSpPr>
          <p:nvPr userDrawn="1"/>
        </p:nvCxnSpPr>
        <p:spPr>
          <a:xfrm flipV="1">
            <a:off x="670721" y="6579614"/>
            <a:ext cx="0" cy="2109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AF468059-692F-4971-AF7F-E55A4A267684}"/>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b="1" dirty="0">
                <a:solidFill>
                  <a:srgbClr val="595959"/>
                </a:solidFill>
                <a:latin typeface="+mj-lt"/>
              </a:rPr>
              <a:t>Antero Resources (NYSE: AR)</a:t>
            </a:r>
          </a:p>
        </p:txBody>
      </p:sp>
    </p:spTree>
    <p:extLst>
      <p:ext uri="{BB962C8B-B14F-4D97-AF65-F5344CB8AC3E}">
        <p14:creationId xmlns:p14="http://schemas.microsoft.com/office/powerpoint/2010/main" val="21276362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Lst>
  <p:hf hd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686" y="27898"/>
            <a:ext cx="8810625" cy="696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6687" y="1330325"/>
            <a:ext cx="881062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2896" y="6579614"/>
            <a:ext cx="2057400" cy="250488"/>
          </a:xfrm>
          <a:prstGeom prst="rect">
            <a:avLst/>
          </a:prstGeom>
        </p:spPr>
        <p:txBody>
          <a:bodyPr vert="horz" lIns="91440" tIns="45720" rIns="91440" bIns="45720" rtlCol="0" anchor="ctr"/>
          <a:lstStyle>
            <a:lvl1pPr algn="r">
              <a:defRPr sz="1200" b="1">
                <a:solidFill>
                  <a:schemeClr val="tx1"/>
                </a:solidFill>
                <a:latin typeface="+mj-lt"/>
                <a:cs typeface="Segoe UI Light" panose="020B0502040204020203" pitchFamily="34" charset="0"/>
              </a:defRPr>
            </a:lvl1pPr>
          </a:lstStyle>
          <a:p>
            <a:fld id="{E606364C-EE55-4B16-8CAB-B0A22A08E51F}" type="slidenum">
              <a:rPr lang="en-US" smtClean="0"/>
              <a:pPr/>
              <a:t>‹#›</a:t>
            </a:fld>
            <a:endParaRPr lang="en-US" dirty="0"/>
          </a:p>
        </p:txBody>
      </p:sp>
      <p:pic>
        <p:nvPicPr>
          <p:cNvPr id="9" name="Picture 8">
            <a:extLst>
              <a:ext uri="{FF2B5EF4-FFF2-40B4-BE49-F238E27FC236}">
                <a16:creationId xmlns:a16="http://schemas.microsoft.com/office/drawing/2014/main" id="{D5F8048D-40A7-4617-95F0-11236224CC99}"/>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160824" y="6545265"/>
            <a:ext cx="422903" cy="287574"/>
          </a:xfrm>
          <a:prstGeom prst="rect">
            <a:avLst/>
          </a:prstGeom>
        </p:spPr>
      </p:pic>
      <p:cxnSp>
        <p:nvCxnSpPr>
          <p:cNvPr id="12" name="Straight Connector 11">
            <a:extLst>
              <a:ext uri="{FF2B5EF4-FFF2-40B4-BE49-F238E27FC236}">
                <a16:creationId xmlns:a16="http://schemas.microsoft.com/office/drawing/2014/main" id="{0C1C4B58-F0EF-409D-A429-83C94587FEAC}"/>
              </a:ext>
            </a:extLst>
          </p:cNvPr>
          <p:cNvCxnSpPr/>
          <p:nvPr userDrawn="1"/>
        </p:nvCxnSpPr>
        <p:spPr>
          <a:xfrm>
            <a:off x="3764" y="758617"/>
            <a:ext cx="9144000" cy="0"/>
          </a:xfrm>
          <a:prstGeom prst="line">
            <a:avLst/>
          </a:prstGeom>
          <a:ln w="44450">
            <a:gradFill flip="none" rotWithShape="1">
              <a:gsLst>
                <a:gs pos="0">
                  <a:schemeClr val="accent1"/>
                </a:gs>
                <a:gs pos="41000">
                  <a:schemeClr val="accent1"/>
                </a:gs>
                <a:gs pos="71000">
                  <a:schemeClr val="accent4"/>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BD10A3-2463-4362-B278-FA75C301D8FE}"/>
              </a:ext>
            </a:extLst>
          </p:cNvPr>
          <p:cNvCxnSpPr>
            <a:cxnSpLocks/>
          </p:cNvCxnSpPr>
          <p:nvPr userDrawn="1"/>
        </p:nvCxnSpPr>
        <p:spPr>
          <a:xfrm flipV="1">
            <a:off x="670721" y="6579614"/>
            <a:ext cx="0" cy="2109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AF468059-692F-4971-AF7F-E55A4A267684}"/>
              </a:ext>
            </a:extLst>
          </p:cNvPr>
          <p:cNvSpPr txBox="1">
            <a:spLocks/>
          </p:cNvSpPr>
          <p:nvPr userDrawn="1"/>
        </p:nvSpPr>
        <p:spPr>
          <a:xfrm>
            <a:off x="670413" y="6536718"/>
            <a:ext cx="2413508" cy="31047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Segoe UI Light" panose="020B0502040204020203" pitchFamily="34" charset="0"/>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b="1" dirty="0">
                <a:solidFill>
                  <a:srgbClr val="595959"/>
                </a:solidFill>
                <a:latin typeface="+mj-lt"/>
              </a:rPr>
              <a:t>Antero Resources (NYSE: AR)</a:t>
            </a:r>
          </a:p>
        </p:txBody>
      </p:sp>
      <p:cxnSp>
        <p:nvCxnSpPr>
          <p:cNvPr id="13" name="Straight Connector 12">
            <a:extLst>
              <a:ext uri="{FF2B5EF4-FFF2-40B4-BE49-F238E27FC236}">
                <a16:creationId xmlns:a16="http://schemas.microsoft.com/office/drawing/2014/main" id="{A9D9ED12-3063-4F3A-BDC9-9F83A833FE48}"/>
              </a:ext>
            </a:extLst>
          </p:cNvPr>
          <p:cNvCxnSpPr/>
          <p:nvPr userDrawn="1"/>
        </p:nvCxnSpPr>
        <p:spPr>
          <a:xfrm>
            <a:off x="-4782" y="6519627"/>
            <a:ext cx="9144000" cy="0"/>
          </a:xfrm>
          <a:prstGeom prst="line">
            <a:avLst/>
          </a:prstGeom>
          <a:noFill/>
          <a:ln w="19050" cap="flat" cmpd="sng" algn="ctr">
            <a:solidFill>
              <a:srgbClr val="156048"/>
            </a:solidFill>
            <a:prstDash val="solid"/>
            <a:miter lim="800000"/>
          </a:ln>
          <a:effectLst/>
        </p:spPr>
      </p:cxnSp>
    </p:spTree>
    <p:extLst>
      <p:ext uri="{BB962C8B-B14F-4D97-AF65-F5344CB8AC3E}">
        <p14:creationId xmlns:p14="http://schemas.microsoft.com/office/powerpoint/2010/main" val="257138175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Lst>
  <p:hf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9.xml"/><Relationship Id="rId1" Type="http://schemas.openxmlformats.org/officeDocument/2006/relationships/tags" Target="../tags/tag7.xml"/><Relationship Id="rId4" Type="http://schemas.openxmlformats.org/officeDocument/2006/relationships/chart" Target="../charts/chart11.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9.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8.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chart" Target="../charts/char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chart" Target="../charts/char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3.xml"/><Relationship Id="rId4" Type="http://schemas.openxmlformats.org/officeDocument/2006/relationships/chart" Target="../charts/chart7.xml"/></Relationships>
</file>

<file path=ppt/slides/_rels/slide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chart" Target="../charts/chart8.xml"/><Relationship Id="rId5" Type="http://schemas.openxmlformats.org/officeDocument/2006/relationships/notesSlide" Target="../notesSlides/notesSlide6.xml"/><Relationship Id="rId4"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C9B53D-1DB5-4D7B-A7C4-83AB86D5FA3B}"/>
              </a:ext>
            </a:extLst>
          </p:cNvPr>
          <p:cNvSpPr txBox="1"/>
          <p:nvPr/>
        </p:nvSpPr>
        <p:spPr>
          <a:xfrm>
            <a:off x="0" y="4787661"/>
            <a:ext cx="9144000" cy="1871932"/>
          </a:xfrm>
          <a:prstGeom prst="rect">
            <a:avLst/>
          </a:prstGeom>
          <a:solidFill>
            <a:schemeClr val="accent1">
              <a:alpha val="48000"/>
            </a:schemeClr>
          </a:solidFill>
          <a:ln>
            <a:noFill/>
          </a:ln>
        </p:spPr>
        <p:style>
          <a:lnRef idx="0">
            <a:scrgbClr r="0" g="0" b="0"/>
          </a:lnRef>
          <a:fillRef idx="0">
            <a:scrgbClr r="0" g="0" b="0"/>
          </a:fillRef>
          <a:effectRef idx="0">
            <a:scrgbClr r="0" g="0" b="0"/>
          </a:effectRef>
          <a:fontRef idx="minor">
            <a:schemeClr val="lt1"/>
          </a:fontRef>
        </p:style>
        <p:txBody>
          <a:bodyPr wrap="square" rtlCol="0">
            <a:noAutofit/>
          </a:bodyPr>
          <a:lstStyle/>
          <a:p>
            <a:pPr defTabSz="457200">
              <a:spcBef>
                <a:spcPts val="1600"/>
              </a:spcBef>
              <a:defRPr/>
            </a:pPr>
            <a:endParaRPr lang="en-US" sz="2000" dirty="0">
              <a:solidFill>
                <a:prstClr val="white"/>
              </a:solidFill>
              <a:effectLst>
                <a:outerShdw blurRad="50800" dist="50800" dir="5400000" algn="ctr" rotWithShape="0">
                  <a:schemeClr val="tx1">
                    <a:lumMod val="50000"/>
                  </a:schemeClr>
                </a:outerShdw>
              </a:effectLst>
              <a:latin typeface="Segoe UI Light" panose="020B0502040204020203" pitchFamily="34" charset="0"/>
              <a:cs typeface="Segoe UI Light" panose="020B0502040204020203" pitchFamily="34" charset="0"/>
            </a:endParaRPr>
          </a:p>
        </p:txBody>
      </p:sp>
      <p:sp>
        <p:nvSpPr>
          <p:cNvPr id="23" name="Title 1">
            <a:extLst>
              <a:ext uri="{FF2B5EF4-FFF2-40B4-BE49-F238E27FC236}">
                <a16:creationId xmlns:a16="http://schemas.microsoft.com/office/drawing/2014/main" id="{18CF9427-D1E7-4ADF-9226-5800B16CD3C1}"/>
              </a:ext>
            </a:extLst>
          </p:cNvPr>
          <p:cNvSpPr txBox="1">
            <a:spLocks/>
          </p:cNvSpPr>
          <p:nvPr/>
        </p:nvSpPr>
        <p:spPr>
          <a:xfrm>
            <a:off x="508958" y="5133930"/>
            <a:ext cx="8402128" cy="1134484"/>
          </a:xfrm>
          <a:prstGeom prst="rect">
            <a:avLst/>
          </a:prstGeom>
          <a:ln>
            <a:noFill/>
          </a:ln>
          <a:effectLst>
            <a:glow rad="63500">
              <a:schemeClr val="accent1">
                <a:alpha val="40000"/>
              </a:schemeClr>
            </a:glow>
          </a:effectLst>
        </p:spPr>
        <p:txBody>
          <a:bodyPr vert="horz" lIns="91440" tIns="45720" rIns="91440" bIns="45720" rtlCol="0" anchor="ctr">
            <a:noAutofit/>
          </a:bodyPr>
          <a:lstStyle>
            <a:lvl1pPr algn="r" defTabSz="914400" rtl="0" eaLnBrk="1" latinLnBrk="0" hangingPunct="1">
              <a:spcBef>
                <a:spcPct val="0"/>
              </a:spcBef>
              <a:buNone/>
              <a:defRPr sz="3200" b="0" kern="1200">
                <a:solidFill>
                  <a:schemeClr val="tx1"/>
                </a:solidFill>
                <a:effectLst>
                  <a:glow rad="25400">
                    <a:schemeClr val="accent1">
                      <a:satMod val="175000"/>
                      <a:alpha val="40000"/>
                    </a:schemeClr>
                  </a:glow>
                  <a:outerShdw blurRad="50800" dist="38100" dir="2700000" algn="tl" rotWithShape="0">
                    <a:prstClr val="black">
                      <a:alpha val="40000"/>
                    </a:prstClr>
                  </a:outerShdw>
                </a:effectLst>
                <a:latin typeface="Cambria" panose="020405030504060302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dirty="0">
                <a:solidFill>
                  <a:srgbClr val="FFFFFF"/>
                </a:solidFill>
                <a:effectLst>
                  <a:outerShdw blurRad="50800" dist="50800" dir="5400000" algn="tl" rotWithShape="0">
                    <a:srgbClr val="000000">
                      <a:alpha val="79000"/>
                    </a:srgbClr>
                  </a:outerShdw>
                </a:effectLst>
                <a:latin typeface="+mj-lt"/>
                <a:cs typeface="Segoe UI Semibold" panose="020B0702040204020203" pitchFamily="34" charset="0"/>
              </a:rPr>
              <a:t>Second Quarter 2024</a:t>
            </a:r>
          </a:p>
          <a:p>
            <a:r>
              <a:rPr lang="en-US" sz="5000" dirty="0">
                <a:solidFill>
                  <a:srgbClr val="FFFFFF"/>
                </a:solidFill>
                <a:effectLst>
                  <a:outerShdw blurRad="50800" dist="50800" dir="5400000" algn="tl" rotWithShape="0">
                    <a:srgbClr val="000000">
                      <a:alpha val="79000"/>
                    </a:srgbClr>
                  </a:outerShdw>
                </a:effectLst>
                <a:latin typeface="+mj-lt"/>
                <a:cs typeface="Segoe UI Semibold" panose="020B0702040204020203" pitchFamily="34" charset="0"/>
              </a:rPr>
              <a:t>Earnings Call Presentation</a:t>
            </a:r>
          </a:p>
          <a:p>
            <a:r>
              <a:rPr lang="en-US" sz="2200" dirty="0">
                <a:solidFill>
                  <a:srgbClr val="FFFFFF"/>
                </a:solidFill>
                <a:effectLst>
                  <a:outerShdw blurRad="50800" dist="50800" dir="5400000" algn="tl" rotWithShape="0">
                    <a:srgbClr val="000000">
                      <a:alpha val="79000"/>
                    </a:srgbClr>
                  </a:outerShdw>
                </a:effectLst>
                <a:latin typeface="+mj-lt"/>
                <a:cs typeface="Segoe UI Semibold" panose="020B0702040204020203" pitchFamily="34" charset="0"/>
              </a:rPr>
              <a:t>August 1</a:t>
            </a:r>
            <a:r>
              <a:rPr lang="en-US" sz="2200" baseline="30000" dirty="0">
                <a:solidFill>
                  <a:srgbClr val="FFFFFF"/>
                </a:solidFill>
                <a:effectLst>
                  <a:outerShdw blurRad="50800" dist="50800" dir="5400000" algn="tl" rotWithShape="0">
                    <a:srgbClr val="000000">
                      <a:alpha val="79000"/>
                    </a:srgbClr>
                  </a:outerShdw>
                </a:effectLst>
                <a:latin typeface="+mj-lt"/>
                <a:cs typeface="Segoe UI Semibold" panose="020B0702040204020203" pitchFamily="34" charset="0"/>
              </a:rPr>
              <a:t>st</a:t>
            </a:r>
            <a:r>
              <a:rPr lang="en-US" sz="2200" dirty="0">
                <a:solidFill>
                  <a:srgbClr val="FFFFFF"/>
                </a:solidFill>
                <a:effectLst>
                  <a:outerShdw blurRad="50800" dist="50800" dir="5400000" algn="tl" rotWithShape="0">
                    <a:srgbClr val="000000">
                      <a:alpha val="79000"/>
                    </a:srgbClr>
                  </a:outerShdw>
                </a:effectLst>
                <a:latin typeface="+mj-lt"/>
                <a:cs typeface="Segoe UI Semibold" panose="020B0702040204020203" pitchFamily="34" charset="0"/>
              </a:rPr>
              <a:t>, 2024</a:t>
            </a:r>
          </a:p>
        </p:txBody>
      </p:sp>
      <p:pic>
        <p:nvPicPr>
          <p:cNvPr id="5" name="Graphic 4">
            <a:extLst>
              <a:ext uri="{FF2B5EF4-FFF2-40B4-BE49-F238E27FC236}">
                <a16:creationId xmlns:a16="http://schemas.microsoft.com/office/drawing/2014/main" id="{8809E07D-90DA-4D94-86A2-DCC356E32A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 y="238125"/>
            <a:ext cx="3311422" cy="1123950"/>
          </a:xfrm>
          <a:prstGeom prst="rect">
            <a:avLst/>
          </a:prstGeom>
          <a:effectLst>
            <a:outerShdw blurRad="50800" dist="25400" dir="2700000" algn="tl" rotWithShape="0">
              <a:prstClr val="black"/>
            </a:outerShdw>
          </a:effectLst>
        </p:spPr>
      </p:pic>
    </p:spTree>
    <p:extLst>
      <p:ext uri="{BB962C8B-B14F-4D97-AF65-F5344CB8AC3E}">
        <p14:creationId xmlns:p14="http://schemas.microsoft.com/office/powerpoint/2010/main" val="246876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063F4F-D8C3-4D50-8626-3BEE9C181B9E}"/>
              </a:ext>
            </a:extLst>
          </p:cNvPr>
          <p:cNvSpPr txBox="1">
            <a:spLocks/>
          </p:cNvSpPr>
          <p:nvPr/>
        </p:nvSpPr>
        <p:spPr>
          <a:xfrm>
            <a:off x="159481" y="148861"/>
            <a:ext cx="8046720" cy="457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95959"/>
                </a:solidFill>
                <a:effectLst/>
                <a:uLnTx/>
                <a:uFillTx/>
                <a:latin typeface="Archivo"/>
                <a:ea typeface="+mj-ea"/>
                <a:cs typeface="Segoe UI Light" panose="020B0502040204020203" pitchFamily="34" charset="0"/>
              </a:rPr>
              <a:t>U.S. Power Burn</a:t>
            </a:r>
          </a:p>
        </p:txBody>
      </p:sp>
      <p:sp>
        <p:nvSpPr>
          <p:cNvPr id="19" name="Rectangle 18">
            <a:extLst>
              <a:ext uri="{FF2B5EF4-FFF2-40B4-BE49-F238E27FC236}">
                <a16:creationId xmlns:a16="http://schemas.microsoft.com/office/drawing/2014/main" id="{53CFB46A-B393-4BFA-8749-0FC918C9AD7F}"/>
              </a:ext>
            </a:extLst>
          </p:cNvPr>
          <p:cNvSpPr/>
          <p:nvPr/>
        </p:nvSpPr>
        <p:spPr>
          <a:xfrm>
            <a:off x="66346" y="1193156"/>
            <a:ext cx="841380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U.S. Natural Gas Demand From Power Burn (2013-YTD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a:t>
            </a:r>
            <a:r>
              <a:rPr kumimoji="0" lang="en-US" sz="1200" b="1" i="0" u="none" strike="noStrike" kern="1200" cap="none" spc="0" normalizeH="0" baseline="0" noProof="0" dirty="0" err="1">
                <a:ln>
                  <a:noFill/>
                </a:ln>
                <a:solidFill>
                  <a:srgbClr val="156048"/>
                </a:solidFill>
                <a:effectLst/>
                <a:uLnTx/>
                <a:uFillTx/>
                <a:latin typeface="Archivo"/>
                <a:ea typeface="Cambria" panose="02040503050406030204" pitchFamily="18" charset="0"/>
                <a:cs typeface="Segoe UI Semibold" panose="020B0702040204020203" pitchFamily="34" charset="0"/>
              </a:rPr>
              <a:t>Bcf</a:t>
            </a:r>
            <a:r>
              <a:rPr kumimoji="0" lang="en-US" sz="1200" b="1" i="0" u="none" strike="noStrike" kern="1200" cap="none" spc="0" normalizeH="0" baseline="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/d)</a:t>
            </a:r>
          </a:p>
        </p:txBody>
      </p:sp>
      <p:cxnSp>
        <p:nvCxnSpPr>
          <p:cNvPr id="20" name="Straight Connector 19">
            <a:extLst>
              <a:ext uri="{FF2B5EF4-FFF2-40B4-BE49-F238E27FC236}">
                <a16:creationId xmlns:a16="http://schemas.microsoft.com/office/drawing/2014/main" id="{D5A36F12-C8C0-406D-BE27-DCEFB05C4E04}"/>
              </a:ext>
            </a:extLst>
          </p:cNvPr>
          <p:cNvCxnSpPr>
            <a:cxnSpLocks/>
          </p:cNvCxnSpPr>
          <p:nvPr/>
        </p:nvCxnSpPr>
        <p:spPr>
          <a:xfrm>
            <a:off x="159481" y="1787061"/>
            <a:ext cx="868212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73A5046-001A-4D20-A72E-B5E91EF501E0}"/>
              </a:ext>
            </a:extLst>
          </p:cNvPr>
          <p:cNvSpPr>
            <a:spLocks noChangeArrowheads="1"/>
          </p:cNvSpPr>
          <p:nvPr>
            <p:custDataLst>
              <p:tags r:id="rId1"/>
            </p:custDataLst>
          </p:nvPr>
        </p:nvSpPr>
        <p:spPr bwMode="auto">
          <a:xfrm>
            <a:off x="2743200" y="6530213"/>
            <a:ext cx="5810551" cy="228576"/>
          </a:xfrm>
          <a:prstGeom prst="rect">
            <a:avLst/>
          </a:prstGeom>
          <a:noFill/>
          <a:ln w="9525">
            <a:noFill/>
            <a:miter lim="800000"/>
            <a:headEnd/>
            <a:tailEnd/>
          </a:ln>
        </p:spPr>
        <p:txBody>
          <a:bodyPr lIns="0" tIns="0" rIns="18288" bIns="18288" anchor="b"/>
          <a:lstStyle/>
          <a:p>
            <a:pPr marL="0" marR="0" lvl="0" indent="0" algn="l" defTabSz="914400" rtl="0" eaLnBrk="1" fontAlgn="base" latinLnBrk="0" hangingPunct="1">
              <a:lnSpc>
                <a:spcPct val="100000"/>
              </a:lnSpc>
              <a:spcBef>
                <a:spcPct val="0"/>
              </a:spcBef>
              <a:spcAft>
                <a:spcPct val="0"/>
              </a:spcAft>
              <a:buClr>
                <a:srgbClr val="5F6062"/>
              </a:buClr>
              <a:buSzPct val="100000"/>
              <a:buFontTx/>
              <a:buNone/>
              <a:tabLst/>
              <a:defRPr/>
            </a:pPr>
            <a:r>
              <a:rPr kumimoji="0" lang="en-US" sz="700" b="0" i="1" u="none" strike="noStrike" kern="1200" cap="none" spc="0" normalizeH="0" baseline="0" noProof="0" dirty="0">
                <a:ln>
                  <a:noFill/>
                </a:ln>
                <a:solidFill>
                  <a:srgbClr val="4D4D4D"/>
                </a:solidFill>
                <a:effectLst/>
                <a:uLnTx/>
                <a:uFillTx/>
                <a:latin typeface="Arial"/>
                <a:ea typeface="+mn-ea"/>
                <a:cs typeface="Arial" charset="0"/>
              </a:rPr>
              <a:t>Source:  S&amp;P Global Platts.</a:t>
            </a:r>
            <a:endParaRPr kumimoji="0" lang="en-GB" sz="700" b="0" i="1" u="none" strike="noStrike" kern="1200" cap="none" spc="0" normalizeH="0" baseline="0" noProof="0" dirty="0">
              <a:ln>
                <a:noFill/>
              </a:ln>
              <a:solidFill>
                <a:srgbClr val="4D4D4D"/>
              </a:solidFill>
              <a:effectLst/>
              <a:uLnTx/>
              <a:uFillTx/>
              <a:latin typeface="Arial"/>
              <a:ea typeface="+mn-ea"/>
              <a:cs typeface="Arial" charset="0"/>
            </a:endParaRPr>
          </a:p>
        </p:txBody>
      </p:sp>
      <p:sp>
        <p:nvSpPr>
          <p:cNvPr id="35" name="Rectangle 34">
            <a:extLst>
              <a:ext uri="{FF2B5EF4-FFF2-40B4-BE49-F238E27FC236}">
                <a16:creationId xmlns:a16="http://schemas.microsoft.com/office/drawing/2014/main" id="{D2EEAC4F-9E85-451D-8B37-08EAF67E97F0}"/>
              </a:ext>
            </a:extLst>
          </p:cNvPr>
          <p:cNvSpPr/>
          <p:nvPr/>
        </p:nvSpPr>
        <p:spPr>
          <a:xfrm>
            <a:off x="200523" y="887143"/>
            <a:ext cx="8641078"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30000" noProof="0" dirty="0">
                <a:ln>
                  <a:noFill/>
                </a:ln>
                <a:solidFill>
                  <a:srgbClr val="ED7D31"/>
                </a:solidFill>
                <a:effectLst/>
                <a:uLnTx/>
                <a:uFillTx/>
                <a:latin typeface="Archivo"/>
                <a:ea typeface="Segoe UI Black" panose="020B0A02040204020203" pitchFamily="34" charset="0"/>
                <a:cs typeface="+mn-cs"/>
              </a:rPr>
              <a:t>YTD 2024 average power burn is 1.4 Bcf/d higher than the prior year period</a:t>
            </a:r>
          </a:p>
        </p:txBody>
      </p:sp>
      <p:graphicFrame>
        <p:nvGraphicFramePr>
          <p:cNvPr id="13" name="Chart 12">
            <a:extLst>
              <a:ext uri="{FF2B5EF4-FFF2-40B4-BE49-F238E27FC236}">
                <a16:creationId xmlns:a16="http://schemas.microsoft.com/office/drawing/2014/main" id="{395BD386-107A-44AE-9EBF-A259DD87546F}"/>
              </a:ext>
            </a:extLst>
          </p:cNvPr>
          <p:cNvGraphicFramePr>
            <a:graphicFrameLocks/>
          </p:cNvGraphicFramePr>
          <p:nvPr>
            <p:extLst>
              <p:ext uri="{D42A27DB-BD31-4B8C-83A1-F6EECF244321}">
                <p14:modId xmlns:p14="http://schemas.microsoft.com/office/powerpoint/2010/main" val="460351934"/>
              </p:ext>
            </p:extLst>
          </p:nvPr>
        </p:nvGraphicFramePr>
        <p:xfrm>
          <a:off x="76179" y="1879614"/>
          <a:ext cx="8915422" cy="4650598"/>
        </p:xfrm>
        <a:graphic>
          <a:graphicData uri="http://schemas.openxmlformats.org/drawingml/2006/chart">
            <c:chart xmlns:c="http://schemas.openxmlformats.org/drawingml/2006/chart" xmlns:r="http://schemas.openxmlformats.org/officeDocument/2006/relationships" r:id="rId4"/>
          </a:graphicData>
        </a:graphic>
      </p:graphicFrame>
      <p:sp>
        <p:nvSpPr>
          <p:cNvPr id="6" name="Arrow: Up 5">
            <a:extLst>
              <a:ext uri="{FF2B5EF4-FFF2-40B4-BE49-F238E27FC236}">
                <a16:creationId xmlns:a16="http://schemas.microsoft.com/office/drawing/2014/main" id="{E3AAABED-EACB-4F4A-9AF9-4CBF6A1888BF}"/>
              </a:ext>
            </a:extLst>
          </p:cNvPr>
          <p:cNvSpPr/>
          <p:nvPr/>
        </p:nvSpPr>
        <p:spPr>
          <a:xfrm rot="4718107">
            <a:off x="4048093" y="-689373"/>
            <a:ext cx="643677" cy="7433075"/>
          </a:xfrm>
          <a:prstGeom prst="upArrow">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chivo"/>
              <a:ea typeface="+mn-ea"/>
              <a:cs typeface="+mn-cs"/>
            </a:endParaRPr>
          </a:p>
        </p:txBody>
      </p:sp>
      <p:sp>
        <p:nvSpPr>
          <p:cNvPr id="7" name="TextBox 6">
            <a:extLst>
              <a:ext uri="{FF2B5EF4-FFF2-40B4-BE49-F238E27FC236}">
                <a16:creationId xmlns:a16="http://schemas.microsoft.com/office/drawing/2014/main" id="{557D53F2-9F07-49B3-AA9C-A397C9D0DF2F}"/>
              </a:ext>
            </a:extLst>
          </p:cNvPr>
          <p:cNvSpPr txBox="1"/>
          <p:nvPr/>
        </p:nvSpPr>
        <p:spPr>
          <a:xfrm rot="20913069">
            <a:off x="1815270" y="2817348"/>
            <a:ext cx="50331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Archivo"/>
                <a:ea typeface="Segoe UI Black" panose="020B0A02040204020203" pitchFamily="34" charset="0"/>
              </a:rPr>
              <a:t>&gt; </a:t>
            </a:r>
            <a:r>
              <a:rPr kumimoji="0" lang="en-US" sz="2000" b="1" i="0" u="none" strike="noStrike" kern="1200" cap="none" spc="0" normalizeH="0" baseline="0" noProof="0" dirty="0">
                <a:ln>
                  <a:noFill/>
                </a:ln>
                <a:solidFill>
                  <a:prstClr val="white"/>
                </a:solidFill>
                <a:effectLst/>
                <a:uLnTx/>
                <a:uFillTx/>
                <a:latin typeface="Archivo"/>
                <a:ea typeface="Segoe UI Black" panose="020B0A02040204020203" pitchFamily="34" charset="0"/>
                <a:cs typeface="Segoe UI Semibold" panose="020B0702040204020203" pitchFamily="34" charset="0"/>
              </a:rPr>
              <a:t>13 Bcf/d Total Increase  2013 - YTD 2024 </a:t>
            </a:r>
          </a:p>
        </p:txBody>
      </p:sp>
      <p:sp>
        <p:nvSpPr>
          <p:cNvPr id="14" name="Slide Number Placeholder 3">
            <a:extLst>
              <a:ext uri="{FF2B5EF4-FFF2-40B4-BE49-F238E27FC236}">
                <a16:creationId xmlns:a16="http://schemas.microsoft.com/office/drawing/2014/main" id="{E6988D0F-4D84-4207-B4E4-499F1E02FEDA}"/>
              </a:ext>
            </a:extLst>
          </p:cNvPr>
          <p:cNvSpPr txBox="1">
            <a:spLocks/>
          </p:cNvSpPr>
          <p:nvPr/>
        </p:nvSpPr>
        <p:spPr>
          <a:xfrm>
            <a:off x="6991441"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06364C-EE55-4B16-8CAB-B0A22A08E51F}" type="slidenum">
              <a:rPr kumimoji="0" lang="en-US" sz="1200" b="1" i="0" u="none" strike="noStrike" kern="1200" cap="none" spc="0" normalizeH="0" baseline="0" noProof="0" smtClean="0">
                <a:ln>
                  <a:noFill/>
                </a:ln>
                <a:solidFill>
                  <a:srgbClr val="595959"/>
                </a:solidFill>
                <a:effectLst/>
                <a:uLnTx/>
                <a:uFillTx/>
                <a:latin typeface="Archivo"/>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srgbClr val="595959"/>
              </a:solidFill>
              <a:effectLst/>
              <a:uLnTx/>
              <a:uFillTx/>
              <a:latin typeface="Archivo"/>
              <a:ea typeface="+mn-ea"/>
              <a:cs typeface="Segoe UI Light" panose="020B0502040204020203" pitchFamily="34" charset="0"/>
            </a:endParaRPr>
          </a:p>
        </p:txBody>
      </p:sp>
    </p:spTree>
    <p:extLst>
      <p:ext uri="{BB962C8B-B14F-4D97-AF65-F5344CB8AC3E}">
        <p14:creationId xmlns:p14="http://schemas.microsoft.com/office/powerpoint/2010/main" val="154735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33">
            <a:extLst>
              <a:ext uri="{FF2B5EF4-FFF2-40B4-BE49-F238E27FC236}">
                <a16:creationId xmlns:a16="http://schemas.microsoft.com/office/drawing/2014/main" id="{741D4D21-CAA1-49A4-A7D9-3ECD02F32D97}"/>
              </a:ext>
            </a:extLst>
          </p:cNvPr>
          <p:cNvGraphicFramePr>
            <a:graphicFrameLocks/>
          </p:cNvGraphicFramePr>
          <p:nvPr>
            <p:extLst>
              <p:ext uri="{D42A27DB-BD31-4B8C-83A1-F6EECF244321}">
                <p14:modId xmlns:p14="http://schemas.microsoft.com/office/powerpoint/2010/main" val="2275889031"/>
              </p:ext>
            </p:extLst>
          </p:nvPr>
        </p:nvGraphicFramePr>
        <p:xfrm>
          <a:off x="161521" y="1540368"/>
          <a:ext cx="4341468" cy="472852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40AF3918-2E1D-4A3C-936F-D8ACA0438FB3}"/>
              </a:ext>
            </a:extLst>
          </p:cNvPr>
          <p:cNvSpPr>
            <a:spLocks noGrp="1"/>
          </p:cNvSpPr>
          <p:nvPr>
            <p:ph type="title"/>
          </p:nvPr>
        </p:nvSpPr>
        <p:spPr>
          <a:xfrm>
            <a:off x="89049" y="36524"/>
            <a:ext cx="8810625" cy="696277"/>
          </a:xfrm>
        </p:spPr>
        <p:txBody>
          <a:bodyPr>
            <a:normAutofit/>
          </a:bodyPr>
          <a:lstStyle/>
          <a:p>
            <a:r>
              <a:rPr lang="en-US" sz="3200" dirty="0"/>
              <a:t>Lowest Free Cash Flow Breakeven</a:t>
            </a:r>
          </a:p>
        </p:txBody>
      </p:sp>
      <p:sp>
        <p:nvSpPr>
          <p:cNvPr id="6" name="TextBox 5">
            <a:extLst>
              <a:ext uri="{FF2B5EF4-FFF2-40B4-BE49-F238E27FC236}">
                <a16:creationId xmlns:a16="http://schemas.microsoft.com/office/drawing/2014/main" id="{996CDD90-5D73-4BAE-9361-5B62153EC72A}"/>
              </a:ext>
            </a:extLst>
          </p:cNvPr>
          <p:cNvSpPr txBox="1"/>
          <p:nvPr/>
        </p:nvSpPr>
        <p:spPr>
          <a:xfrm>
            <a:off x="104593" y="979689"/>
            <a:ext cx="580860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2024E Unhedged FCF Natural Gas Price Breakeven </a:t>
            </a:r>
            <a:r>
              <a:rPr kumimoji="0" lang="en-US" sz="1600" b="1" i="0" u="none" strike="noStrike" kern="1200" cap="none" spc="0" normalizeH="0" baseline="3000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48"/>
                </a:solidFill>
                <a:effectLst/>
                <a:uLnTx/>
                <a:uFillTx/>
                <a:latin typeface="Archivo"/>
                <a:ea typeface="+mn-ea"/>
                <a:cs typeface="Segoe UI Semibold" panose="020B0702040204020203" pitchFamily="34" charset="0"/>
              </a:rPr>
              <a:t>($/Mcf Henry Hub)</a:t>
            </a:r>
            <a:endParaRPr kumimoji="0" lang="en-US" sz="1200" b="1" i="0" u="none" strike="noStrike" kern="1200" cap="none" spc="0" normalizeH="0" baseline="30000" noProof="0" dirty="0">
              <a:ln>
                <a:noFill/>
              </a:ln>
              <a:solidFill>
                <a:srgbClr val="156048"/>
              </a:solidFill>
              <a:effectLst/>
              <a:uLnTx/>
              <a:uFillTx/>
              <a:latin typeface="Archivo"/>
              <a:ea typeface="Cambria" panose="02040503050406030204" pitchFamily="18" charset="0"/>
              <a:cs typeface="Segoe UI Semibold" panose="020B0702040204020203" pitchFamily="34" charset="0"/>
            </a:endParaRPr>
          </a:p>
        </p:txBody>
      </p:sp>
      <p:sp>
        <p:nvSpPr>
          <p:cNvPr id="12" name="TextBox 11">
            <a:extLst>
              <a:ext uri="{FF2B5EF4-FFF2-40B4-BE49-F238E27FC236}">
                <a16:creationId xmlns:a16="http://schemas.microsoft.com/office/drawing/2014/main" id="{77A3A508-C47F-4059-8EA0-104E6BDF46D0}"/>
              </a:ext>
            </a:extLst>
          </p:cNvPr>
          <p:cNvSpPr txBox="1"/>
          <p:nvPr/>
        </p:nvSpPr>
        <p:spPr>
          <a:xfrm>
            <a:off x="2510071" y="6478194"/>
            <a:ext cx="690975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Source: Publicly disclosed guidance, company presentations, earnings call transcripts, Wall Street research.  Peers include CHK, CNX, EQT, RRC and SWN.</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n-US" sz="7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2024 NGL and oil pricing reflects strip as of 07/25/2024.</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n-US" sz="7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Represents FCF after changes in working Capital.  Free Cash Flow is a Non-GAAP metric.  Please see appendix for additional disclosures.</a:t>
            </a:r>
          </a:p>
        </p:txBody>
      </p:sp>
      <p:sp>
        <p:nvSpPr>
          <p:cNvPr id="14" name="TextBox 13">
            <a:extLst>
              <a:ext uri="{FF2B5EF4-FFF2-40B4-BE49-F238E27FC236}">
                <a16:creationId xmlns:a16="http://schemas.microsoft.com/office/drawing/2014/main" id="{24173D8B-4B04-452D-9787-661D516B41EC}"/>
              </a:ext>
            </a:extLst>
          </p:cNvPr>
          <p:cNvSpPr txBox="1"/>
          <p:nvPr/>
        </p:nvSpPr>
        <p:spPr>
          <a:xfrm>
            <a:off x="455671" y="2027018"/>
            <a:ext cx="246306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70C0"/>
                </a:solidFill>
                <a:effectLst/>
                <a:uLnTx/>
                <a:uFillTx/>
                <a:latin typeface="Archivo"/>
                <a:ea typeface="+mn-ea"/>
                <a:cs typeface="Segoe UI Semibold" panose="020B0702040204020203" pitchFamily="34" charset="0"/>
              </a:rPr>
              <a:t>Appalachian Operators</a:t>
            </a:r>
          </a:p>
        </p:txBody>
      </p:sp>
      <p:sp>
        <p:nvSpPr>
          <p:cNvPr id="15" name="TextBox 14">
            <a:extLst>
              <a:ext uri="{FF2B5EF4-FFF2-40B4-BE49-F238E27FC236}">
                <a16:creationId xmlns:a16="http://schemas.microsoft.com/office/drawing/2014/main" id="{49EB7FC7-0021-4F9B-9CAA-A708D76C90C9}"/>
              </a:ext>
            </a:extLst>
          </p:cNvPr>
          <p:cNvSpPr txBox="1"/>
          <p:nvPr/>
        </p:nvSpPr>
        <p:spPr>
          <a:xfrm>
            <a:off x="2522662" y="1889109"/>
            <a:ext cx="246306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954F72"/>
                </a:solidFill>
                <a:effectLst/>
                <a:uLnTx/>
                <a:uFillTx/>
                <a:latin typeface="Archivo"/>
                <a:ea typeface="+mn-ea"/>
                <a:cs typeface="Segoe UI Semibold" panose="020B0702040204020203" pitchFamily="34" charset="0"/>
              </a:rPr>
              <a:t>Haynesville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954F72"/>
                </a:solidFill>
                <a:effectLst/>
                <a:uLnTx/>
                <a:uFillTx/>
                <a:latin typeface="Archivo"/>
                <a:ea typeface="+mn-ea"/>
                <a:cs typeface="Segoe UI Semibold" panose="020B0702040204020203" pitchFamily="34" charset="0"/>
              </a:rPr>
              <a:t>Operators</a:t>
            </a:r>
          </a:p>
        </p:txBody>
      </p:sp>
      <p:sp>
        <p:nvSpPr>
          <p:cNvPr id="8" name="Rectangle 7">
            <a:extLst>
              <a:ext uri="{FF2B5EF4-FFF2-40B4-BE49-F238E27FC236}">
                <a16:creationId xmlns:a16="http://schemas.microsoft.com/office/drawing/2014/main" id="{EC4F9E5D-2CE3-40C7-8FF8-424E2C2D45BF}"/>
              </a:ext>
            </a:extLst>
          </p:cNvPr>
          <p:cNvSpPr/>
          <p:nvPr/>
        </p:nvSpPr>
        <p:spPr>
          <a:xfrm>
            <a:off x="3057014" y="1880037"/>
            <a:ext cx="1394361" cy="4425742"/>
          </a:xfrm>
          <a:prstGeom prst="rect">
            <a:avLst/>
          </a:prstGeom>
          <a:noFill/>
          <a:ln w="190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chivo"/>
              <a:ea typeface="+mn-ea"/>
              <a:cs typeface="+mn-cs"/>
            </a:endParaRPr>
          </a:p>
        </p:txBody>
      </p:sp>
      <p:sp>
        <p:nvSpPr>
          <p:cNvPr id="32" name="TextBox 31">
            <a:extLst>
              <a:ext uri="{FF2B5EF4-FFF2-40B4-BE49-F238E27FC236}">
                <a16:creationId xmlns:a16="http://schemas.microsoft.com/office/drawing/2014/main" id="{B793F72B-7CFA-40C8-9435-5B02607B63DD}"/>
              </a:ext>
            </a:extLst>
          </p:cNvPr>
          <p:cNvSpPr txBox="1"/>
          <p:nvPr/>
        </p:nvSpPr>
        <p:spPr>
          <a:xfrm>
            <a:off x="140544" y="2697198"/>
            <a:ext cx="89604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56048"/>
                </a:solidFill>
                <a:effectLst/>
                <a:uLnTx/>
                <a:uFillTx/>
                <a:latin typeface="Archivo"/>
                <a:ea typeface="Segoe UI Black" panose="020B0A02040204020203" pitchFamily="34" charset="0"/>
                <a:cs typeface="Segoe UI Semibold" panose="020B0702040204020203" pitchFamily="34" charset="0"/>
              </a:rPr>
              <a:t>Antero</a:t>
            </a:r>
          </a:p>
        </p:txBody>
      </p:sp>
      <p:cxnSp>
        <p:nvCxnSpPr>
          <p:cNvPr id="69" name="Straight Connector 68">
            <a:extLst>
              <a:ext uri="{FF2B5EF4-FFF2-40B4-BE49-F238E27FC236}">
                <a16:creationId xmlns:a16="http://schemas.microsoft.com/office/drawing/2014/main" id="{AAD08F5C-FB0F-4602-97B3-291FF1BF847C}"/>
              </a:ext>
            </a:extLst>
          </p:cNvPr>
          <p:cNvCxnSpPr>
            <a:cxnSpLocks/>
          </p:cNvCxnSpPr>
          <p:nvPr/>
        </p:nvCxnSpPr>
        <p:spPr>
          <a:xfrm>
            <a:off x="161521" y="1570012"/>
            <a:ext cx="4410477"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F14FBDEF-5519-40F1-A552-D94547AFCF6C}"/>
              </a:ext>
            </a:extLst>
          </p:cNvPr>
          <p:cNvSpPr/>
          <p:nvPr/>
        </p:nvSpPr>
        <p:spPr>
          <a:xfrm>
            <a:off x="239748" y="3085259"/>
            <a:ext cx="697636" cy="401571"/>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chivo"/>
              <a:ea typeface="+mn-ea"/>
              <a:cs typeface="+mn-cs"/>
            </a:endParaRPr>
          </a:p>
        </p:txBody>
      </p:sp>
      <p:sp>
        <p:nvSpPr>
          <p:cNvPr id="16" name="Slide Number Placeholder 2">
            <a:extLst>
              <a:ext uri="{FF2B5EF4-FFF2-40B4-BE49-F238E27FC236}">
                <a16:creationId xmlns:a16="http://schemas.microsoft.com/office/drawing/2014/main" id="{E5986C48-54A5-43AC-9DEA-DC5A6D902E52}"/>
              </a:ext>
            </a:extLst>
          </p:cNvPr>
          <p:cNvSpPr txBox="1">
            <a:spLocks/>
          </p:cNvSpPr>
          <p:nvPr/>
        </p:nvSpPr>
        <p:spPr>
          <a:xfrm>
            <a:off x="7060531" y="6570987"/>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06364C-EE55-4B16-8CAB-B0A22A08E51F}" type="slidenum">
              <a:rPr kumimoji="0" lang="en-US" sz="1200" b="1" i="0" u="none" strike="noStrike" kern="1200" cap="none" spc="0" normalizeH="0" baseline="0" noProof="0" smtClean="0">
                <a:ln>
                  <a:noFill/>
                </a:ln>
                <a:solidFill>
                  <a:srgbClr val="595959"/>
                </a:solidFill>
                <a:effectLst/>
                <a:uLnTx/>
                <a:uFillTx/>
                <a:latin typeface="Archivo"/>
                <a:ea typeface="+mn-ea"/>
                <a:cs typeface="Segoe UI Light"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srgbClr val="595959"/>
              </a:solidFill>
              <a:effectLst/>
              <a:uLnTx/>
              <a:uFillTx/>
              <a:latin typeface="Archivo"/>
              <a:ea typeface="+mn-ea"/>
              <a:cs typeface="Segoe UI Light" panose="020B0502040204020203" pitchFamily="34" charset="0"/>
            </a:endParaRPr>
          </a:p>
        </p:txBody>
      </p:sp>
      <p:sp>
        <p:nvSpPr>
          <p:cNvPr id="30" name="TextBox 29">
            <a:extLst>
              <a:ext uri="{FF2B5EF4-FFF2-40B4-BE49-F238E27FC236}">
                <a16:creationId xmlns:a16="http://schemas.microsoft.com/office/drawing/2014/main" id="{90F3F03C-AF0E-48AF-85A2-91E4E9310D48}"/>
              </a:ext>
            </a:extLst>
          </p:cNvPr>
          <p:cNvSpPr txBox="1"/>
          <p:nvPr/>
        </p:nvSpPr>
        <p:spPr>
          <a:xfrm>
            <a:off x="4734105" y="968187"/>
            <a:ext cx="44875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1H 2024 Unhedged Free Cash Flow / (Outspend) </a:t>
            </a:r>
            <a:r>
              <a:rPr kumimoji="0" lang="en-US" sz="1600" b="1" i="0" u="none" strike="noStrike" kern="1200" cap="none" spc="0" normalizeH="0" baseline="3000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48"/>
                </a:solidFill>
                <a:effectLst/>
                <a:uLnTx/>
                <a:uFillTx/>
                <a:latin typeface="Archivo"/>
                <a:ea typeface="+mn-ea"/>
                <a:cs typeface="Segoe UI Semibold" panose="020B0702040204020203" pitchFamily="34" charset="0"/>
              </a:rPr>
              <a:t>($MM)</a:t>
            </a:r>
            <a:endParaRPr kumimoji="0" lang="en-US" sz="1200" b="1" i="0" u="none" strike="noStrike" kern="1200" cap="none" spc="0" normalizeH="0" baseline="30000" noProof="0" dirty="0">
              <a:ln>
                <a:noFill/>
              </a:ln>
              <a:solidFill>
                <a:srgbClr val="156048"/>
              </a:solidFill>
              <a:effectLst/>
              <a:uLnTx/>
              <a:uFillTx/>
              <a:latin typeface="Archivo"/>
              <a:ea typeface="Cambria" panose="02040503050406030204" pitchFamily="18" charset="0"/>
              <a:cs typeface="Segoe UI Semibold" panose="020B0702040204020203" pitchFamily="34" charset="0"/>
            </a:endParaRPr>
          </a:p>
        </p:txBody>
      </p:sp>
      <p:cxnSp>
        <p:nvCxnSpPr>
          <p:cNvPr id="31" name="Straight Connector 30">
            <a:extLst>
              <a:ext uri="{FF2B5EF4-FFF2-40B4-BE49-F238E27FC236}">
                <a16:creationId xmlns:a16="http://schemas.microsoft.com/office/drawing/2014/main" id="{A7BF2B7E-185F-4EC2-B2BA-C35BB62BE560}"/>
              </a:ext>
            </a:extLst>
          </p:cNvPr>
          <p:cNvCxnSpPr>
            <a:cxnSpLocks/>
          </p:cNvCxnSpPr>
          <p:nvPr/>
        </p:nvCxnSpPr>
        <p:spPr>
          <a:xfrm>
            <a:off x="4808285" y="1558510"/>
            <a:ext cx="4232011"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graphicFrame>
        <p:nvGraphicFramePr>
          <p:cNvPr id="35" name="Chart 34">
            <a:extLst>
              <a:ext uri="{FF2B5EF4-FFF2-40B4-BE49-F238E27FC236}">
                <a16:creationId xmlns:a16="http://schemas.microsoft.com/office/drawing/2014/main" id="{8EA779A8-7CEC-4B3B-A523-D66851466A9E}"/>
              </a:ext>
            </a:extLst>
          </p:cNvPr>
          <p:cNvGraphicFramePr>
            <a:graphicFrameLocks/>
          </p:cNvGraphicFramePr>
          <p:nvPr>
            <p:extLst>
              <p:ext uri="{D42A27DB-BD31-4B8C-83A1-F6EECF244321}">
                <p14:modId xmlns:p14="http://schemas.microsoft.com/office/powerpoint/2010/main" val="509692775"/>
              </p:ext>
            </p:extLst>
          </p:nvPr>
        </p:nvGraphicFramePr>
        <p:xfrm>
          <a:off x="4589655" y="1817524"/>
          <a:ext cx="4459080" cy="4451371"/>
        </p:xfrm>
        <a:graphic>
          <a:graphicData uri="http://schemas.openxmlformats.org/drawingml/2006/chart">
            <c:chart xmlns:c="http://schemas.openxmlformats.org/drawingml/2006/chart" xmlns:r="http://schemas.openxmlformats.org/officeDocument/2006/relationships" r:id="rId3"/>
          </a:graphicData>
        </a:graphic>
      </p:graphicFrame>
      <p:pic>
        <p:nvPicPr>
          <p:cNvPr id="36" name="Picture 35">
            <a:extLst>
              <a:ext uri="{FF2B5EF4-FFF2-40B4-BE49-F238E27FC236}">
                <a16:creationId xmlns:a16="http://schemas.microsoft.com/office/drawing/2014/main" id="{8CE1EE50-6527-49E0-B739-FA8449BB4C3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26228" y="5902710"/>
            <a:ext cx="587648" cy="414132"/>
          </a:xfrm>
          <a:prstGeom prst="rect">
            <a:avLst/>
          </a:prstGeom>
          <a:solidFill>
            <a:schemeClr val="bg1"/>
          </a:solidFill>
        </p:spPr>
      </p:pic>
      <p:sp>
        <p:nvSpPr>
          <p:cNvPr id="40" name="Rectangle 39">
            <a:extLst>
              <a:ext uri="{FF2B5EF4-FFF2-40B4-BE49-F238E27FC236}">
                <a16:creationId xmlns:a16="http://schemas.microsoft.com/office/drawing/2014/main" id="{95D68CB4-E411-4C12-A88F-0FF281AC741B}"/>
              </a:ext>
            </a:extLst>
          </p:cNvPr>
          <p:cNvSpPr/>
          <p:nvPr/>
        </p:nvSpPr>
        <p:spPr>
          <a:xfrm>
            <a:off x="4808286" y="1565338"/>
            <a:ext cx="4091388" cy="403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rgbClr val="0000FF"/>
                </a:solidFill>
              </a:rPr>
              <a:t>1H 2024 NYMEX Henry Hub: $2.07/MMBtu</a:t>
            </a:r>
          </a:p>
        </p:txBody>
      </p:sp>
      <p:pic>
        <p:nvPicPr>
          <p:cNvPr id="27" name="Picture 26">
            <a:extLst>
              <a:ext uri="{FF2B5EF4-FFF2-40B4-BE49-F238E27FC236}">
                <a16:creationId xmlns:a16="http://schemas.microsoft.com/office/drawing/2014/main" id="{5AEC7032-A3B8-43D0-9918-3D00D9370D3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7148" y="5902710"/>
            <a:ext cx="587648" cy="414132"/>
          </a:xfrm>
          <a:prstGeom prst="rect">
            <a:avLst/>
          </a:prstGeom>
          <a:solidFill>
            <a:schemeClr val="bg1"/>
          </a:solidFill>
        </p:spPr>
      </p:pic>
    </p:spTree>
    <p:extLst>
      <p:ext uri="{BB962C8B-B14F-4D97-AF65-F5344CB8AC3E}">
        <p14:creationId xmlns:p14="http://schemas.microsoft.com/office/powerpoint/2010/main" val="1593221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3918-2E1D-4A3C-936F-D8ACA0438FB3}"/>
              </a:ext>
            </a:extLst>
          </p:cNvPr>
          <p:cNvSpPr>
            <a:spLocks noGrp="1"/>
          </p:cNvSpPr>
          <p:nvPr>
            <p:ph type="title"/>
          </p:nvPr>
        </p:nvSpPr>
        <p:spPr>
          <a:xfrm>
            <a:off x="89049" y="36524"/>
            <a:ext cx="8810625" cy="696277"/>
          </a:xfrm>
        </p:spPr>
        <p:txBody>
          <a:bodyPr>
            <a:normAutofit/>
          </a:bodyPr>
          <a:lstStyle/>
          <a:p>
            <a:r>
              <a:rPr lang="en-US" sz="3200" dirty="0"/>
              <a:t>AR Credit Momentum </a:t>
            </a:r>
          </a:p>
        </p:txBody>
      </p:sp>
      <p:cxnSp>
        <p:nvCxnSpPr>
          <p:cNvPr id="69" name="Straight Connector 68">
            <a:extLst>
              <a:ext uri="{FF2B5EF4-FFF2-40B4-BE49-F238E27FC236}">
                <a16:creationId xmlns:a16="http://schemas.microsoft.com/office/drawing/2014/main" id="{AAD08F5C-FB0F-4602-97B3-291FF1BF847C}"/>
              </a:ext>
            </a:extLst>
          </p:cNvPr>
          <p:cNvCxnSpPr>
            <a:cxnSpLocks/>
          </p:cNvCxnSpPr>
          <p:nvPr/>
        </p:nvCxnSpPr>
        <p:spPr>
          <a:xfrm>
            <a:off x="3278040" y="1540714"/>
            <a:ext cx="5650115"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sp>
        <p:nvSpPr>
          <p:cNvPr id="16" name="Slide Number Placeholder 2">
            <a:extLst>
              <a:ext uri="{FF2B5EF4-FFF2-40B4-BE49-F238E27FC236}">
                <a16:creationId xmlns:a16="http://schemas.microsoft.com/office/drawing/2014/main" id="{E5986C48-54A5-43AC-9DEA-DC5A6D902E52}"/>
              </a:ext>
            </a:extLst>
          </p:cNvPr>
          <p:cNvSpPr txBox="1">
            <a:spLocks/>
          </p:cNvSpPr>
          <p:nvPr/>
        </p:nvSpPr>
        <p:spPr>
          <a:xfrm>
            <a:off x="6982896"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06364C-EE55-4B16-8CAB-B0A22A08E51F}" type="slidenum">
              <a:rPr kumimoji="0" lang="en-US" sz="1200" b="1" i="0" u="none" strike="noStrike" kern="1200" cap="none" spc="0" normalizeH="0" baseline="0" noProof="0" smtClean="0">
                <a:ln>
                  <a:noFill/>
                </a:ln>
                <a:solidFill>
                  <a:srgbClr val="595959"/>
                </a:solidFill>
                <a:effectLst/>
                <a:uLnTx/>
                <a:uFillTx/>
                <a:latin typeface="Archivo"/>
                <a:ea typeface="+mn-ea"/>
                <a:cs typeface="Segoe UI Light"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dirty="0">
              <a:ln>
                <a:noFill/>
              </a:ln>
              <a:solidFill>
                <a:srgbClr val="595959"/>
              </a:solidFill>
              <a:effectLst/>
              <a:uLnTx/>
              <a:uFillTx/>
              <a:latin typeface="Archivo"/>
              <a:ea typeface="+mn-ea"/>
              <a:cs typeface="Segoe UI Light" panose="020B0502040204020203" pitchFamily="34" charset="0"/>
            </a:endParaRPr>
          </a:p>
        </p:txBody>
      </p:sp>
      <p:sp>
        <p:nvSpPr>
          <p:cNvPr id="25" name="TextBox 24">
            <a:extLst>
              <a:ext uri="{FF2B5EF4-FFF2-40B4-BE49-F238E27FC236}">
                <a16:creationId xmlns:a16="http://schemas.microsoft.com/office/drawing/2014/main" id="{B576EB0B-2E4A-4EA1-B6BC-516B71825176}"/>
              </a:ext>
            </a:extLst>
          </p:cNvPr>
          <p:cNvSpPr txBox="1"/>
          <p:nvPr/>
        </p:nvSpPr>
        <p:spPr>
          <a:xfrm>
            <a:off x="3200922" y="876435"/>
            <a:ext cx="5727233" cy="584775"/>
          </a:xfrm>
          <a:prstGeom prst="rect">
            <a:avLst/>
          </a:prstGeom>
          <a:noFill/>
        </p:spPr>
        <p:txBody>
          <a:bodyPr wrap="square" rtlCol="0">
            <a:spAutoFit/>
          </a:bodyPr>
          <a:lstStyle/>
          <a:p>
            <a:pPr lvl="0" defTabSz="457200">
              <a:defRPr/>
            </a:pPr>
            <a:r>
              <a:rPr lang="en-US" sz="2000" b="1" dirty="0">
                <a:solidFill>
                  <a:srgbClr val="156048"/>
                </a:solidFill>
                <a:ea typeface="Cambria" panose="02040503050406030204" pitchFamily="18" charset="0"/>
                <a:cs typeface="Segoe UI Semibold" panose="020B0702040204020203" pitchFamily="34" charset="0"/>
              </a:rPr>
              <a:t>Credit Ratings</a:t>
            </a:r>
          </a:p>
          <a:p>
            <a:pPr lvl="0" defTabSz="457200">
              <a:defRPr/>
            </a:pPr>
            <a:r>
              <a:rPr lang="en-US" sz="1200" b="1" dirty="0">
                <a:solidFill>
                  <a:srgbClr val="156048"/>
                </a:solidFill>
                <a:ea typeface="Cambria" panose="02040503050406030204" pitchFamily="18" charset="0"/>
                <a:cs typeface="Segoe UI Semibold" panose="020B0702040204020203" pitchFamily="34" charset="0"/>
              </a:rPr>
              <a:t>(S&amp;P Corporate Ratings)</a:t>
            </a:r>
            <a:endParaRPr kumimoji="0" lang="en-US" sz="1200" b="1" i="0" u="none" strike="noStrike" kern="1200" cap="none" spc="0" normalizeH="0" baseline="30000" noProof="0" dirty="0">
              <a:ln>
                <a:noFill/>
              </a:ln>
              <a:solidFill>
                <a:srgbClr val="156048"/>
              </a:solidFill>
              <a:effectLst/>
              <a:uLnTx/>
              <a:uFillTx/>
              <a:latin typeface="Archivo"/>
              <a:ea typeface="Cambria" panose="02040503050406030204" pitchFamily="18" charset="0"/>
              <a:cs typeface="Segoe UI Semibold" panose="020B0702040204020203" pitchFamily="34" charset="0"/>
            </a:endParaRPr>
          </a:p>
        </p:txBody>
      </p:sp>
      <p:sp>
        <p:nvSpPr>
          <p:cNvPr id="13" name="Rectangle: Rounded Corners 12">
            <a:extLst>
              <a:ext uri="{FF2B5EF4-FFF2-40B4-BE49-F238E27FC236}">
                <a16:creationId xmlns:a16="http://schemas.microsoft.com/office/drawing/2014/main" id="{11EC107A-8139-4330-9086-485621F7901E}"/>
              </a:ext>
            </a:extLst>
          </p:cNvPr>
          <p:cNvSpPr/>
          <p:nvPr/>
        </p:nvSpPr>
        <p:spPr>
          <a:xfrm>
            <a:off x="285326" y="1514835"/>
            <a:ext cx="2600145" cy="4135467"/>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 name="TextBox 13">
            <a:extLst>
              <a:ext uri="{FF2B5EF4-FFF2-40B4-BE49-F238E27FC236}">
                <a16:creationId xmlns:a16="http://schemas.microsoft.com/office/drawing/2014/main" id="{1AD6050A-5296-4F0F-9AE5-D8A4FE2F9207}"/>
              </a:ext>
            </a:extLst>
          </p:cNvPr>
          <p:cNvSpPr txBox="1"/>
          <p:nvPr/>
        </p:nvSpPr>
        <p:spPr>
          <a:xfrm>
            <a:off x="321356" y="1549339"/>
            <a:ext cx="2516605" cy="3985706"/>
          </a:xfrm>
          <a:prstGeom prst="rect">
            <a:avLst/>
          </a:prstGeom>
          <a:noFill/>
        </p:spPr>
        <p:txBody>
          <a:bodyPr wrap="square" rtlCol="0">
            <a:spAutoFit/>
          </a:bodyPr>
          <a:lstStyle/>
          <a:p>
            <a:pPr marR="0" lvl="0" algn="ctr" defTabSz="457200" rtl="0" eaLnBrk="1" fontAlgn="auto" latinLnBrk="0" hangingPunct="1">
              <a:lnSpc>
                <a:spcPct val="100000"/>
              </a:lnSpc>
              <a:spcBef>
                <a:spcPts val="600"/>
              </a:spcBef>
              <a:spcAft>
                <a:spcPts val="0"/>
              </a:spcAft>
              <a:buClrTx/>
              <a:buSzTx/>
              <a:tabLst/>
              <a:defRPr/>
            </a:pPr>
            <a:r>
              <a:rPr kumimoji="0" lang="en-US" sz="2800" b="1" i="0" u="none" strike="noStrike" kern="1200" cap="none" spc="0" normalizeH="0" baseline="0" noProof="0" dirty="0">
                <a:ln>
                  <a:noFill/>
                </a:ln>
                <a:solidFill>
                  <a:schemeClr val="accent1"/>
                </a:solidFill>
                <a:effectLst/>
                <a:uLnTx/>
                <a:uFillTx/>
                <a:latin typeface="Archivo"/>
                <a:ea typeface="+mn-ea"/>
                <a:cs typeface="+mn-cs"/>
              </a:rPr>
              <a:t>5 Upgrades</a:t>
            </a:r>
          </a:p>
          <a:p>
            <a:pPr marR="0" lvl="0" algn="ctr" defTabSz="457200" rtl="0" eaLnBrk="1" fontAlgn="auto" latinLnBrk="0" hangingPunct="1">
              <a:lnSpc>
                <a:spcPct val="100000"/>
              </a:lnSpc>
              <a:spcBef>
                <a:spcPts val="600"/>
              </a:spcBef>
              <a:spcAft>
                <a:spcPts val="0"/>
              </a:spcAft>
              <a:buClrTx/>
              <a:buSzTx/>
              <a:tabLst/>
              <a:defRPr/>
            </a:pPr>
            <a:r>
              <a:rPr lang="en-US" sz="2000" dirty="0">
                <a:solidFill>
                  <a:schemeClr val="accent1"/>
                </a:solidFill>
                <a:latin typeface="Archivo"/>
              </a:rPr>
              <a:t>Since 2020</a:t>
            </a:r>
            <a:endParaRPr kumimoji="0" lang="en-US" sz="2000" i="0" u="none" strike="noStrike" kern="1200" cap="none" spc="0" normalizeH="0" baseline="0" noProof="0" dirty="0">
              <a:ln>
                <a:noFill/>
              </a:ln>
              <a:solidFill>
                <a:schemeClr val="accent1"/>
              </a:solidFill>
              <a:effectLst/>
              <a:uLnTx/>
              <a:uFillTx/>
              <a:latin typeface="Archivo"/>
              <a:ea typeface="+mn-ea"/>
              <a:cs typeface="+mn-cs"/>
            </a:endParaRPr>
          </a:p>
          <a:p>
            <a:pPr marR="0" lvl="0" algn="ctr" defTabSz="457200" rtl="0" eaLnBrk="1" fontAlgn="auto" latinLnBrk="0" hangingPunct="1">
              <a:lnSpc>
                <a:spcPct val="100000"/>
              </a:lnSpc>
              <a:spcBef>
                <a:spcPts val="600"/>
              </a:spcBef>
              <a:spcAft>
                <a:spcPts val="0"/>
              </a:spcAft>
              <a:buClrTx/>
              <a:buSzTx/>
              <a:tabLst/>
              <a:defRPr/>
            </a:pPr>
            <a:endParaRPr kumimoji="0" lang="en-US" sz="2000" b="1" i="0" u="none" strike="noStrike" kern="1200" cap="none" spc="0" normalizeH="0" baseline="0" noProof="0" dirty="0">
              <a:ln>
                <a:noFill/>
              </a:ln>
              <a:solidFill>
                <a:schemeClr val="accent1"/>
              </a:solidFill>
              <a:effectLst/>
              <a:uLnTx/>
              <a:uFillTx/>
              <a:latin typeface="Archivo"/>
              <a:ea typeface="+mn-ea"/>
              <a:cs typeface="+mn-cs"/>
            </a:endParaRPr>
          </a:p>
          <a:p>
            <a:pPr lvl="0" algn="ctr" defTabSz="457200">
              <a:spcBef>
                <a:spcPts val="600"/>
              </a:spcBef>
              <a:defRPr/>
            </a:pPr>
            <a:r>
              <a:rPr lang="en-US" sz="2800" b="1" dirty="0">
                <a:solidFill>
                  <a:schemeClr val="accent1"/>
                </a:solidFill>
              </a:rPr>
              <a:t>($2.2) Bn</a:t>
            </a:r>
          </a:p>
          <a:p>
            <a:pPr lvl="0" algn="ctr" defTabSz="457200">
              <a:spcBef>
                <a:spcPts val="600"/>
              </a:spcBef>
              <a:defRPr/>
            </a:pPr>
            <a:r>
              <a:rPr lang="en-US" sz="2000" dirty="0">
                <a:solidFill>
                  <a:schemeClr val="accent1"/>
                </a:solidFill>
                <a:latin typeface="Archivo"/>
              </a:rPr>
              <a:t>Debt reduction      since 2019</a:t>
            </a:r>
            <a:endParaRPr kumimoji="0" lang="en-US" sz="2000" i="0" u="none" strike="noStrike" kern="1200" cap="none" spc="0" normalizeH="0" baseline="0" noProof="0" dirty="0">
              <a:ln>
                <a:noFill/>
              </a:ln>
              <a:solidFill>
                <a:schemeClr val="accent1"/>
              </a:solidFill>
              <a:effectLst/>
              <a:uLnTx/>
              <a:uFillTx/>
              <a:latin typeface="Archivo"/>
            </a:endParaRPr>
          </a:p>
          <a:p>
            <a:pPr marR="0" lvl="0" algn="ctr" defTabSz="457200" rtl="0" eaLnBrk="1" fontAlgn="auto" latinLnBrk="0" hangingPunct="1">
              <a:lnSpc>
                <a:spcPct val="100000"/>
              </a:lnSpc>
              <a:spcBef>
                <a:spcPts val="1800"/>
              </a:spcBef>
              <a:spcAft>
                <a:spcPts val="0"/>
              </a:spcAft>
              <a:buClrTx/>
              <a:buSzTx/>
              <a:tabLst/>
              <a:defRPr/>
            </a:pPr>
            <a:endParaRPr lang="en-US" sz="2000" b="1" dirty="0">
              <a:solidFill>
                <a:schemeClr val="accent1"/>
              </a:solidFill>
              <a:latin typeface="Archivo"/>
            </a:endParaRPr>
          </a:p>
          <a:p>
            <a:pPr lvl="0" algn="ctr" defTabSz="457200">
              <a:spcBef>
                <a:spcPts val="600"/>
              </a:spcBef>
              <a:defRPr/>
            </a:pPr>
            <a:r>
              <a:rPr lang="en-US" sz="2800" b="1" dirty="0">
                <a:solidFill>
                  <a:schemeClr val="accent1"/>
                </a:solidFill>
              </a:rPr>
              <a:t>Unsecured</a:t>
            </a:r>
          </a:p>
          <a:p>
            <a:pPr lvl="0" algn="ctr" defTabSz="457200">
              <a:spcBef>
                <a:spcPts val="600"/>
              </a:spcBef>
              <a:defRPr/>
            </a:pPr>
            <a:r>
              <a:rPr lang="en-US" sz="2400" dirty="0">
                <a:solidFill>
                  <a:schemeClr val="accent1"/>
                </a:solidFill>
              </a:rPr>
              <a:t>Credit Facility</a:t>
            </a:r>
          </a:p>
        </p:txBody>
      </p:sp>
      <p:cxnSp>
        <p:nvCxnSpPr>
          <p:cNvPr id="15" name="Straight Connector 14">
            <a:extLst>
              <a:ext uri="{FF2B5EF4-FFF2-40B4-BE49-F238E27FC236}">
                <a16:creationId xmlns:a16="http://schemas.microsoft.com/office/drawing/2014/main" id="{0F775050-580A-4BEA-87C0-DC75E349C3E1}"/>
              </a:ext>
            </a:extLst>
          </p:cNvPr>
          <p:cNvCxnSpPr>
            <a:cxnSpLocks/>
          </p:cNvCxnSpPr>
          <p:nvPr/>
        </p:nvCxnSpPr>
        <p:spPr>
          <a:xfrm>
            <a:off x="496563" y="2623173"/>
            <a:ext cx="213556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7F8C2B-58D8-419B-B756-17BE82D6FE53}"/>
              </a:ext>
            </a:extLst>
          </p:cNvPr>
          <p:cNvCxnSpPr>
            <a:cxnSpLocks/>
          </p:cNvCxnSpPr>
          <p:nvPr/>
        </p:nvCxnSpPr>
        <p:spPr>
          <a:xfrm>
            <a:off x="496563" y="4289307"/>
            <a:ext cx="2135568" cy="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65319D34-0AEE-49C7-94A0-8045E6269018}"/>
              </a:ext>
            </a:extLst>
          </p:cNvPr>
          <p:cNvGraphicFramePr>
            <a:graphicFrameLocks noGrp="1"/>
          </p:cNvGraphicFramePr>
          <p:nvPr>
            <p:extLst>
              <p:ext uri="{D42A27DB-BD31-4B8C-83A1-F6EECF244321}">
                <p14:modId xmlns:p14="http://schemas.microsoft.com/office/powerpoint/2010/main" val="4104183042"/>
              </p:ext>
            </p:extLst>
          </p:nvPr>
        </p:nvGraphicFramePr>
        <p:xfrm>
          <a:off x="3324680" y="1863308"/>
          <a:ext cx="609600" cy="3519564"/>
        </p:xfrm>
        <a:graphic>
          <a:graphicData uri="http://schemas.openxmlformats.org/drawingml/2006/table">
            <a:tbl>
              <a:tblPr/>
              <a:tblGrid>
                <a:gridCol w="609600">
                  <a:extLst>
                    <a:ext uri="{9D8B030D-6E8A-4147-A177-3AD203B41FA5}">
                      <a16:colId xmlns:a16="http://schemas.microsoft.com/office/drawing/2014/main" val="3146974548"/>
                    </a:ext>
                  </a:extLst>
                </a:gridCol>
              </a:tblGrid>
              <a:tr h="293297">
                <a:tc>
                  <a:txBody>
                    <a:bodyPr/>
                    <a:lstStyle/>
                    <a:p>
                      <a:pPr algn="l" fontAlgn="b"/>
                      <a:r>
                        <a:rPr lang="en-US" sz="1400" b="1" i="0" u="none" strike="noStrike">
                          <a:solidFill>
                            <a:schemeClr val="tx1"/>
                          </a:solidFill>
                          <a:effectLst/>
                          <a:latin typeface="+mj-lt"/>
                        </a:rPr>
                        <a:t>BBB+</a:t>
                      </a:r>
                    </a:p>
                  </a:txBody>
                  <a:tcPr marL="9525" marR="9525" marT="9525" marB="0" anchor="b">
                    <a:lnL>
                      <a:noFill/>
                    </a:lnL>
                    <a:lnR>
                      <a:noFill/>
                    </a:lnR>
                    <a:lnT>
                      <a:noFill/>
                    </a:lnT>
                    <a:lnB>
                      <a:noFill/>
                    </a:lnB>
                    <a:noFill/>
                  </a:tcPr>
                </a:tc>
                <a:extLst>
                  <a:ext uri="{0D108BD9-81ED-4DB2-BD59-A6C34878D82A}">
                    <a16:rowId xmlns:a16="http://schemas.microsoft.com/office/drawing/2014/main" val="2471656190"/>
                  </a:ext>
                </a:extLst>
              </a:tr>
              <a:tr h="293297">
                <a:tc>
                  <a:txBody>
                    <a:bodyPr/>
                    <a:lstStyle/>
                    <a:p>
                      <a:pPr algn="l" fontAlgn="b"/>
                      <a:r>
                        <a:rPr lang="en-US" sz="1400" b="1" i="0" u="none" strike="noStrike" dirty="0">
                          <a:solidFill>
                            <a:schemeClr val="tx1"/>
                          </a:solidFill>
                          <a:effectLst/>
                          <a:latin typeface="+mj-lt"/>
                        </a:rPr>
                        <a:t>BBB</a:t>
                      </a:r>
                    </a:p>
                  </a:txBody>
                  <a:tcPr marL="9525" marR="9525" marT="9525" marB="0" anchor="b">
                    <a:lnL>
                      <a:noFill/>
                    </a:lnL>
                    <a:lnR>
                      <a:noFill/>
                    </a:lnR>
                    <a:lnT>
                      <a:noFill/>
                    </a:lnT>
                    <a:lnB>
                      <a:noFill/>
                    </a:lnB>
                    <a:noFill/>
                  </a:tcPr>
                </a:tc>
                <a:extLst>
                  <a:ext uri="{0D108BD9-81ED-4DB2-BD59-A6C34878D82A}">
                    <a16:rowId xmlns:a16="http://schemas.microsoft.com/office/drawing/2014/main" val="2825888993"/>
                  </a:ext>
                </a:extLst>
              </a:tr>
              <a:tr h="293297">
                <a:tc>
                  <a:txBody>
                    <a:bodyPr/>
                    <a:lstStyle/>
                    <a:p>
                      <a:pPr algn="l" fontAlgn="b"/>
                      <a:r>
                        <a:rPr lang="en-US" sz="1400" b="1" i="0" u="none" strike="noStrike">
                          <a:solidFill>
                            <a:schemeClr val="tx1"/>
                          </a:solidFill>
                          <a:effectLst/>
                          <a:latin typeface="+mj-lt"/>
                        </a:rPr>
                        <a:t>BBB-</a:t>
                      </a:r>
                    </a:p>
                  </a:txBody>
                  <a:tcPr marL="9525" marR="9525" marT="9525" marB="0" anchor="b">
                    <a:lnL>
                      <a:noFill/>
                    </a:lnL>
                    <a:lnR>
                      <a:noFill/>
                    </a:lnR>
                    <a:lnT>
                      <a:noFill/>
                    </a:lnT>
                    <a:lnB>
                      <a:noFill/>
                    </a:lnB>
                    <a:noFill/>
                  </a:tcPr>
                </a:tc>
                <a:extLst>
                  <a:ext uri="{0D108BD9-81ED-4DB2-BD59-A6C34878D82A}">
                    <a16:rowId xmlns:a16="http://schemas.microsoft.com/office/drawing/2014/main" val="750716009"/>
                  </a:ext>
                </a:extLst>
              </a:tr>
              <a:tr h="293297">
                <a:tc>
                  <a:txBody>
                    <a:bodyPr/>
                    <a:lstStyle/>
                    <a:p>
                      <a:pPr algn="l" fontAlgn="b"/>
                      <a:r>
                        <a:rPr lang="en-US" sz="1400" b="1" i="0" u="none" strike="noStrike">
                          <a:solidFill>
                            <a:schemeClr val="tx1"/>
                          </a:solidFill>
                          <a:effectLst/>
                          <a:latin typeface="+mj-lt"/>
                        </a:rPr>
                        <a:t>BB+</a:t>
                      </a:r>
                    </a:p>
                  </a:txBody>
                  <a:tcPr marL="9525" marR="9525" marT="9525" marB="0" anchor="b">
                    <a:lnL>
                      <a:noFill/>
                    </a:lnL>
                    <a:lnR>
                      <a:noFill/>
                    </a:lnR>
                    <a:lnT>
                      <a:noFill/>
                    </a:lnT>
                    <a:lnB>
                      <a:noFill/>
                    </a:lnB>
                    <a:noFill/>
                  </a:tcPr>
                </a:tc>
                <a:extLst>
                  <a:ext uri="{0D108BD9-81ED-4DB2-BD59-A6C34878D82A}">
                    <a16:rowId xmlns:a16="http://schemas.microsoft.com/office/drawing/2014/main" val="969679678"/>
                  </a:ext>
                </a:extLst>
              </a:tr>
              <a:tr h="293297">
                <a:tc>
                  <a:txBody>
                    <a:bodyPr/>
                    <a:lstStyle/>
                    <a:p>
                      <a:pPr algn="l" fontAlgn="b"/>
                      <a:r>
                        <a:rPr lang="en-US" sz="1400" b="1" i="0" u="none" strike="noStrike">
                          <a:solidFill>
                            <a:schemeClr val="tx1"/>
                          </a:solidFill>
                          <a:effectLst/>
                          <a:latin typeface="+mj-lt"/>
                        </a:rPr>
                        <a:t>BB</a:t>
                      </a:r>
                    </a:p>
                  </a:txBody>
                  <a:tcPr marL="9525" marR="9525" marT="9525" marB="0" anchor="b">
                    <a:lnL>
                      <a:noFill/>
                    </a:lnL>
                    <a:lnR>
                      <a:noFill/>
                    </a:lnR>
                    <a:lnT>
                      <a:noFill/>
                    </a:lnT>
                    <a:lnB>
                      <a:noFill/>
                    </a:lnB>
                    <a:noFill/>
                  </a:tcPr>
                </a:tc>
                <a:extLst>
                  <a:ext uri="{0D108BD9-81ED-4DB2-BD59-A6C34878D82A}">
                    <a16:rowId xmlns:a16="http://schemas.microsoft.com/office/drawing/2014/main" val="381284599"/>
                  </a:ext>
                </a:extLst>
              </a:tr>
              <a:tr h="293297">
                <a:tc>
                  <a:txBody>
                    <a:bodyPr/>
                    <a:lstStyle/>
                    <a:p>
                      <a:pPr algn="l" fontAlgn="b"/>
                      <a:r>
                        <a:rPr lang="en-US" sz="1400" b="1" i="0" u="none" strike="noStrike">
                          <a:solidFill>
                            <a:schemeClr val="tx1"/>
                          </a:solidFill>
                          <a:effectLst/>
                          <a:latin typeface="+mj-lt"/>
                        </a:rPr>
                        <a:t>BB-</a:t>
                      </a:r>
                    </a:p>
                  </a:txBody>
                  <a:tcPr marL="9525" marR="9525" marT="9525" marB="0" anchor="b">
                    <a:lnL>
                      <a:noFill/>
                    </a:lnL>
                    <a:lnR>
                      <a:noFill/>
                    </a:lnR>
                    <a:lnT>
                      <a:noFill/>
                    </a:lnT>
                    <a:lnB>
                      <a:noFill/>
                    </a:lnB>
                    <a:noFill/>
                  </a:tcPr>
                </a:tc>
                <a:extLst>
                  <a:ext uri="{0D108BD9-81ED-4DB2-BD59-A6C34878D82A}">
                    <a16:rowId xmlns:a16="http://schemas.microsoft.com/office/drawing/2014/main" val="3953358129"/>
                  </a:ext>
                </a:extLst>
              </a:tr>
              <a:tr h="293297">
                <a:tc>
                  <a:txBody>
                    <a:bodyPr/>
                    <a:lstStyle/>
                    <a:p>
                      <a:pPr algn="l" fontAlgn="b"/>
                      <a:r>
                        <a:rPr lang="en-US" sz="1400" b="1" i="0" u="none" strike="noStrike" dirty="0">
                          <a:solidFill>
                            <a:schemeClr val="tx1"/>
                          </a:solidFill>
                          <a:effectLst/>
                          <a:latin typeface="+mj-lt"/>
                        </a:rPr>
                        <a:t>B+</a:t>
                      </a:r>
                    </a:p>
                  </a:txBody>
                  <a:tcPr marL="9525" marR="9525" marT="9525" marB="0" anchor="b">
                    <a:lnL>
                      <a:noFill/>
                    </a:lnL>
                    <a:lnR>
                      <a:noFill/>
                    </a:lnR>
                    <a:lnT>
                      <a:noFill/>
                    </a:lnT>
                    <a:lnB>
                      <a:noFill/>
                    </a:lnB>
                    <a:noFill/>
                  </a:tcPr>
                </a:tc>
                <a:extLst>
                  <a:ext uri="{0D108BD9-81ED-4DB2-BD59-A6C34878D82A}">
                    <a16:rowId xmlns:a16="http://schemas.microsoft.com/office/drawing/2014/main" val="3676596866"/>
                  </a:ext>
                </a:extLst>
              </a:tr>
              <a:tr h="293297">
                <a:tc>
                  <a:txBody>
                    <a:bodyPr/>
                    <a:lstStyle/>
                    <a:p>
                      <a:pPr algn="l" fontAlgn="b"/>
                      <a:r>
                        <a:rPr lang="en-US" sz="1400" b="1" i="0" u="none" strike="noStrike">
                          <a:solidFill>
                            <a:schemeClr val="tx1"/>
                          </a:solidFill>
                          <a:effectLst/>
                          <a:latin typeface="+mj-lt"/>
                        </a:rPr>
                        <a:t>B</a:t>
                      </a:r>
                    </a:p>
                  </a:txBody>
                  <a:tcPr marL="9525" marR="9525" marT="9525" marB="0" anchor="b">
                    <a:lnL>
                      <a:noFill/>
                    </a:lnL>
                    <a:lnR>
                      <a:noFill/>
                    </a:lnR>
                    <a:lnT>
                      <a:noFill/>
                    </a:lnT>
                    <a:lnB>
                      <a:noFill/>
                    </a:lnB>
                    <a:noFill/>
                  </a:tcPr>
                </a:tc>
                <a:extLst>
                  <a:ext uri="{0D108BD9-81ED-4DB2-BD59-A6C34878D82A}">
                    <a16:rowId xmlns:a16="http://schemas.microsoft.com/office/drawing/2014/main" val="1622127104"/>
                  </a:ext>
                </a:extLst>
              </a:tr>
              <a:tr h="293297">
                <a:tc>
                  <a:txBody>
                    <a:bodyPr/>
                    <a:lstStyle/>
                    <a:p>
                      <a:pPr algn="l" fontAlgn="b"/>
                      <a:r>
                        <a:rPr lang="en-US" sz="1400" b="1" i="0" u="none" strike="noStrike" dirty="0">
                          <a:solidFill>
                            <a:schemeClr val="tx1"/>
                          </a:solidFill>
                          <a:effectLst/>
                          <a:latin typeface="+mj-lt"/>
                        </a:rPr>
                        <a:t>B-</a:t>
                      </a:r>
                    </a:p>
                  </a:txBody>
                  <a:tcPr marL="9525" marR="9525" marT="9525" marB="0" anchor="b">
                    <a:lnL>
                      <a:noFill/>
                    </a:lnL>
                    <a:lnR>
                      <a:noFill/>
                    </a:lnR>
                    <a:lnT>
                      <a:noFill/>
                    </a:lnT>
                    <a:lnB>
                      <a:noFill/>
                    </a:lnB>
                    <a:noFill/>
                  </a:tcPr>
                </a:tc>
                <a:extLst>
                  <a:ext uri="{0D108BD9-81ED-4DB2-BD59-A6C34878D82A}">
                    <a16:rowId xmlns:a16="http://schemas.microsoft.com/office/drawing/2014/main" val="3265348824"/>
                  </a:ext>
                </a:extLst>
              </a:tr>
              <a:tr h="293297">
                <a:tc>
                  <a:txBody>
                    <a:bodyPr/>
                    <a:lstStyle/>
                    <a:p>
                      <a:pPr algn="l" fontAlgn="b"/>
                      <a:r>
                        <a:rPr lang="en-US" sz="1400" b="1" i="0" u="none" strike="noStrike">
                          <a:solidFill>
                            <a:schemeClr val="tx1"/>
                          </a:solidFill>
                          <a:effectLst/>
                          <a:latin typeface="+mj-lt"/>
                        </a:rPr>
                        <a:t>CCC+</a:t>
                      </a:r>
                    </a:p>
                  </a:txBody>
                  <a:tcPr marL="9525" marR="9525" marT="9525" marB="0" anchor="b">
                    <a:lnL>
                      <a:noFill/>
                    </a:lnL>
                    <a:lnR>
                      <a:noFill/>
                    </a:lnR>
                    <a:lnT>
                      <a:noFill/>
                    </a:lnT>
                    <a:lnB>
                      <a:noFill/>
                    </a:lnB>
                    <a:noFill/>
                  </a:tcPr>
                </a:tc>
                <a:extLst>
                  <a:ext uri="{0D108BD9-81ED-4DB2-BD59-A6C34878D82A}">
                    <a16:rowId xmlns:a16="http://schemas.microsoft.com/office/drawing/2014/main" val="3273268690"/>
                  </a:ext>
                </a:extLst>
              </a:tr>
              <a:tr h="293297">
                <a:tc>
                  <a:txBody>
                    <a:bodyPr/>
                    <a:lstStyle/>
                    <a:p>
                      <a:pPr algn="l" fontAlgn="b"/>
                      <a:r>
                        <a:rPr lang="en-US" sz="1400" b="1" i="0" u="none" strike="noStrike">
                          <a:solidFill>
                            <a:schemeClr val="tx1"/>
                          </a:solidFill>
                          <a:effectLst/>
                          <a:latin typeface="+mj-lt"/>
                        </a:rPr>
                        <a:t>CCC</a:t>
                      </a:r>
                    </a:p>
                  </a:txBody>
                  <a:tcPr marL="9525" marR="9525" marT="9525" marB="0" anchor="b">
                    <a:lnL>
                      <a:noFill/>
                    </a:lnL>
                    <a:lnR>
                      <a:noFill/>
                    </a:lnR>
                    <a:lnT>
                      <a:noFill/>
                    </a:lnT>
                    <a:lnB>
                      <a:noFill/>
                    </a:lnB>
                    <a:noFill/>
                  </a:tcPr>
                </a:tc>
                <a:extLst>
                  <a:ext uri="{0D108BD9-81ED-4DB2-BD59-A6C34878D82A}">
                    <a16:rowId xmlns:a16="http://schemas.microsoft.com/office/drawing/2014/main" val="2953000457"/>
                  </a:ext>
                </a:extLst>
              </a:tr>
              <a:tr h="293297">
                <a:tc>
                  <a:txBody>
                    <a:bodyPr/>
                    <a:lstStyle/>
                    <a:p>
                      <a:pPr algn="l" fontAlgn="b"/>
                      <a:r>
                        <a:rPr lang="en-US" sz="1400" b="1" i="0" u="none" strike="noStrike" dirty="0">
                          <a:solidFill>
                            <a:schemeClr val="tx1"/>
                          </a:solidFill>
                          <a:effectLst/>
                          <a:latin typeface="+mj-lt"/>
                        </a:rPr>
                        <a:t>CCC-</a:t>
                      </a:r>
                    </a:p>
                  </a:txBody>
                  <a:tcPr marL="9525" marR="9525" marT="9525" marB="0" anchor="b">
                    <a:lnL>
                      <a:noFill/>
                    </a:lnL>
                    <a:lnR>
                      <a:noFill/>
                    </a:lnR>
                    <a:lnT>
                      <a:noFill/>
                    </a:lnT>
                    <a:lnB>
                      <a:noFill/>
                    </a:lnB>
                    <a:noFill/>
                  </a:tcPr>
                </a:tc>
                <a:extLst>
                  <a:ext uri="{0D108BD9-81ED-4DB2-BD59-A6C34878D82A}">
                    <a16:rowId xmlns:a16="http://schemas.microsoft.com/office/drawing/2014/main" val="4016048620"/>
                  </a:ext>
                </a:extLst>
              </a:tr>
            </a:tbl>
          </a:graphicData>
        </a:graphic>
      </p:graphicFrame>
      <p:graphicFrame>
        <p:nvGraphicFramePr>
          <p:cNvPr id="9" name="Chart 8">
            <a:extLst>
              <a:ext uri="{FF2B5EF4-FFF2-40B4-BE49-F238E27FC236}">
                <a16:creationId xmlns:a16="http://schemas.microsoft.com/office/drawing/2014/main" id="{A7DF5A0C-C680-4888-A232-E7EB9754323D}"/>
              </a:ext>
            </a:extLst>
          </p:cNvPr>
          <p:cNvGraphicFramePr/>
          <p:nvPr>
            <p:extLst>
              <p:ext uri="{D42A27DB-BD31-4B8C-83A1-F6EECF244321}">
                <p14:modId xmlns:p14="http://schemas.microsoft.com/office/powerpoint/2010/main" val="3173644849"/>
              </p:ext>
            </p:extLst>
          </p:nvPr>
        </p:nvGraphicFramePr>
        <p:xfrm>
          <a:off x="3510499" y="1892384"/>
          <a:ext cx="5312145"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8E1D2062-F433-422D-AD54-88090CAA8D7A}"/>
              </a:ext>
            </a:extLst>
          </p:cNvPr>
          <p:cNvSpPr/>
          <p:nvPr/>
        </p:nvSpPr>
        <p:spPr>
          <a:xfrm>
            <a:off x="7249841" y="1546618"/>
            <a:ext cx="1944057" cy="646331"/>
          </a:xfrm>
          <a:prstGeom prst="rect">
            <a:avLst/>
          </a:prstGeom>
        </p:spPr>
        <p:txBody>
          <a:bodyPr wrap="none">
            <a:spAutoFit/>
          </a:bodyPr>
          <a:lstStyle/>
          <a:p>
            <a:pPr algn="ctr"/>
            <a:r>
              <a:rPr lang="en-US" b="1" dirty="0">
                <a:solidFill>
                  <a:schemeClr val="accent4"/>
                </a:solidFill>
                <a:ea typeface="Cambria" panose="02040503050406030204" pitchFamily="18" charset="0"/>
                <a:cs typeface="Segoe UI Semibold" panose="020B0702040204020203" pitchFamily="34" charset="0"/>
              </a:rPr>
              <a:t>Investment Grade </a:t>
            </a:r>
          </a:p>
          <a:p>
            <a:pPr algn="ctr"/>
            <a:r>
              <a:rPr lang="en-US" b="1" dirty="0">
                <a:solidFill>
                  <a:schemeClr val="accent4"/>
                </a:solidFill>
                <a:ea typeface="Cambria" panose="02040503050406030204" pitchFamily="18" charset="0"/>
                <a:cs typeface="Segoe UI Semibold" panose="020B0702040204020203" pitchFamily="34" charset="0"/>
              </a:rPr>
              <a:t>Rating Achieved</a:t>
            </a:r>
            <a:endParaRPr lang="en-US" dirty="0"/>
          </a:p>
        </p:txBody>
      </p:sp>
      <p:sp>
        <p:nvSpPr>
          <p:cNvPr id="10" name="Oval 9">
            <a:extLst>
              <a:ext uri="{FF2B5EF4-FFF2-40B4-BE49-F238E27FC236}">
                <a16:creationId xmlns:a16="http://schemas.microsoft.com/office/drawing/2014/main" id="{96546997-2153-4777-B21A-1E57CA1B5602}"/>
              </a:ext>
            </a:extLst>
          </p:cNvPr>
          <p:cNvSpPr/>
          <p:nvPr/>
        </p:nvSpPr>
        <p:spPr>
          <a:xfrm>
            <a:off x="7942948" y="2202045"/>
            <a:ext cx="609600" cy="479977"/>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48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4DA7AD8-F9A9-4A98-9835-110A224F2CA7}"/>
              </a:ext>
            </a:extLst>
          </p:cNvPr>
          <p:cNvSpPr txBox="1">
            <a:spLocks/>
          </p:cNvSpPr>
          <p:nvPr/>
        </p:nvSpPr>
        <p:spPr>
          <a:xfrm>
            <a:off x="3043689" y="6535270"/>
            <a:ext cx="5983480" cy="762000"/>
          </a:xfrm>
          <a:prstGeom prst="rect">
            <a:avLst/>
          </a:prstGeom>
          <a:ln>
            <a:noFill/>
          </a:ln>
          <a:effectLst>
            <a:glow rad="63500">
              <a:schemeClr val="accent1">
                <a:alpha val="40000"/>
              </a:schemeClr>
            </a:glow>
          </a:effectLst>
        </p:spPr>
        <p:txBody>
          <a:bodyPr vert="horz" lIns="91440" tIns="45720" rIns="91440" bIns="45720" rtlCol="0" anchor="ctr">
            <a:noAutofit/>
          </a:bodyPr>
          <a:lstStyle>
            <a:lvl1pPr algn="r" defTabSz="914400" rtl="0" eaLnBrk="1" latinLnBrk="0" hangingPunct="1">
              <a:spcBef>
                <a:spcPct val="0"/>
              </a:spcBef>
              <a:buNone/>
              <a:defRPr sz="3200" b="0" kern="1200">
                <a:solidFill>
                  <a:schemeClr val="tx1"/>
                </a:solidFill>
                <a:effectLst>
                  <a:glow rad="25400">
                    <a:schemeClr val="accent1">
                      <a:satMod val="175000"/>
                      <a:alpha val="40000"/>
                    </a:schemeClr>
                  </a:glow>
                  <a:outerShdw blurRad="50800" dist="38100" dir="2700000" algn="tl" rotWithShape="0">
                    <a:prstClr val="black">
                      <a:alpha val="40000"/>
                    </a:prstClr>
                  </a:outerShdw>
                </a:effectLst>
                <a:latin typeface="Cambria" panose="020405030504060302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50800" dist="50800" dir="5400000" algn="tl" rotWithShape="0">
                    <a:prstClr val="black">
                      <a:alpha val="79000"/>
                    </a:prstClr>
                  </a:outerShdw>
                </a:effectLst>
                <a:uLnTx/>
                <a:uFillTx/>
                <a:latin typeface="Segoe UI Light" panose="020B0502040204020203" pitchFamily="34" charset="0"/>
                <a:cs typeface="Segoe UI Light" panose="020B0502040204020203" pitchFamily="34" charset="0"/>
              </a:rPr>
              <a:t>APPENDIX</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glow rad="25400">
                  <a:srgbClr val="156048">
                    <a:satMod val="175000"/>
                    <a:alpha val="40000"/>
                  </a:srgbClr>
                </a:glow>
                <a:outerShdw blurRad="50800" dist="38100" dir="2700000" algn="tl" rotWithShape="0">
                  <a:prstClr val="black">
                    <a:alpha val="40000"/>
                  </a:prstClr>
                </a:outerShdw>
              </a:effectLst>
              <a:uLnTx/>
              <a:uFillTx/>
              <a:latin typeface="Segoe UI Light" panose="020B0502040204020203" pitchFamily="34" charset="0"/>
              <a:ea typeface="+mj-ea"/>
              <a:cs typeface="Segoe UI Light" panose="020B0502040204020203" pitchFamily="34" charset="0"/>
            </a:endParaRPr>
          </a:p>
        </p:txBody>
      </p:sp>
      <p:grpSp>
        <p:nvGrpSpPr>
          <p:cNvPr id="6" name="Group 5">
            <a:extLst>
              <a:ext uri="{FF2B5EF4-FFF2-40B4-BE49-F238E27FC236}">
                <a16:creationId xmlns:a16="http://schemas.microsoft.com/office/drawing/2014/main" id="{98E08110-85B5-429E-9775-6572A6FF4D91}"/>
              </a:ext>
            </a:extLst>
          </p:cNvPr>
          <p:cNvGrpSpPr/>
          <p:nvPr/>
        </p:nvGrpSpPr>
        <p:grpSpPr>
          <a:xfrm>
            <a:off x="3322832" y="2904288"/>
            <a:ext cx="2498337" cy="1049425"/>
            <a:chOff x="6169196" y="4084370"/>
            <a:chExt cx="2419852" cy="859386"/>
          </a:xfrm>
          <a:effectLst>
            <a:outerShdw blurRad="50800" dist="50800" dir="5400000" algn="ctr" rotWithShape="0">
              <a:srgbClr val="000000">
                <a:alpha val="79000"/>
              </a:srgbClr>
            </a:outerShdw>
          </a:effectLst>
        </p:grpSpPr>
        <p:pic>
          <p:nvPicPr>
            <p:cNvPr id="7" name="Picture 6" descr="Antero_Logo_Small.png">
              <a:extLst>
                <a:ext uri="{FF2B5EF4-FFF2-40B4-BE49-F238E27FC236}">
                  <a16:creationId xmlns:a16="http://schemas.microsoft.com/office/drawing/2014/main" id="{9C466C80-6A47-4A8C-82DF-CDE2789BFB9E}"/>
                </a:ext>
              </a:extLst>
            </p:cNvPr>
            <p:cNvPicPr>
              <a:picLocks noChangeAspect="1"/>
            </p:cNvPicPr>
            <p:nvPr/>
          </p:nvPicPr>
          <p:blipFill rotWithShape="1">
            <a:blip r:embed="rId3" cstate="screen">
              <a:biLevel thresh="25000"/>
              <a:extLst>
                <a:ext uri="{28A0092B-C50C-407E-A947-70E740481C1C}">
                  <a14:useLocalDpi xmlns:a14="http://schemas.microsoft.com/office/drawing/2010/main" val="0"/>
                </a:ext>
              </a:extLst>
            </a:blip>
            <a:srcRect/>
            <a:stretch/>
          </p:blipFill>
          <p:spPr>
            <a:xfrm>
              <a:off x="7629992" y="4748934"/>
              <a:ext cx="959055" cy="194822"/>
            </a:xfrm>
            <a:prstGeom prst="rect">
              <a:avLst/>
            </a:prstGeom>
            <a:ln>
              <a:noFill/>
            </a:ln>
            <a:effectLst>
              <a:outerShdw blurRad="25400" dist="25400" dir="2700000" algn="tl" rotWithShape="0">
                <a:srgbClr val="000000">
                  <a:alpha val="50000"/>
                </a:srgbClr>
              </a:outerShdw>
            </a:effectLst>
          </p:spPr>
        </p:pic>
        <p:pic>
          <p:nvPicPr>
            <p:cNvPr id="9" name="Picture 8" descr="Antero_Logo_Small.png">
              <a:extLst>
                <a:ext uri="{FF2B5EF4-FFF2-40B4-BE49-F238E27FC236}">
                  <a16:creationId xmlns:a16="http://schemas.microsoft.com/office/drawing/2014/main" id="{FCE49128-43AE-46A1-8C38-E476CAA301C1}"/>
                </a:ext>
              </a:extLst>
            </p:cNvPr>
            <p:cNvPicPr>
              <a:picLocks noChangeAspect="1"/>
            </p:cNvPicPr>
            <p:nvPr/>
          </p:nvPicPr>
          <p:blipFill rotWithShape="1">
            <a:blip r:embed="rId4" cstate="screen">
              <a:biLevel thresh="25000"/>
              <a:extLst>
                <a:ext uri="{28A0092B-C50C-407E-A947-70E740481C1C}">
                  <a14:useLocalDpi xmlns:a14="http://schemas.microsoft.com/office/drawing/2010/main" val="0"/>
                </a:ext>
              </a:extLst>
            </a:blip>
            <a:srcRect/>
            <a:stretch/>
          </p:blipFill>
          <p:spPr>
            <a:xfrm>
              <a:off x="6169196" y="4084370"/>
              <a:ext cx="2419852" cy="676554"/>
            </a:xfrm>
            <a:prstGeom prst="rect">
              <a:avLst/>
            </a:prstGeom>
            <a:ln>
              <a:noFill/>
            </a:ln>
            <a:effectLst>
              <a:outerShdw blurRad="254000" dist="88900" dir="2700000" algn="tl" rotWithShape="0">
                <a:srgbClr val="333333">
                  <a:alpha val="60000"/>
                </a:srgbClr>
              </a:outerShdw>
            </a:effectLst>
          </p:spPr>
        </p:pic>
      </p:grpSp>
    </p:spTree>
    <p:extLst>
      <p:ext uri="{BB962C8B-B14F-4D97-AF65-F5344CB8AC3E}">
        <p14:creationId xmlns:p14="http://schemas.microsoft.com/office/powerpoint/2010/main" val="84689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5A59-40B2-4AB5-B26A-6B7F3A4DFC23}"/>
              </a:ext>
            </a:extLst>
          </p:cNvPr>
          <p:cNvSpPr>
            <a:spLocks noGrp="1"/>
          </p:cNvSpPr>
          <p:nvPr>
            <p:ph type="title"/>
          </p:nvPr>
        </p:nvSpPr>
        <p:spPr/>
        <p:txBody>
          <a:bodyPr/>
          <a:lstStyle/>
          <a:p>
            <a:r>
              <a:rPr lang="en-US" dirty="0"/>
              <a:t>Guidance </a:t>
            </a:r>
          </a:p>
        </p:txBody>
      </p:sp>
      <p:sp>
        <p:nvSpPr>
          <p:cNvPr id="4" name="Slide Number Placeholder 3">
            <a:extLst>
              <a:ext uri="{FF2B5EF4-FFF2-40B4-BE49-F238E27FC236}">
                <a16:creationId xmlns:a16="http://schemas.microsoft.com/office/drawing/2014/main" id="{7A17442B-9096-4CE2-A967-AF03ADEB2756}"/>
              </a:ext>
            </a:extLst>
          </p:cNvPr>
          <p:cNvSpPr>
            <a:spLocks noGrp="1"/>
          </p:cNvSpPr>
          <p:nvPr>
            <p:ph type="sldNum" sz="quarter" idx="4"/>
          </p:nvPr>
        </p:nvSpPr>
        <p:spPr>
          <a:xfrm>
            <a:off x="7030949" y="6568326"/>
            <a:ext cx="2057400" cy="2504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6364C-EE55-4B16-8CAB-B0A22A08E51F}" type="slidenum">
              <a:rPr kumimoji="0" lang="en-US" sz="1200" i="0" u="none" strike="noStrike" kern="1200" cap="none" spc="0" normalizeH="0" baseline="0" noProof="0" smtClean="0">
                <a:ln>
                  <a:noFill/>
                </a:ln>
                <a:solidFill>
                  <a:srgbClr val="595959"/>
                </a:solidFill>
                <a:effectLst/>
                <a:uLnTx/>
                <a:uFillTx/>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i="0" u="none" strike="noStrike" kern="1200" cap="none" spc="0" normalizeH="0" baseline="0" noProof="0" dirty="0">
              <a:ln>
                <a:noFill/>
              </a:ln>
              <a:solidFill>
                <a:srgbClr val="595959"/>
              </a:solidFill>
              <a:effectLst/>
              <a:uLnTx/>
              <a:uFillTx/>
              <a:ea typeface="+mn-ea"/>
              <a:cs typeface="Segoe UI Light" panose="020B0502040204020203" pitchFamily="34" charset="0"/>
            </a:endParaRPr>
          </a:p>
        </p:txBody>
      </p:sp>
      <p:graphicFrame>
        <p:nvGraphicFramePr>
          <p:cNvPr id="23" name="Table 22">
            <a:extLst>
              <a:ext uri="{FF2B5EF4-FFF2-40B4-BE49-F238E27FC236}">
                <a16:creationId xmlns:a16="http://schemas.microsoft.com/office/drawing/2014/main" id="{5CCDB12C-1A88-45AF-86B5-EB2E1079879F}"/>
              </a:ext>
            </a:extLst>
          </p:cNvPr>
          <p:cNvGraphicFramePr>
            <a:graphicFrameLocks noGrp="1"/>
          </p:cNvGraphicFramePr>
          <p:nvPr>
            <p:custDataLst>
              <p:tags r:id="rId1"/>
            </p:custDataLst>
            <p:extLst>
              <p:ext uri="{D42A27DB-BD31-4B8C-83A1-F6EECF244321}">
                <p14:modId xmlns:p14="http://schemas.microsoft.com/office/powerpoint/2010/main" val="1850754802"/>
              </p:ext>
            </p:extLst>
          </p:nvPr>
        </p:nvGraphicFramePr>
        <p:xfrm>
          <a:off x="357158" y="812878"/>
          <a:ext cx="8564106" cy="5621701"/>
        </p:xfrm>
        <a:graphic>
          <a:graphicData uri="http://schemas.openxmlformats.org/drawingml/2006/table">
            <a:tbl>
              <a:tblPr firstRow="1" bandRow="1">
                <a:tableStyleId>{5C22544A-7EE6-4342-B048-85BDC9FD1C3A}</a:tableStyleId>
              </a:tblPr>
              <a:tblGrid>
                <a:gridCol w="5873070">
                  <a:extLst>
                    <a:ext uri="{9D8B030D-6E8A-4147-A177-3AD203B41FA5}">
                      <a16:colId xmlns:a16="http://schemas.microsoft.com/office/drawing/2014/main" val="20000"/>
                    </a:ext>
                  </a:extLst>
                </a:gridCol>
                <a:gridCol w="2691036">
                  <a:extLst>
                    <a:ext uri="{9D8B030D-6E8A-4147-A177-3AD203B41FA5}">
                      <a16:colId xmlns:a16="http://schemas.microsoft.com/office/drawing/2014/main" val="20001"/>
                    </a:ext>
                  </a:extLst>
                </a:gridCol>
              </a:tblGrid>
              <a:tr h="325450">
                <a:tc>
                  <a:txBody>
                    <a:bodyPr/>
                    <a:lstStyle/>
                    <a:p>
                      <a:pPr algn="ctr"/>
                      <a:endParaRPr lang="en-US" sz="1600" b="1" dirty="0">
                        <a:solidFill>
                          <a:schemeClr val="accent1"/>
                        </a:solidFill>
                        <a:latin typeface="+mj-lt"/>
                        <a:cs typeface="Segoe UI Light" panose="020B0502040204020203" pitchFamily="34" charset="0"/>
                      </a:endParaRPr>
                    </a:p>
                  </a:txBody>
                  <a:tcPr anchor="ctr">
                    <a:noFill/>
                  </a:tcPr>
                </a:tc>
                <a:tc>
                  <a:txBody>
                    <a:bodyPr/>
                    <a:lstStyle/>
                    <a:p>
                      <a:pPr algn="ctr"/>
                      <a:r>
                        <a:rPr lang="en-US" sz="1600" b="1" dirty="0">
                          <a:solidFill>
                            <a:schemeClr val="accent1"/>
                          </a:solidFill>
                          <a:latin typeface="+mj-lt"/>
                          <a:cs typeface="Segoe UI Semibold" panose="020B0702040204020203" pitchFamily="34" charset="0"/>
                        </a:rPr>
                        <a:t>2024 Guidance Ranges</a:t>
                      </a:r>
                    </a:p>
                  </a:txBody>
                  <a:tcPr anchor="ctr">
                    <a:noFill/>
                  </a:tcPr>
                </a:tc>
                <a:extLst>
                  <a:ext uri="{0D108BD9-81ED-4DB2-BD59-A6C34878D82A}">
                    <a16:rowId xmlns:a16="http://schemas.microsoft.com/office/drawing/2014/main" val="10000"/>
                  </a:ext>
                </a:extLst>
              </a:tr>
              <a:tr h="258880">
                <a:tc>
                  <a:txBody>
                    <a:bodyPr/>
                    <a:lstStyle/>
                    <a:p>
                      <a:pPr algn="l"/>
                      <a:r>
                        <a:rPr lang="en-US" sz="1100" b="1" dirty="0">
                          <a:latin typeface="+mj-lt"/>
                          <a:cs typeface="Segoe UI Semibold" panose="020B0702040204020203" pitchFamily="34" charset="0"/>
                        </a:rPr>
                        <a:t>Net Production (Bcfe/d)</a:t>
                      </a:r>
                    </a:p>
                  </a:txBody>
                  <a:tcPr anchor="ctr">
                    <a:lnB w="635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0" lang="en-US" sz="1100" b="1" i="0" u="none" strike="noStrike" kern="1200" cap="none" spc="0" normalizeH="0" baseline="0" noProof="0" dirty="0">
                          <a:ln>
                            <a:noFill/>
                          </a:ln>
                          <a:solidFill>
                            <a:srgbClr val="595959"/>
                          </a:solidFill>
                          <a:effectLst/>
                          <a:uLnTx/>
                          <a:uFillTx/>
                          <a:latin typeface="+mj-lt"/>
                          <a:ea typeface="+mn-ea"/>
                          <a:cs typeface="Segoe UI Semibold" panose="020B0702040204020203" pitchFamily="34" charset="0"/>
                        </a:rPr>
                        <a:t>3.375 – 3.425</a:t>
                      </a:r>
                    </a:p>
                  </a:txBody>
                  <a:tcPr anchor="ctr">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r h="258880">
                <a:tc>
                  <a:txBody>
                    <a:bodyPr/>
                    <a:lstStyle/>
                    <a:p>
                      <a:pPr algn="l"/>
                      <a:r>
                        <a:rPr lang="en-US" sz="1100" b="1" baseline="0" dirty="0">
                          <a:latin typeface="+mj-lt"/>
                          <a:cs typeface="Segoe UI Semibold" panose="020B0702040204020203" pitchFamily="34" charset="0"/>
                        </a:rPr>
                        <a:t>   Net Natural Gas Production (Bcf/d)</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0" lang="en-US" sz="1100" b="1" i="0" u="none" strike="noStrike" kern="1200" cap="none" spc="0" normalizeH="0" baseline="0" noProof="0" dirty="0">
                          <a:ln>
                            <a:noFill/>
                          </a:ln>
                          <a:solidFill>
                            <a:srgbClr val="595959"/>
                          </a:solidFill>
                          <a:effectLst/>
                          <a:uLnTx/>
                          <a:uFillTx/>
                          <a:latin typeface="+mj-lt"/>
                          <a:ea typeface="+mn-ea"/>
                          <a:cs typeface="Segoe UI Semibold" panose="020B0702040204020203" pitchFamily="34" charset="0"/>
                        </a:rPr>
                        <a:t>2.170 – 2.180</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78397562"/>
                  </a:ext>
                </a:extLst>
              </a:tr>
              <a:tr h="258880">
                <a:tc>
                  <a:txBody>
                    <a:bodyPr/>
                    <a:lstStyle/>
                    <a:p>
                      <a:pPr algn="l"/>
                      <a:r>
                        <a:rPr lang="en-US" sz="1100" b="1" dirty="0">
                          <a:latin typeface="+mj-lt"/>
                          <a:cs typeface="Segoe UI Semibold" panose="020B0702040204020203" pitchFamily="34" charset="0"/>
                        </a:rPr>
                        <a:t>   Net Liquids</a:t>
                      </a:r>
                      <a:r>
                        <a:rPr lang="en-US" sz="1100" b="1" baseline="0" dirty="0">
                          <a:latin typeface="+mj-lt"/>
                          <a:cs typeface="Segoe UI Semibold" panose="020B0702040204020203" pitchFamily="34" charset="0"/>
                        </a:rPr>
                        <a:t> Production (Bbl/d)</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0" lang="en-US" sz="1100" b="1" i="0" u="none" strike="noStrike" kern="1200" cap="none" spc="0" normalizeH="0" baseline="0" noProof="0" dirty="0">
                          <a:ln>
                            <a:noFill/>
                          </a:ln>
                          <a:solidFill>
                            <a:srgbClr val="595959"/>
                          </a:solidFill>
                          <a:effectLst/>
                          <a:uLnTx/>
                          <a:uFillTx/>
                          <a:latin typeface="+mj-lt"/>
                          <a:ea typeface="+mn-ea"/>
                          <a:cs typeface="Segoe UI Semibold" panose="020B0702040204020203" pitchFamily="34" charset="0"/>
                        </a:rPr>
                        <a:t>199,000 – 207,000</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2"/>
                  </a:ext>
                </a:extLst>
              </a:tr>
              <a:tr h="258880">
                <a:tc>
                  <a:txBody>
                    <a:bodyPr/>
                    <a:lstStyle/>
                    <a:p>
                      <a:pPr lvl="0" algn="l"/>
                      <a:r>
                        <a:rPr lang="en-US" sz="1100" b="0" baseline="0" dirty="0">
                          <a:latin typeface="+mj-lt"/>
                          <a:cs typeface="Segoe UI Light" panose="020B0502040204020203" pitchFamily="34" charset="0"/>
                        </a:rPr>
                        <a:t>       Net Daily C3+ NGL Production (</a:t>
                      </a:r>
                      <a:r>
                        <a:rPr lang="en-US" sz="1100" b="0" baseline="0" dirty="0" err="1">
                          <a:latin typeface="+mj-lt"/>
                          <a:cs typeface="Segoe UI Light" panose="020B0502040204020203" pitchFamily="34" charset="0"/>
                        </a:rPr>
                        <a:t>Bbl</a:t>
                      </a:r>
                      <a:r>
                        <a:rPr lang="en-US" sz="1100" b="0" baseline="0" dirty="0">
                          <a:latin typeface="+mj-lt"/>
                          <a:cs typeface="Segoe UI Light" panose="020B0502040204020203" pitchFamily="34" charset="0"/>
                        </a:rPr>
                        <a:t>/d)</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gn="ctr" defTabSz="914400" rtl="0" eaLnBrk="1" latinLnBrk="0" hangingPunct="1">
                        <a:buFont typeface="Arial" charset="0"/>
                        <a:buNone/>
                      </a:pPr>
                      <a:r>
                        <a:rPr lang="en-US" sz="1100" b="0" kern="1200" baseline="0" dirty="0">
                          <a:solidFill>
                            <a:schemeClr val="dk1"/>
                          </a:solidFill>
                          <a:latin typeface="+mj-lt"/>
                          <a:ea typeface="+mn-ea"/>
                          <a:cs typeface="Segoe UI Light" panose="020B0502040204020203" pitchFamily="34" charset="0"/>
                        </a:rPr>
                        <a:t>113,000 – 116,000</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66328307"/>
                  </a:ext>
                </a:extLst>
              </a:tr>
              <a:tr h="258880">
                <a:tc>
                  <a:txBody>
                    <a:bodyPr/>
                    <a:lstStyle/>
                    <a:p>
                      <a:pPr lvl="0" algn="l"/>
                      <a:r>
                        <a:rPr lang="en-US" sz="1100" b="0" baseline="0" dirty="0">
                          <a:latin typeface="+mj-lt"/>
                          <a:cs typeface="Segoe UI Light" panose="020B0502040204020203" pitchFamily="34" charset="0"/>
                        </a:rPr>
                        <a:t>       Net Daily Ethane Production (</a:t>
                      </a:r>
                      <a:r>
                        <a:rPr lang="en-US" sz="1100" b="0" baseline="0" dirty="0" err="1">
                          <a:latin typeface="+mj-lt"/>
                          <a:cs typeface="Segoe UI Light" panose="020B0502040204020203" pitchFamily="34" charset="0"/>
                        </a:rPr>
                        <a:t>Bbl</a:t>
                      </a:r>
                      <a:r>
                        <a:rPr lang="en-US" sz="1100" b="0" baseline="0" dirty="0">
                          <a:latin typeface="+mj-lt"/>
                          <a:cs typeface="Segoe UI Light" panose="020B0502040204020203" pitchFamily="34" charset="0"/>
                        </a:rPr>
                        <a:t>/d)</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gn="ctr" defTabSz="914400" rtl="0" eaLnBrk="1" latinLnBrk="0" hangingPunct="1">
                        <a:buFont typeface="Arial" charset="0"/>
                        <a:buNone/>
                      </a:pPr>
                      <a:r>
                        <a:rPr lang="en-US" sz="1100" b="0" kern="1200" baseline="0" dirty="0">
                          <a:solidFill>
                            <a:schemeClr val="dk1"/>
                          </a:solidFill>
                          <a:latin typeface="+mj-lt"/>
                          <a:ea typeface="+mn-ea"/>
                          <a:cs typeface="Segoe UI Light" panose="020B0502040204020203" pitchFamily="34" charset="0"/>
                        </a:rPr>
                        <a:t>76,000 – 80,000</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806993318"/>
                  </a:ext>
                </a:extLst>
              </a:tr>
              <a:tr h="258880">
                <a:tc>
                  <a:txBody>
                    <a:bodyPr/>
                    <a:lstStyle/>
                    <a:p>
                      <a:pPr lvl="0" algn="l"/>
                      <a:r>
                        <a:rPr lang="en-US" sz="1100" b="0" baseline="0" dirty="0">
                          <a:latin typeface="+mj-lt"/>
                          <a:cs typeface="Segoe UI Light" panose="020B0502040204020203" pitchFamily="34" charset="0"/>
                        </a:rPr>
                        <a:t>       Net Daily Oil Production (</a:t>
                      </a:r>
                      <a:r>
                        <a:rPr lang="en-US" sz="1100" b="0" baseline="0" dirty="0" err="1">
                          <a:latin typeface="+mj-lt"/>
                          <a:cs typeface="Segoe UI Light" panose="020B0502040204020203" pitchFamily="34" charset="0"/>
                        </a:rPr>
                        <a:t>Bbl</a:t>
                      </a:r>
                      <a:r>
                        <a:rPr lang="en-US" sz="1100" b="0" baseline="0" dirty="0">
                          <a:latin typeface="+mj-lt"/>
                          <a:cs typeface="Segoe UI Light" panose="020B0502040204020203" pitchFamily="34" charset="0"/>
                        </a:rPr>
                        <a:t>/d)</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gn="ctr" defTabSz="914400" rtl="0" eaLnBrk="1" latinLnBrk="0" hangingPunct="1">
                        <a:buFont typeface="Arial" charset="0"/>
                        <a:buNone/>
                      </a:pPr>
                      <a:r>
                        <a:rPr lang="en-US" sz="1100" b="0" kern="1200" baseline="0" dirty="0">
                          <a:solidFill>
                            <a:schemeClr val="dk1"/>
                          </a:solidFill>
                          <a:latin typeface="+mj-lt"/>
                          <a:ea typeface="+mn-ea"/>
                          <a:cs typeface="Segoe UI Light" panose="020B0502040204020203" pitchFamily="34" charset="0"/>
                        </a:rPr>
                        <a:t>10,000 – 11,000</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084340361"/>
                  </a:ext>
                </a:extLst>
              </a:tr>
              <a:tr h="258880">
                <a:tc>
                  <a:txBody>
                    <a:bodyPr/>
                    <a:lstStyle/>
                    <a:p>
                      <a:pPr algn="l"/>
                      <a:r>
                        <a:rPr lang="en-US" sz="1100" b="1" dirty="0">
                          <a:latin typeface="+mj-lt"/>
                          <a:cs typeface="Segoe UI Semibold" panose="020B0702040204020203" pitchFamily="34" charset="0"/>
                        </a:rPr>
                        <a:t>Natural Gas Realized Price </a:t>
                      </a:r>
                      <a:r>
                        <a:rPr lang="en-US" sz="1100" b="1" i="1" kern="1200" dirty="0">
                          <a:solidFill>
                            <a:schemeClr val="dk1"/>
                          </a:solidFill>
                          <a:latin typeface="+mj-lt"/>
                          <a:ea typeface="+mn-ea"/>
                          <a:cs typeface="Segoe UI Semibold" panose="020B0702040204020203" pitchFamily="34" charset="0"/>
                        </a:rPr>
                        <a:t>Expected Premium to </a:t>
                      </a:r>
                      <a:r>
                        <a:rPr lang="en-US" sz="1100" b="1" i="1" dirty="0">
                          <a:latin typeface="+mj-lt"/>
                          <a:cs typeface="Segoe UI Semibold" panose="020B0702040204020203" pitchFamily="34" charset="0"/>
                        </a:rPr>
                        <a:t>NYMEX ($/Mcf)</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gn="ctr" defTabSz="914400" rtl="0" eaLnBrk="1" latinLnBrk="0" hangingPunct="1">
                        <a:buFont typeface="Arial" charset="0"/>
                        <a:buNone/>
                      </a:pPr>
                      <a:r>
                        <a:rPr lang="en-US" sz="1100" b="1" kern="1200" baseline="0" dirty="0">
                          <a:latin typeface="+mj-lt"/>
                          <a:cs typeface="Segoe UI Semibold" panose="020B0702040204020203" pitchFamily="34" charset="0"/>
                        </a:rPr>
                        <a:t>$0.00 to $0.10</a:t>
                      </a:r>
                      <a:endParaRPr lang="en-US" sz="1100" b="1" kern="1200" baseline="0" dirty="0">
                        <a:solidFill>
                          <a:schemeClr val="dk1"/>
                        </a:solidFill>
                        <a:latin typeface="+mj-lt"/>
                        <a:ea typeface="+mn-ea"/>
                        <a:cs typeface="Segoe UI Semibold" panose="020B0702040204020203" pitchFamily="34" charset="0"/>
                      </a:endParaRP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258880">
                <a:tc>
                  <a:txBody>
                    <a:bodyPr/>
                    <a:lstStyle/>
                    <a:p>
                      <a:pPr algn="l"/>
                      <a:r>
                        <a:rPr lang="en-US" sz="1100" b="1" dirty="0">
                          <a:latin typeface="+mj-lt"/>
                          <a:cs typeface="Segoe UI Semibold" panose="020B0702040204020203" pitchFamily="34" charset="0"/>
                        </a:rPr>
                        <a:t>C2 Ethane Realized Price - </a:t>
                      </a:r>
                      <a:r>
                        <a:rPr lang="en-US" sz="1100" b="1" i="1" dirty="0">
                          <a:latin typeface="+mj-lt"/>
                          <a:cs typeface="Segoe UI Semibold" panose="020B0702040204020203" pitchFamily="34" charset="0"/>
                        </a:rPr>
                        <a:t>Expected (Discount) / Premium to Mont </a:t>
                      </a:r>
                      <a:r>
                        <a:rPr lang="en-US" sz="1100" b="1" i="1" dirty="0" err="1">
                          <a:latin typeface="+mj-lt"/>
                          <a:cs typeface="Segoe UI Semibold" panose="020B0702040204020203" pitchFamily="34" charset="0"/>
                        </a:rPr>
                        <a:t>Belvieu</a:t>
                      </a:r>
                      <a:r>
                        <a:rPr lang="en-US" sz="1100" b="1" i="1" dirty="0">
                          <a:latin typeface="+mj-lt"/>
                          <a:cs typeface="Segoe UI Semibold" panose="020B0702040204020203" pitchFamily="34" charset="0"/>
                        </a:rPr>
                        <a:t> ($/</a:t>
                      </a:r>
                      <a:r>
                        <a:rPr lang="en-US" sz="1100" b="1" i="1" dirty="0" err="1">
                          <a:latin typeface="+mj-lt"/>
                          <a:cs typeface="Segoe UI Semibold" panose="020B0702040204020203" pitchFamily="34" charset="0"/>
                        </a:rPr>
                        <a:t>Bbl</a:t>
                      </a:r>
                      <a:r>
                        <a:rPr lang="en-US" sz="1100" b="1" i="1" dirty="0">
                          <a:latin typeface="+mj-lt"/>
                          <a:cs typeface="Segoe UI Semibold" panose="020B0702040204020203" pitchFamily="34" charset="0"/>
                        </a:rPr>
                        <a:t>)</a:t>
                      </a:r>
                      <a:endParaRPr lang="en-US" sz="1100" b="1" i="0" baseline="30000" dirty="0">
                        <a:latin typeface="+mj-lt"/>
                        <a:cs typeface="Segoe UI Semibold" panose="020B0702040204020203" pitchFamily="34" charset="0"/>
                      </a:endParaRP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gn="ctr" defTabSz="914400" rtl="0" eaLnBrk="1" latinLnBrk="0" hangingPunct="1">
                        <a:buFont typeface="Arial" charset="0"/>
                        <a:buNone/>
                      </a:pPr>
                      <a:r>
                        <a:rPr lang="en-US" sz="1100" b="1" kern="1200" baseline="0" dirty="0">
                          <a:latin typeface="+mj-lt"/>
                          <a:cs typeface="Segoe UI Semibold" panose="020B0702040204020203" pitchFamily="34" charset="0"/>
                        </a:rPr>
                        <a:t>($1.00) - $1.00</a:t>
                      </a:r>
                      <a:endParaRPr lang="en-US" sz="1100" b="1" kern="1200" baseline="0" dirty="0">
                        <a:solidFill>
                          <a:schemeClr val="dk1"/>
                        </a:solidFill>
                        <a:latin typeface="+mj-lt"/>
                        <a:ea typeface="+mn-ea"/>
                        <a:cs typeface="Segoe UI Semibold" panose="020B0702040204020203" pitchFamily="34" charset="0"/>
                      </a:endParaRP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97587296"/>
                  </a:ext>
                </a:extLst>
              </a:tr>
              <a:tr h="259053">
                <a:tc>
                  <a:txBody>
                    <a:bodyPr/>
                    <a:lstStyle/>
                    <a:p>
                      <a:pPr algn="l"/>
                      <a:r>
                        <a:rPr lang="en-US" sz="1100" b="1" dirty="0">
                          <a:latin typeface="+mj-lt"/>
                          <a:cs typeface="Segoe UI Semibold" panose="020B0702040204020203" pitchFamily="34" charset="0"/>
                        </a:rPr>
                        <a:t>C3+ NGL Realized Price - </a:t>
                      </a:r>
                      <a:r>
                        <a:rPr lang="en-US" sz="1100" b="1" i="1" dirty="0">
                          <a:latin typeface="+mj-lt"/>
                          <a:cs typeface="Segoe UI Semibold" panose="020B0702040204020203" pitchFamily="34" charset="0"/>
                        </a:rPr>
                        <a:t>Expected Premium to Mont </a:t>
                      </a:r>
                      <a:r>
                        <a:rPr lang="en-US" sz="1100" b="1" i="1" dirty="0" err="1">
                          <a:latin typeface="+mj-lt"/>
                          <a:cs typeface="Segoe UI Semibold" panose="020B0702040204020203" pitchFamily="34" charset="0"/>
                        </a:rPr>
                        <a:t>Belvieu</a:t>
                      </a:r>
                      <a:r>
                        <a:rPr lang="en-US" sz="1100" b="1" i="1" dirty="0">
                          <a:latin typeface="+mj-lt"/>
                          <a:cs typeface="Segoe UI Semibold" panose="020B0702040204020203" pitchFamily="34" charset="0"/>
                        </a:rPr>
                        <a:t> ($/</a:t>
                      </a:r>
                      <a:r>
                        <a:rPr lang="en-US" sz="1100" b="1" i="1" dirty="0" err="1">
                          <a:latin typeface="+mj-lt"/>
                          <a:cs typeface="Segoe UI Semibold" panose="020B0702040204020203" pitchFamily="34" charset="0"/>
                        </a:rPr>
                        <a:t>Bbl</a:t>
                      </a:r>
                      <a:r>
                        <a:rPr lang="en-US" sz="1100" b="1" i="1" dirty="0">
                          <a:latin typeface="+mj-lt"/>
                          <a:cs typeface="Segoe UI Semibold" panose="020B0702040204020203" pitchFamily="34" charset="0"/>
                        </a:rPr>
                        <a:t>) </a:t>
                      </a:r>
                      <a:r>
                        <a:rPr lang="en-US" sz="1100" b="1" i="0" baseline="30000" dirty="0">
                          <a:latin typeface="+mj-lt"/>
                          <a:cs typeface="Segoe UI Semibold" panose="020B0702040204020203" pitchFamily="34" charset="0"/>
                        </a:rPr>
                        <a:t>(1)</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gn="ctr" defTabSz="914400" rtl="0" eaLnBrk="1" latinLnBrk="0" hangingPunct="1">
                        <a:buFont typeface="Arial" charset="0"/>
                        <a:buNone/>
                      </a:pPr>
                      <a:r>
                        <a:rPr lang="en-US" sz="1100" b="1" kern="1200" baseline="0" dirty="0">
                          <a:latin typeface="+mj-lt"/>
                          <a:cs typeface="Segoe UI Semibold" panose="020B0702040204020203" pitchFamily="34" charset="0"/>
                        </a:rPr>
                        <a:t>$1.00 - $2.00</a:t>
                      </a:r>
                      <a:endParaRPr lang="en-US" sz="1100" b="1" kern="1200" baseline="0" dirty="0">
                        <a:solidFill>
                          <a:schemeClr val="dk1"/>
                        </a:solidFill>
                        <a:latin typeface="+mj-lt"/>
                        <a:ea typeface="+mn-ea"/>
                        <a:cs typeface="Segoe UI Semibold" panose="020B0702040204020203" pitchFamily="34" charset="0"/>
                      </a:endParaRP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r h="258880">
                <a:tc>
                  <a:txBody>
                    <a:bodyPr/>
                    <a:lstStyle/>
                    <a:p>
                      <a:pPr algn="l"/>
                      <a:r>
                        <a:rPr lang="en-US" sz="1100" b="1" i="0" baseline="0" dirty="0">
                          <a:latin typeface="+mj-lt"/>
                          <a:cs typeface="Segoe UI Semibold" panose="020B0702040204020203" pitchFamily="34" charset="0"/>
                        </a:rPr>
                        <a:t>Oil Realized Price Expected Differential to WTI ($/Bbl)</a:t>
                      </a:r>
                      <a:endParaRPr lang="en-US" sz="1100" b="1" i="0" baseline="30000" dirty="0">
                        <a:latin typeface="+mj-lt"/>
                        <a:cs typeface="Segoe UI Semibold" panose="020B0702040204020203" pitchFamily="34" charset="0"/>
                      </a:endParaRP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gn="ctr" defTabSz="914400" rtl="0" eaLnBrk="1" latinLnBrk="0" hangingPunct="1">
                        <a:buFont typeface="Arial" charset="0"/>
                        <a:buNone/>
                      </a:pPr>
                      <a:r>
                        <a:rPr lang="en-US" sz="1100" b="1" kern="1200" baseline="0" dirty="0">
                          <a:solidFill>
                            <a:schemeClr val="dk1"/>
                          </a:solidFill>
                          <a:latin typeface="+mj-lt"/>
                          <a:ea typeface="+mn-ea"/>
                          <a:cs typeface="Segoe UI Semibold" panose="020B0702040204020203" pitchFamily="34" charset="0"/>
                        </a:rPr>
                        <a:t>($10.00) – ($14.00)</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65551689"/>
                  </a:ext>
                </a:extLst>
              </a:tr>
              <a:tr h="258880">
                <a:tc>
                  <a:txBody>
                    <a:bodyPr/>
                    <a:lstStyle/>
                    <a:p>
                      <a:pPr algn="l"/>
                      <a:r>
                        <a:rPr lang="en-US" sz="1100" b="1" dirty="0">
                          <a:latin typeface="+mj-lt"/>
                          <a:cs typeface="Segoe UI Semibold" panose="020B0702040204020203" pitchFamily="34" charset="0"/>
                        </a:rPr>
                        <a:t>Cash Production</a:t>
                      </a:r>
                      <a:r>
                        <a:rPr lang="en-US" sz="1100" b="1" baseline="0" dirty="0">
                          <a:latin typeface="+mj-lt"/>
                          <a:cs typeface="Segoe UI Semibold" panose="020B0702040204020203" pitchFamily="34" charset="0"/>
                        </a:rPr>
                        <a:t> </a:t>
                      </a:r>
                      <a:r>
                        <a:rPr lang="en-US" sz="1100" b="1" dirty="0">
                          <a:latin typeface="+mj-lt"/>
                          <a:cs typeface="Segoe UI Semibold" panose="020B0702040204020203" pitchFamily="34" charset="0"/>
                        </a:rPr>
                        <a:t>Expense ($/Mcfe) </a:t>
                      </a:r>
                      <a:r>
                        <a:rPr lang="en-US" sz="1100" b="1" baseline="30000" dirty="0">
                          <a:latin typeface="+mj-lt"/>
                          <a:cs typeface="Segoe UI Semibold" panose="020B0702040204020203" pitchFamily="34" charset="0"/>
                        </a:rPr>
                        <a:t>(2)</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gn="ctr" defTabSz="914400" rtl="0" eaLnBrk="1" latinLnBrk="0" hangingPunct="1">
                        <a:buFont typeface="Arial" charset="0"/>
                        <a:buNone/>
                      </a:pPr>
                      <a:r>
                        <a:rPr lang="en-US" sz="1100" b="1" kern="1200" baseline="0" dirty="0">
                          <a:latin typeface="+mj-lt"/>
                          <a:cs typeface="Segoe UI Semibold" panose="020B0702040204020203" pitchFamily="34" charset="0"/>
                        </a:rPr>
                        <a:t>$2.40 – $2.50</a:t>
                      </a:r>
                      <a:endParaRPr lang="en-US" sz="1100" b="1" kern="1200" baseline="0" dirty="0">
                        <a:solidFill>
                          <a:schemeClr val="dk1"/>
                        </a:solidFill>
                        <a:latin typeface="+mj-lt"/>
                        <a:ea typeface="+mn-ea"/>
                        <a:cs typeface="Segoe UI Semibold" panose="020B0702040204020203" pitchFamily="34" charset="0"/>
                      </a:endParaRP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5"/>
                  </a:ext>
                </a:extLst>
              </a:tr>
              <a:tr h="258880">
                <a:tc>
                  <a:txBody>
                    <a:bodyPr/>
                    <a:lstStyle/>
                    <a:p>
                      <a:pPr algn="l"/>
                      <a:r>
                        <a:rPr lang="en-US" sz="1100" b="1" dirty="0">
                          <a:latin typeface="+mj-lt"/>
                          <a:cs typeface="Segoe UI Semibold" panose="020B0702040204020203" pitchFamily="34" charset="0"/>
                        </a:rPr>
                        <a:t>Net Marketing Expense ($/Mcfe)</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gn="ctr" defTabSz="914400" rtl="0" eaLnBrk="1" latinLnBrk="0" hangingPunct="1">
                        <a:buFont typeface="Arial" charset="0"/>
                        <a:buNone/>
                      </a:pPr>
                      <a:r>
                        <a:rPr lang="en-US" sz="1100" b="1" kern="1200" baseline="0" dirty="0">
                          <a:latin typeface="+mj-lt"/>
                          <a:cs typeface="Segoe UI Semibold" panose="020B0702040204020203" pitchFamily="34" charset="0"/>
                        </a:rPr>
                        <a:t>$0.04 – $0.06</a:t>
                      </a:r>
                      <a:endParaRPr lang="en-US" sz="1100" b="1" kern="1200" baseline="0" dirty="0">
                        <a:solidFill>
                          <a:schemeClr val="dk1"/>
                        </a:solidFill>
                        <a:latin typeface="+mj-lt"/>
                        <a:ea typeface="+mn-ea"/>
                        <a:cs typeface="Segoe UI Semibold" panose="020B0702040204020203" pitchFamily="34" charset="0"/>
                      </a:endParaRP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6"/>
                  </a:ext>
                </a:extLst>
              </a:tr>
              <a:tr h="429002">
                <a:tc>
                  <a:txBody>
                    <a:bodyPr/>
                    <a:lstStyle/>
                    <a:p>
                      <a:pPr algn="l"/>
                      <a:r>
                        <a:rPr lang="en-US" sz="1100" b="1" dirty="0">
                          <a:latin typeface="+mj-lt"/>
                          <a:cs typeface="Segoe UI Semibold" panose="020B0702040204020203" pitchFamily="34" charset="0"/>
                        </a:rPr>
                        <a:t>G&amp;A Expense ($/Mcfe) </a:t>
                      </a:r>
                    </a:p>
                    <a:p>
                      <a:pPr algn="l"/>
                      <a:r>
                        <a:rPr lang="en-US" sz="1100" b="1" i="1" dirty="0">
                          <a:latin typeface="+mj-lt"/>
                          <a:cs typeface="Segoe UI Semibold" panose="020B0702040204020203" pitchFamily="34" charset="0"/>
                        </a:rPr>
                        <a:t>(before equity</a:t>
                      </a:r>
                      <a:r>
                        <a:rPr lang="en-US" sz="1100" b="1" i="1" baseline="0" dirty="0">
                          <a:latin typeface="+mj-lt"/>
                          <a:cs typeface="Segoe UI Semibold" panose="020B0702040204020203" pitchFamily="34" charset="0"/>
                        </a:rPr>
                        <a:t>-based compensation)</a:t>
                      </a:r>
                      <a:endParaRPr lang="en-US" sz="1100" b="1" i="1" dirty="0">
                        <a:latin typeface="+mj-lt"/>
                        <a:cs typeface="Segoe UI Semibold" panose="020B0702040204020203" pitchFamily="34" charset="0"/>
                      </a:endParaRP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lang="en-US" sz="1100" b="1" kern="1200" baseline="0" dirty="0">
                          <a:latin typeface="+mj-lt"/>
                          <a:cs typeface="Segoe UI Semibold" panose="020B0702040204020203" pitchFamily="34" charset="0"/>
                        </a:rPr>
                        <a:t>$0.12 – $0.14</a:t>
                      </a:r>
                      <a:endParaRPr lang="en-US" sz="1100" b="1" kern="1200" baseline="0" dirty="0">
                        <a:solidFill>
                          <a:schemeClr val="dk1"/>
                        </a:solidFill>
                        <a:latin typeface="+mj-lt"/>
                        <a:ea typeface="+mn-ea"/>
                        <a:cs typeface="Segoe UI Semibold" panose="020B0702040204020203" pitchFamily="34" charset="0"/>
                      </a:endParaRP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7"/>
                  </a:ext>
                </a:extLst>
              </a:tr>
              <a:tr h="258880">
                <a:tc>
                  <a:txBody>
                    <a:bodyPr/>
                    <a:lstStyle/>
                    <a:p>
                      <a:pPr algn="l"/>
                      <a:r>
                        <a:rPr lang="en-US" sz="1100" b="1" dirty="0">
                          <a:latin typeface="+mj-lt"/>
                          <a:cs typeface="Segoe UI Semibold" panose="020B0702040204020203" pitchFamily="34" charset="0"/>
                        </a:rPr>
                        <a:t>D&amp;C </a:t>
                      </a:r>
                      <a:r>
                        <a:rPr lang="en-US" sz="1100" b="1" baseline="0" dirty="0">
                          <a:latin typeface="+mj-lt"/>
                          <a:cs typeface="Segoe UI Semibold" panose="020B0702040204020203" pitchFamily="34" charset="0"/>
                        </a:rPr>
                        <a:t>Capital Expenditures ($MM)</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gn="ctr" defTabSz="914400" rtl="0" eaLnBrk="1" latinLnBrk="0" hangingPunct="1">
                        <a:buFont typeface="Arial" charset="0"/>
                        <a:buNone/>
                      </a:pPr>
                      <a:r>
                        <a:rPr lang="en-US" sz="1100" b="1" kern="1200" baseline="0" dirty="0">
                          <a:latin typeface="+mj-lt"/>
                          <a:cs typeface="Segoe UI Semibold" panose="020B0702040204020203" pitchFamily="34" charset="0"/>
                        </a:rPr>
                        <a:t>$650 - $700</a:t>
                      </a:r>
                      <a:endParaRPr lang="en-US" sz="1100" b="1" kern="1200" baseline="0" dirty="0">
                        <a:solidFill>
                          <a:schemeClr val="dk1"/>
                        </a:solidFill>
                        <a:latin typeface="+mj-lt"/>
                        <a:ea typeface="+mn-ea"/>
                        <a:cs typeface="Segoe UI Semibold" panose="020B0702040204020203" pitchFamily="34" charset="0"/>
                      </a:endParaRP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11"/>
                  </a:ext>
                </a:extLst>
              </a:tr>
              <a:tr h="258880">
                <a:tc>
                  <a:txBody>
                    <a:bodyPr/>
                    <a:lstStyle/>
                    <a:p>
                      <a:pPr algn="l"/>
                      <a:r>
                        <a:rPr lang="en-US" sz="1100" b="1" dirty="0">
                          <a:latin typeface="+mj-lt"/>
                          <a:cs typeface="Segoe UI Semibold" panose="020B0702040204020203" pitchFamily="34" charset="0"/>
                        </a:rPr>
                        <a:t>Land Capital Expenditures ($MM)</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0" lang="en-US" sz="1100" b="1" i="0" u="none" strike="noStrike" kern="1200" cap="none" spc="0" normalizeH="0" baseline="0" noProof="0" dirty="0">
                          <a:ln>
                            <a:noFill/>
                          </a:ln>
                          <a:solidFill>
                            <a:srgbClr val="595959"/>
                          </a:solidFill>
                          <a:effectLst/>
                          <a:uLnTx/>
                          <a:uFillTx/>
                          <a:latin typeface="+mj-lt"/>
                          <a:ea typeface="+mn-ea"/>
                          <a:cs typeface="Segoe UI Semibold" panose="020B0702040204020203" pitchFamily="34" charset="0"/>
                        </a:rPr>
                        <a:t>$75 - $100</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12"/>
                  </a:ext>
                </a:extLst>
              </a:tr>
              <a:tr h="372295">
                <a:tc>
                  <a:txBody>
                    <a:bodyPr/>
                    <a:lstStyle/>
                    <a:p>
                      <a:pPr algn="l"/>
                      <a:r>
                        <a:rPr lang="en-US" sz="1100" b="1" dirty="0">
                          <a:latin typeface="+mj-lt"/>
                          <a:cs typeface="Segoe UI Semibold" panose="020B0702040204020203" pitchFamily="34" charset="0"/>
                        </a:rPr>
                        <a:t>Average Operated Rigs,</a:t>
                      </a:r>
                      <a:r>
                        <a:rPr lang="en-US" sz="1100" b="1" baseline="0" dirty="0">
                          <a:latin typeface="+mj-lt"/>
                          <a:cs typeface="Segoe UI Semibold" panose="020B0702040204020203" pitchFamily="34" charset="0"/>
                        </a:rPr>
                        <a:t> Average </a:t>
                      </a:r>
                      <a:r>
                        <a:rPr lang="en-US" sz="1100" b="1" dirty="0">
                          <a:latin typeface="+mj-lt"/>
                          <a:cs typeface="Segoe UI Semibold" panose="020B0702040204020203" pitchFamily="34" charset="0"/>
                        </a:rPr>
                        <a:t>Completion Crews </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indent="0" algn="ctr" defTabSz="914400" rtl="0" eaLnBrk="1" latinLnBrk="0" hangingPunct="1">
                        <a:buFont typeface="Arial" charset="0"/>
                        <a:buNone/>
                      </a:pPr>
                      <a:r>
                        <a:rPr lang="en-US" sz="1100" b="1" kern="1200" baseline="0" dirty="0">
                          <a:solidFill>
                            <a:schemeClr val="dk1"/>
                          </a:solidFill>
                          <a:latin typeface="+mj-lt"/>
                          <a:ea typeface="+mn-ea"/>
                          <a:cs typeface="Segoe UI Semibold" panose="020B0702040204020203" pitchFamily="34" charset="0"/>
                        </a:rPr>
                        <a:t>Rigs: 2.0 | Completion Crews: 1.0 to 2.0 </a:t>
                      </a:r>
                      <a:r>
                        <a:rPr lang="en-US" sz="1100" b="1" kern="1200" baseline="30000" dirty="0">
                          <a:solidFill>
                            <a:schemeClr val="dk1"/>
                          </a:solidFill>
                          <a:latin typeface="+mj-lt"/>
                          <a:ea typeface="+mn-ea"/>
                          <a:cs typeface="Segoe UI Semibold" panose="020B0702040204020203" pitchFamily="34" charset="0"/>
                        </a:rPr>
                        <a:t>(3)</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527929924"/>
                  </a:ext>
                </a:extLst>
              </a:tr>
              <a:tr h="429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latin typeface="+mj-lt"/>
                          <a:ea typeface="+mn-ea"/>
                          <a:cs typeface="Segoe UI Semibold" panose="020B0702040204020203" pitchFamily="34" charset="0"/>
                        </a:rPr>
                        <a:t>Operated Wells Completed (Net)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latin typeface="+mj-lt"/>
                          <a:ea typeface="+mn-ea"/>
                          <a:cs typeface="Segoe UI Semibold" panose="020B0702040204020203" pitchFamily="34" charset="0"/>
                        </a:rPr>
                        <a:t>Operated</a:t>
                      </a:r>
                      <a:r>
                        <a:rPr lang="en-US" sz="1100" b="1" kern="1200" baseline="0" dirty="0">
                          <a:solidFill>
                            <a:schemeClr val="dk1"/>
                          </a:solidFill>
                          <a:latin typeface="+mj-lt"/>
                          <a:ea typeface="+mn-ea"/>
                          <a:cs typeface="Segoe UI Semibold" panose="020B0702040204020203" pitchFamily="34" charset="0"/>
                        </a:rPr>
                        <a:t> Wells Drilled (Net)</a:t>
                      </a:r>
                      <a:endParaRPr lang="en-US" sz="1100" b="1" kern="1200" dirty="0">
                        <a:solidFill>
                          <a:schemeClr val="dk1"/>
                        </a:solidFill>
                        <a:latin typeface="+mj-lt"/>
                        <a:ea typeface="+mn-ea"/>
                        <a:cs typeface="Segoe UI Semibold" panose="020B0702040204020203" pitchFamily="34" charset="0"/>
                      </a:endParaRP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lang="en-US" sz="1100" b="1" kern="1200" baseline="0" dirty="0">
                          <a:solidFill>
                            <a:schemeClr val="dk1"/>
                          </a:solidFill>
                          <a:latin typeface="+mj-lt"/>
                          <a:ea typeface="+mn-ea"/>
                          <a:cs typeface="Segoe UI Semibold" panose="020B0702040204020203" pitchFamily="34" charset="0"/>
                        </a:rPr>
                        <a:t>Wells Drilled: 40 – 45</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lang="en-US" sz="1100" b="1" kern="1200" baseline="0" dirty="0">
                          <a:solidFill>
                            <a:schemeClr val="dk1"/>
                          </a:solidFill>
                          <a:latin typeface="+mn-lt"/>
                          <a:ea typeface="+mn-ea"/>
                          <a:cs typeface="Segoe UI Semibold" panose="020B0702040204020203" pitchFamily="34" charset="0"/>
                        </a:rPr>
                        <a:t>Wells Completed: 45 – 50</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771484446"/>
                  </a:ext>
                </a:extLst>
              </a:tr>
              <a:tr h="429002">
                <a:tc>
                  <a:txBody>
                    <a:bodyPr/>
                    <a:lstStyle/>
                    <a:p>
                      <a:pPr algn="l"/>
                      <a:r>
                        <a:rPr lang="en-US" sz="1100" b="1" dirty="0">
                          <a:latin typeface="+mj-lt"/>
                          <a:cs typeface="Segoe UI Semibold" panose="020B0702040204020203" pitchFamily="34" charset="0"/>
                        </a:rPr>
                        <a:t>Average Lateral Lengths,</a:t>
                      </a:r>
                      <a:r>
                        <a:rPr lang="en-US" sz="1100" b="1" baseline="0" dirty="0">
                          <a:latin typeface="+mj-lt"/>
                          <a:cs typeface="Segoe UI Semibold" panose="020B0702040204020203" pitchFamily="34" charset="0"/>
                        </a:rPr>
                        <a:t> Completed</a:t>
                      </a:r>
                    </a:p>
                    <a:p>
                      <a:pPr algn="l"/>
                      <a:r>
                        <a:rPr lang="en-US" sz="1100" b="1" baseline="0" dirty="0">
                          <a:latin typeface="+mj-lt"/>
                          <a:cs typeface="Segoe UI Semibold" panose="020B0702040204020203" pitchFamily="34" charset="0"/>
                        </a:rPr>
                        <a:t>Average Lateral Lengths, Drilled </a:t>
                      </a:r>
                      <a:endParaRPr lang="en-US" sz="1100" b="1" dirty="0">
                        <a:latin typeface="+mj-lt"/>
                        <a:cs typeface="Segoe UI Semibold" panose="020B0702040204020203" pitchFamily="34" charset="0"/>
                      </a:endParaRPr>
                    </a:p>
                  </a:txBody>
                  <a:tcPr anchor="ctr">
                    <a:lnT w="6350" cap="flat" cmpd="sng" algn="ctr">
                      <a:solidFill>
                        <a:schemeClr val="accent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lang="en-US" sz="1100" b="1" kern="1200" baseline="0" dirty="0">
                          <a:solidFill>
                            <a:schemeClr val="dk1"/>
                          </a:solidFill>
                          <a:latin typeface="+mj-lt"/>
                          <a:ea typeface="+mn-ea"/>
                          <a:cs typeface="Segoe UI Semibold" panose="020B0702040204020203" pitchFamily="34" charset="0"/>
                        </a:rPr>
                        <a:t>Drilled: 14,700</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lang="en-US" sz="1100" b="1" kern="1200" baseline="0" dirty="0">
                          <a:solidFill>
                            <a:schemeClr val="dk1"/>
                          </a:solidFill>
                          <a:latin typeface="+mn-lt"/>
                          <a:ea typeface="+mn-ea"/>
                          <a:cs typeface="Segoe UI Semibold" panose="020B0702040204020203" pitchFamily="34" charset="0"/>
                        </a:rPr>
                        <a:t>Completed</a:t>
                      </a:r>
                      <a:r>
                        <a:rPr lang="en-US" sz="1100" b="1" kern="1200" baseline="0" dirty="0">
                          <a:solidFill>
                            <a:schemeClr val="dk1"/>
                          </a:solidFill>
                          <a:latin typeface="+mj-lt"/>
                          <a:ea typeface="+mn-ea"/>
                          <a:cs typeface="Segoe UI Semibold" panose="020B0702040204020203" pitchFamily="34" charset="0"/>
                        </a:rPr>
                        <a:t>: 15,500</a:t>
                      </a:r>
                    </a:p>
                  </a:txBody>
                  <a:tcPr anchor="ctr">
                    <a:lnT w="6350" cap="flat" cmpd="sng" algn="ctr">
                      <a:solidFill>
                        <a:schemeClr val="accent1"/>
                      </a:solidFill>
                      <a:prstDash val="solid"/>
                      <a:round/>
                      <a:headEnd type="none" w="med" len="med"/>
                      <a:tailEnd type="none" w="med" len="med"/>
                    </a:lnT>
                    <a:noFill/>
                  </a:tcPr>
                </a:tc>
                <a:extLst>
                  <a:ext uri="{0D108BD9-81ED-4DB2-BD59-A6C34878D82A}">
                    <a16:rowId xmlns:a16="http://schemas.microsoft.com/office/drawing/2014/main" val="4280465628"/>
                  </a:ext>
                </a:extLst>
              </a:tr>
            </a:tbl>
          </a:graphicData>
        </a:graphic>
      </p:graphicFrame>
      <p:sp>
        <p:nvSpPr>
          <p:cNvPr id="6" name="Rectangle 10">
            <a:extLst>
              <a:ext uri="{FF2B5EF4-FFF2-40B4-BE49-F238E27FC236}">
                <a16:creationId xmlns:a16="http://schemas.microsoft.com/office/drawing/2014/main" id="{759A3AD3-E022-4FF2-9C1D-002364EA7862}"/>
              </a:ext>
            </a:extLst>
          </p:cNvPr>
          <p:cNvSpPr>
            <a:spLocks noChangeArrowheads="1"/>
          </p:cNvSpPr>
          <p:nvPr>
            <p:custDataLst>
              <p:tags r:id="rId2"/>
            </p:custDataLst>
          </p:nvPr>
        </p:nvSpPr>
        <p:spPr bwMode="auto">
          <a:xfrm>
            <a:off x="2657042" y="6565236"/>
            <a:ext cx="6081346" cy="281475"/>
          </a:xfrm>
          <a:prstGeom prst="rect">
            <a:avLst/>
          </a:prstGeom>
          <a:noFill/>
          <a:ln w="9525">
            <a:noFill/>
            <a:miter lim="800000"/>
            <a:headEnd/>
            <a:tailEnd/>
          </a:ln>
        </p:spPr>
        <p:txBody>
          <a:bodyPr lIns="0" tIns="0" rIns="18288" bIns="18288" anchor="b"/>
          <a:lstStyle/>
          <a:p>
            <a:pPr marL="228600" indent="-228600" defTabSz="901584">
              <a:buFontTx/>
              <a:buAutoNum type="arabicParenR"/>
              <a:defRPr/>
            </a:pPr>
            <a:r>
              <a:rPr lang="en-US" sz="600" i="1" dirty="0">
                <a:solidFill>
                  <a:srgbClr val="5F6062"/>
                </a:solidFill>
                <a:latin typeface="Arial"/>
                <a:cs typeface="Arial" charset="0"/>
              </a:rPr>
              <a:t>Based on Antero C3+ NGL component barrel  which consists of 57% C3 (propane), 9% isobutane (Ic4), 16% normal butane (Nc4) and 17% natural gasoline (C5+).</a:t>
            </a:r>
          </a:p>
          <a:p>
            <a:pPr marL="228600" indent="-228600" defTabSz="901584">
              <a:buFontTx/>
              <a:buAutoNum type="arabicParenR"/>
              <a:defRPr/>
            </a:pPr>
            <a:r>
              <a:rPr lang="en-US" sz="600" i="1" dirty="0">
                <a:solidFill>
                  <a:srgbClr val="5F6062"/>
                </a:solidFill>
                <a:latin typeface="Arial"/>
                <a:cs typeface="Arial" charset="0"/>
              </a:rPr>
              <a:t>Includes lease operating expenses, gathering, compression, processing and transportation expenses (“GP&amp;T”) and production and ad valorem taxes.</a:t>
            </a:r>
          </a:p>
          <a:p>
            <a:pPr marL="228600" indent="-228600" defTabSz="901584">
              <a:buFontTx/>
              <a:buAutoNum type="arabicParenR"/>
              <a:defRPr/>
            </a:pPr>
            <a:r>
              <a:rPr lang="en-US" sz="600" i="1" dirty="0">
                <a:solidFill>
                  <a:srgbClr val="5F6062"/>
                </a:solidFill>
                <a:latin typeface="Arial"/>
                <a:cs typeface="Arial" charset="0"/>
              </a:rPr>
              <a:t>Expect to average 1.2 completions crews for the year.</a:t>
            </a:r>
          </a:p>
        </p:txBody>
      </p:sp>
    </p:spTree>
    <p:extLst>
      <p:ext uri="{BB962C8B-B14F-4D97-AF65-F5344CB8AC3E}">
        <p14:creationId xmlns:p14="http://schemas.microsoft.com/office/powerpoint/2010/main" val="2983518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5A59-40B2-4AB5-B26A-6B7F3A4DFC23}"/>
              </a:ext>
            </a:extLst>
          </p:cNvPr>
          <p:cNvSpPr>
            <a:spLocks noGrp="1"/>
          </p:cNvSpPr>
          <p:nvPr>
            <p:ph type="title"/>
          </p:nvPr>
        </p:nvSpPr>
        <p:spPr>
          <a:xfrm>
            <a:off x="71798" y="27898"/>
            <a:ext cx="8810625" cy="696277"/>
          </a:xfrm>
        </p:spPr>
        <p:txBody>
          <a:bodyPr>
            <a:normAutofit/>
          </a:bodyPr>
          <a:lstStyle/>
          <a:p>
            <a:r>
              <a:rPr lang="en-US" sz="3200" dirty="0"/>
              <a:t>Antero Resources Non-GAAP Measures</a:t>
            </a:r>
          </a:p>
        </p:txBody>
      </p:sp>
      <p:sp>
        <p:nvSpPr>
          <p:cNvPr id="8" name="Content Placeholder 2">
            <a:extLst>
              <a:ext uri="{FF2B5EF4-FFF2-40B4-BE49-F238E27FC236}">
                <a16:creationId xmlns:a16="http://schemas.microsoft.com/office/drawing/2014/main" id="{DB9693C9-5362-4572-B67E-68E0D306BB91}"/>
              </a:ext>
            </a:extLst>
          </p:cNvPr>
          <p:cNvSpPr txBox="1">
            <a:spLocks/>
          </p:cNvSpPr>
          <p:nvPr/>
        </p:nvSpPr>
        <p:spPr>
          <a:xfrm>
            <a:off x="274320" y="862639"/>
            <a:ext cx="8595360" cy="5894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r>
              <a:rPr kumimoji="0" lang="en-US" sz="900" b="1" i="0" u="sng" strike="noStrike" kern="1200" cap="none" spc="0" normalizeH="0" baseline="0" noProof="0" dirty="0">
                <a:ln>
                  <a:noFill/>
                </a:ln>
                <a:solidFill>
                  <a:srgbClr val="595959"/>
                </a:solidFill>
                <a:effectLst/>
                <a:uLnTx/>
                <a:uFillTx/>
                <a:latin typeface="+mj-lt"/>
                <a:ea typeface="Segoe UI Black" panose="020B0A02040204020203" pitchFamily="34" charset="0"/>
                <a:cs typeface="Times New Roman" panose="02020603050405020304" pitchFamily="18" charset="0"/>
              </a:rPr>
              <a:t>Adjusted EBITDAX</a:t>
            </a:r>
            <a:r>
              <a:rPr kumimoji="0" lang="en-US" sz="900" b="1" i="0" strike="noStrike" kern="1200" cap="none" spc="0" normalizeH="0" baseline="0" noProof="0" dirty="0">
                <a:ln>
                  <a:noFill/>
                </a:ln>
                <a:solidFill>
                  <a:srgbClr val="595959"/>
                </a:solidFill>
                <a:effectLst/>
                <a:uLnTx/>
                <a:uFillTx/>
                <a:latin typeface="+mj-lt"/>
                <a:ea typeface="Segoe UI Black" panose="020B0A02040204020203" pitchFamily="34" charset="0"/>
                <a:cs typeface="Times New Roman" panose="02020603050405020304" pitchFamily="18" charset="0"/>
              </a:rPr>
              <a:t>: </a:t>
            </a:r>
            <a:r>
              <a:rPr kumimoji="0" lang="en-US" sz="900" b="1" i="0" u="none" strike="noStrike" kern="1200" cap="none" spc="0" normalizeH="0" baseline="0" noProof="0" dirty="0">
                <a:ln>
                  <a:noFill/>
                </a:ln>
                <a:solidFill>
                  <a:srgbClr val="595959"/>
                </a:solidFill>
                <a:effectLst/>
                <a:uLnTx/>
                <a:uFillTx/>
                <a:latin typeface="+mj-lt"/>
                <a:ea typeface="+mn-ea"/>
                <a:cs typeface="Times New Roman" panose="02020603050405020304" pitchFamily="18" charset="0"/>
              </a:rPr>
              <a:t> Adjusted EBITDAX as defined by the Company represents income or loss, including noncontrolling interests, before interest expense, interest income, unrealized gains or losses from commodity derivatives, but including net cash receipts or payments on derivative instruments included in derivative gains or losses other than proceeds from derivative monetizations, amortization of deferred revenue, VPP, income taxes, impairment of property and equipment, depletion, depreciation, amortization, and accretion, exploration expense, equity-based compensation expense, contract termination, loss contingency, transaction fees, gain or loss on sale of assets, loss on convertible note inducement, equity in earnings of and dividends from unconsolidated affiliates and </a:t>
            </a:r>
            <a:r>
              <a:rPr kumimoji="0" lang="en-US" sz="900" b="1" i="0" u="none" strike="noStrike" kern="1200" cap="none" spc="0" normalizeH="0" baseline="0" noProof="0" dirty="0" err="1">
                <a:ln>
                  <a:noFill/>
                </a:ln>
                <a:solidFill>
                  <a:srgbClr val="595959"/>
                </a:solidFill>
                <a:effectLst/>
                <a:uLnTx/>
                <a:uFillTx/>
                <a:latin typeface="+mj-lt"/>
                <a:ea typeface="+mn-ea"/>
                <a:cs typeface="Times New Roman" panose="02020603050405020304" pitchFamily="18" charset="0"/>
              </a:rPr>
              <a:t>Martica</a:t>
            </a:r>
            <a:r>
              <a:rPr kumimoji="0" lang="en-US" sz="900" b="1" i="0" u="none" strike="noStrike" kern="1200" cap="none" spc="0" normalizeH="0" baseline="0" noProof="0" dirty="0">
                <a:ln>
                  <a:noFill/>
                </a:ln>
                <a:solidFill>
                  <a:srgbClr val="595959"/>
                </a:solidFill>
                <a:effectLst/>
                <a:uLnTx/>
                <a:uFillTx/>
                <a:latin typeface="+mj-lt"/>
                <a:ea typeface="+mn-ea"/>
                <a:cs typeface="Times New Roman" panose="02020603050405020304" pitchFamily="18" charset="0"/>
              </a:rPr>
              <a:t>-related adjustments.</a:t>
            </a:r>
          </a:p>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595959"/>
                </a:solidFill>
                <a:effectLst/>
                <a:uLnTx/>
                <a:uFillTx/>
                <a:latin typeface="+mj-lt"/>
                <a:ea typeface="+mn-ea"/>
                <a:cs typeface="Times New Roman" panose="02020603050405020304" pitchFamily="18" charset="0"/>
              </a:rPr>
              <a:t>The GAAP financial measure nearest to Adjusted EBITDAX is net income or loss including noncontrolling interest that will be reported in Antero’s condensed consolidated financial statements.  While there are limitations associated with the use of Adjusted EBITDAX described below, management believes that this measure is useful to an investor in evaluating the Company’s financial performance because it:</a:t>
            </a:r>
          </a:p>
          <a:p>
            <a:pPr marL="228600" marR="0" lvl="0" indent="-228600" algn="l" defTabSz="9144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595959"/>
                </a:solidFill>
                <a:effectLst/>
                <a:uLnTx/>
                <a:uFillTx/>
                <a:latin typeface="+mj-lt"/>
                <a:ea typeface="+mn-ea"/>
                <a:cs typeface="Times New Roman" panose="02020603050405020304" pitchFamily="18" charset="0"/>
              </a:rPr>
              <a:t>is widely used by investors in the oil and natural gas industry to measure operating performance without regard to items excluded from the calculation of such term, which may vary substantially from company to company depending upon accounting methods and the book value of assets, capital structure, and the method by which assets were acquired, among other factors; </a:t>
            </a:r>
          </a:p>
          <a:p>
            <a:pPr marL="228600" marR="0" lvl="0" indent="-228600" algn="l" defTabSz="9144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595959"/>
                </a:solidFill>
                <a:effectLst/>
                <a:uLnTx/>
                <a:uFillTx/>
                <a:latin typeface="+mj-lt"/>
                <a:ea typeface="+mn-ea"/>
                <a:cs typeface="Times New Roman" panose="02020603050405020304" pitchFamily="18" charset="0"/>
              </a:rPr>
              <a:t>helps investors to more meaningfully evaluate and compare the results of Antero’s operations from period to period by removing the effect of its capital and legal structure from its consolidated operating structure; and</a:t>
            </a:r>
          </a:p>
          <a:p>
            <a:pPr marL="228600" marR="0" lvl="0" indent="-228600" algn="l" defTabSz="9144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595959"/>
                </a:solidFill>
                <a:effectLst/>
                <a:uLnTx/>
                <a:uFillTx/>
                <a:latin typeface="+mj-lt"/>
                <a:ea typeface="+mn-ea"/>
                <a:cs typeface="Times New Roman" panose="02020603050405020304" pitchFamily="18" charset="0"/>
              </a:rPr>
              <a:t>is used by management for various purposes, including as a measure of Antero’s operating performance, in presentations to the Company’s board of directors, and as a basis for strategic planning and forecasting. Adjusted EBITDAX is also used by the board of directors as a performance measure in determining executive compensation.</a:t>
            </a:r>
          </a:p>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595959"/>
                </a:solidFill>
                <a:effectLst/>
                <a:uLnTx/>
                <a:uFillTx/>
                <a:latin typeface="+mj-lt"/>
                <a:ea typeface="+mn-ea"/>
                <a:cs typeface="Times New Roman" panose="02020603050405020304" pitchFamily="18" charset="0"/>
              </a:rPr>
              <a:t>There are significant limitations to using Adjusted EBITDAX as a measure of performance, including the inability to analyze the effects of certain recurring and non-recurring items that materially affect the Company’s net income or loss, the lack of comparability of results of operations of different companies, and the different methods of calculating Adjusted EBITDAX reported by different companies.  In addition, Adjusted EBITDAX provides no information regarding a company’s capital structure, borrowings, interest costs, capital expenditures, and working capital movement or tax position.</a:t>
            </a:r>
          </a:p>
          <a:p>
            <a:pPr marL="0" marR="0" lvl="0" indent="0" algn="l" defTabSz="914400" rtl="0" eaLnBrk="1" fontAlgn="auto" latinLnBrk="0" hangingPunct="1">
              <a:lnSpc>
                <a:spcPct val="90000"/>
              </a:lnSpc>
              <a:spcBef>
                <a:spcPts val="600"/>
              </a:spcBef>
              <a:spcAft>
                <a:spcPts val="400"/>
              </a:spcAft>
              <a:buClrTx/>
              <a:buSzTx/>
              <a:buFont typeface="Arial" panose="020B0604020202020204" pitchFamily="34" charset="0"/>
              <a:buNone/>
              <a:tabLst/>
              <a:defRPr/>
            </a:pPr>
            <a:r>
              <a:rPr kumimoji="0" lang="en-US" sz="900" b="1" i="0" u="sng" strike="noStrike" kern="1200" cap="none" spc="0" normalizeH="0" baseline="0" noProof="0" dirty="0">
                <a:ln>
                  <a:noFill/>
                </a:ln>
                <a:solidFill>
                  <a:srgbClr val="595959"/>
                </a:solidFill>
                <a:effectLst/>
                <a:uLnTx/>
                <a:uFillTx/>
                <a:latin typeface="+mj-lt"/>
                <a:ea typeface="Segoe UI Black" panose="020B0A02040204020203" pitchFamily="34" charset="0"/>
                <a:cs typeface="Times New Roman" panose="02020603050405020304" pitchFamily="18" charset="0"/>
              </a:rPr>
              <a:t>Net Debt</a:t>
            </a:r>
            <a:r>
              <a:rPr kumimoji="0" lang="en-US" sz="900" b="1" i="0" strike="noStrike" kern="1200" cap="none" spc="0" normalizeH="0" baseline="0" noProof="0" dirty="0">
                <a:ln>
                  <a:noFill/>
                </a:ln>
                <a:solidFill>
                  <a:srgbClr val="595959"/>
                </a:solidFill>
                <a:effectLst/>
                <a:uLnTx/>
                <a:uFillTx/>
                <a:latin typeface="+mj-lt"/>
                <a:ea typeface="Segoe UI Black" panose="020B0A02040204020203" pitchFamily="34" charset="0"/>
                <a:cs typeface="Times New Roman" panose="02020603050405020304" pitchFamily="18" charset="0"/>
              </a:rPr>
              <a:t>:  </a:t>
            </a:r>
            <a:r>
              <a:rPr kumimoji="0" lang="en-US" sz="900" b="1" i="0" u="none" strike="noStrike" kern="1200" cap="none" spc="0" normalizeH="0" baseline="0" noProof="0" dirty="0">
                <a:ln>
                  <a:noFill/>
                </a:ln>
                <a:solidFill>
                  <a:srgbClr val="595959"/>
                </a:solidFill>
                <a:effectLst/>
                <a:uLnTx/>
                <a:uFillTx/>
                <a:latin typeface="+mj-lt"/>
                <a:ea typeface="+mn-ea"/>
                <a:cs typeface="Segoe UI Light" panose="020B0502040204020203" pitchFamily="34" charset="0"/>
              </a:rPr>
              <a:t>Net Debt is calculated as total long-term debt less cash and cash equivalents.  Management uses Net Debt to evaluate its financial position, including its ability to service its debt obligations.</a:t>
            </a: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900" b="1" i="0" u="sng" strike="noStrike" kern="1200" cap="none" spc="0" normalizeH="0" baseline="0" noProof="0" dirty="0">
                <a:ln>
                  <a:noFill/>
                </a:ln>
                <a:solidFill>
                  <a:srgbClr val="595959"/>
                </a:solidFill>
                <a:effectLst/>
                <a:uLnTx/>
                <a:uFillTx/>
                <a:latin typeface="+mj-lt"/>
                <a:ea typeface="Segoe UI Black" panose="020B0A02040204020203" pitchFamily="34" charset="0"/>
                <a:cs typeface="Times New Roman" panose="02020603050405020304" pitchFamily="18" charset="0"/>
              </a:rPr>
              <a:t>Leverage</a:t>
            </a:r>
            <a:r>
              <a:rPr kumimoji="0" lang="en-US" sz="900" b="1" i="0" strike="noStrike" kern="1200" cap="none" spc="0" normalizeH="0" baseline="0" noProof="0" dirty="0">
                <a:ln>
                  <a:noFill/>
                </a:ln>
                <a:solidFill>
                  <a:srgbClr val="595959"/>
                </a:solidFill>
                <a:effectLst/>
                <a:uLnTx/>
                <a:uFillTx/>
                <a:latin typeface="+mj-lt"/>
                <a:ea typeface="Segoe UI Black" panose="020B0A02040204020203" pitchFamily="34" charset="0"/>
                <a:cs typeface="Times New Roman" panose="02020603050405020304" pitchFamily="18" charset="0"/>
              </a:rPr>
              <a:t>:  </a:t>
            </a:r>
            <a:r>
              <a:rPr kumimoji="0" lang="en-US" sz="900" b="1" i="0" u="none" strike="noStrike" kern="1200" cap="none" spc="0" normalizeH="0" baseline="0" noProof="0" dirty="0">
                <a:ln>
                  <a:noFill/>
                </a:ln>
                <a:solidFill>
                  <a:srgbClr val="595959"/>
                </a:solidFill>
                <a:effectLst/>
                <a:uLnTx/>
                <a:uFillTx/>
                <a:latin typeface="+mj-lt"/>
                <a:ea typeface="+mn-ea"/>
                <a:cs typeface="Segoe UI Light" panose="020B0502040204020203" pitchFamily="34" charset="0"/>
              </a:rPr>
              <a:t>Leverage is calculated as Net Debt divided by LTM Adjusted EBITDAX.</a:t>
            </a: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900" b="1" i="0" u="sng" strike="noStrike" kern="1200" cap="none" spc="0" normalizeH="0" baseline="0" noProof="0" dirty="0">
                <a:ln>
                  <a:noFill/>
                </a:ln>
                <a:solidFill>
                  <a:srgbClr val="595959"/>
                </a:solidFill>
                <a:effectLst/>
                <a:uLnTx/>
                <a:uFillTx/>
                <a:latin typeface="+mj-lt"/>
                <a:ea typeface="Segoe UI Black" panose="020B0A02040204020203" pitchFamily="34" charset="0"/>
                <a:cs typeface="Times New Roman" panose="02020603050405020304" pitchFamily="18" charset="0"/>
              </a:rPr>
              <a:t>Free Cash Flow</a:t>
            </a:r>
            <a:r>
              <a:rPr kumimoji="0" lang="en-US" sz="900" b="1" i="0" strike="noStrike" kern="1200" cap="none" spc="0" normalizeH="0" baseline="0" noProof="0" dirty="0">
                <a:ln>
                  <a:noFill/>
                </a:ln>
                <a:solidFill>
                  <a:srgbClr val="595959"/>
                </a:solidFill>
                <a:effectLst/>
                <a:uLnTx/>
                <a:uFillTx/>
                <a:latin typeface="+mj-lt"/>
                <a:ea typeface="Segoe UI Black" panose="020B0A02040204020203" pitchFamily="34" charset="0"/>
                <a:cs typeface="Times New Roman" panose="02020603050405020304" pitchFamily="18" charset="0"/>
              </a:rPr>
              <a:t>:  </a:t>
            </a:r>
            <a:r>
              <a:rPr kumimoji="0" lang="en-US" sz="900" b="1" i="0" u="none" strike="noStrike" kern="1200" cap="none" spc="0" normalizeH="0" baseline="0" noProof="0" dirty="0">
                <a:ln>
                  <a:noFill/>
                </a:ln>
                <a:solidFill>
                  <a:srgbClr val="595959"/>
                </a:solidFill>
                <a:effectLst/>
                <a:uLnTx/>
                <a:uFillTx/>
                <a:latin typeface="+mj-lt"/>
                <a:ea typeface="+mn-ea"/>
                <a:cs typeface="Segoe UI Light" panose="020B0502040204020203" pitchFamily="34" charset="0"/>
              </a:rPr>
              <a:t>Free Cash Flow is a measure of financial performance not calculated under GAAP and should not be considered in isolation or as a substitute for cash flow from operating, investing, or financing activities, as an indicator of cash flow, or as a measure of liquidity.  The Company defines Free Cash Flow as Net Cash Provided by Operating Activities, less Net Cash Used in Investing Activities, which includes drilling and completion capital and leasehold capital, plus payments for derivative </a:t>
            </a:r>
            <a:r>
              <a:rPr kumimoji="0" lang="en-US" sz="900" b="1" i="0" u="none" strike="noStrike" kern="1200" cap="none" spc="0" normalizeH="0" baseline="0" noProof="0" dirty="0" err="1">
                <a:ln>
                  <a:noFill/>
                </a:ln>
                <a:solidFill>
                  <a:srgbClr val="595959"/>
                </a:solidFill>
                <a:effectLst/>
                <a:uLnTx/>
                <a:uFillTx/>
                <a:latin typeface="+mj-lt"/>
                <a:ea typeface="+mn-ea"/>
                <a:cs typeface="Segoe UI Light" panose="020B0502040204020203" pitchFamily="34" charset="0"/>
              </a:rPr>
              <a:t>monetizations</a:t>
            </a:r>
            <a:r>
              <a:rPr kumimoji="0" lang="en-US" sz="900" b="1" i="0" u="none" strike="noStrike" kern="1200" cap="none" spc="0" normalizeH="0" baseline="0" noProof="0" dirty="0">
                <a:ln>
                  <a:noFill/>
                </a:ln>
                <a:solidFill>
                  <a:srgbClr val="595959"/>
                </a:solidFill>
                <a:effectLst/>
                <a:uLnTx/>
                <a:uFillTx/>
                <a:latin typeface="+mj-lt"/>
                <a:ea typeface="+mn-ea"/>
                <a:cs typeface="Segoe UI Light" panose="020B0502040204020203" pitchFamily="34" charset="0"/>
              </a:rPr>
              <a:t>, less proceeds from asset sales and less distributions to non-controlling interests in </a:t>
            </a:r>
            <a:r>
              <a:rPr kumimoji="0" lang="en-US" sz="900" b="1" i="0" u="none" strike="noStrike" kern="1200" cap="none" spc="0" normalizeH="0" baseline="0" noProof="0" dirty="0" err="1">
                <a:ln>
                  <a:noFill/>
                </a:ln>
                <a:solidFill>
                  <a:srgbClr val="595959"/>
                </a:solidFill>
                <a:effectLst/>
                <a:uLnTx/>
                <a:uFillTx/>
                <a:latin typeface="+mj-lt"/>
                <a:ea typeface="+mn-ea"/>
                <a:cs typeface="Segoe UI Light" panose="020B0502040204020203" pitchFamily="34" charset="0"/>
              </a:rPr>
              <a:t>Martica</a:t>
            </a:r>
            <a:r>
              <a:rPr kumimoji="0" lang="en-US" sz="900" b="1" i="0" u="none" strike="noStrike" kern="1200" cap="none" spc="0" normalizeH="0" baseline="0" noProof="0" dirty="0">
                <a:ln>
                  <a:noFill/>
                </a:ln>
                <a:solidFill>
                  <a:srgbClr val="595959"/>
                </a:solidFill>
                <a:effectLst/>
                <a:uLnTx/>
                <a:uFillTx/>
                <a:latin typeface="+mj-lt"/>
                <a:ea typeface="+mn-ea"/>
                <a:cs typeface="Segoe UI Light" panose="020B0502040204020203" pitchFamily="34" charset="0"/>
              </a:rPr>
              <a:t>. </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200" b="1" i="0" u="none" strike="noStrike" kern="1200" cap="none" spc="0" normalizeH="0" baseline="0" noProof="0" dirty="0">
              <a:ln>
                <a:noFill/>
              </a:ln>
              <a:solidFill>
                <a:srgbClr val="595959"/>
              </a:solidFill>
              <a:effectLst/>
              <a:uLnTx/>
              <a:uFillTx/>
              <a:latin typeface="+mj-lt"/>
              <a:ea typeface="+mn-ea"/>
              <a:cs typeface="Segoe UI Light" panose="020B0502040204020203" pitchFamily="34" charset="0"/>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595959"/>
                </a:solidFill>
                <a:effectLst/>
                <a:uLnTx/>
                <a:uFillTx/>
                <a:latin typeface="+mj-lt"/>
                <a:ea typeface="+mn-ea"/>
                <a:cs typeface="Segoe UI Light" panose="020B0502040204020203" pitchFamily="34" charset="0"/>
              </a:rPr>
              <a:t>Free Cash Flow is a useful indicator of the Company’s ability to internally fund its activities and to service or incur additional debt and estimate return of capital. There are significant limitations to using Free Cash Flow as a measure of performance, including the inability to analyze the effect of certain recurring and non-recurring items that materially affect the Company’s net income, the lack of comparability of results of operations of different companies and the different methods of calculating Free Cash Flow reported by different companies. Free Cash Flow does not represent funds available for discretionary use because those funds may be required for debt service, land acquisitions and lease renewals, other capital expenditures, working capital, income taxes, exploration expenses, and other commitments and obligations.</a:t>
            </a:r>
          </a:p>
        </p:txBody>
      </p:sp>
      <p:sp>
        <p:nvSpPr>
          <p:cNvPr id="5" name="Slide Number Placeholder 2">
            <a:extLst>
              <a:ext uri="{FF2B5EF4-FFF2-40B4-BE49-F238E27FC236}">
                <a16:creationId xmlns:a16="http://schemas.microsoft.com/office/drawing/2014/main" id="{99712D9F-DD73-44E1-918C-1699C24D6C29}"/>
              </a:ext>
            </a:extLst>
          </p:cNvPr>
          <p:cNvSpPr txBox="1">
            <a:spLocks/>
          </p:cNvSpPr>
          <p:nvPr/>
        </p:nvSpPr>
        <p:spPr>
          <a:xfrm>
            <a:off x="6982896"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fld id="{E606364C-EE55-4B16-8CAB-B0A22A08E51F}" type="slidenum">
              <a:rPr lang="en-US" sz="1200" b="1" smtClean="0">
                <a:solidFill>
                  <a:srgbClr val="595959"/>
                </a:solidFill>
                <a:latin typeface="Archivo"/>
                <a:cs typeface="Segoe UI Light" panose="020B0502040204020203" pitchFamily="34" charset="0"/>
              </a:rPr>
              <a:pPr algn="r" defTabSz="457200"/>
              <a:t>15</a:t>
            </a:fld>
            <a:endParaRPr lang="en-US" sz="1200" b="1" dirty="0">
              <a:solidFill>
                <a:srgbClr val="595959"/>
              </a:solidFill>
              <a:latin typeface="Archivo"/>
              <a:cs typeface="Segoe UI Light" panose="020B0502040204020203" pitchFamily="34" charset="0"/>
            </a:endParaRPr>
          </a:p>
        </p:txBody>
      </p:sp>
    </p:spTree>
    <p:extLst>
      <p:ext uri="{BB962C8B-B14F-4D97-AF65-F5344CB8AC3E}">
        <p14:creationId xmlns:p14="http://schemas.microsoft.com/office/powerpoint/2010/main" val="4100141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5A59-40B2-4AB5-B26A-6B7F3A4DFC23}"/>
              </a:ext>
            </a:extLst>
          </p:cNvPr>
          <p:cNvSpPr>
            <a:spLocks noGrp="1"/>
          </p:cNvSpPr>
          <p:nvPr>
            <p:ph type="title"/>
          </p:nvPr>
        </p:nvSpPr>
        <p:spPr>
          <a:xfrm>
            <a:off x="71797" y="27898"/>
            <a:ext cx="8810625" cy="696277"/>
          </a:xfrm>
        </p:spPr>
        <p:txBody>
          <a:bodyPr>
            <a:normAutofit/>
          </a:bodyPr>
          <a:lstStyle/>
          <a:p>
            <a:r>
              <a:rPr lang="fr-FR" sz="3200" dirty="0" err="1"/>
              <a:t>Antero</a:t>
            </a:r>
            <a:r>
              <a:rPr lang="fr-FR" sz="3200" dirty="0"/>
              <a:t> </a:t>
            </a:r>
            <a:r>
              <a:rPr lang="fr-FR" sz="3200" dirty="0" err="1"/>
              <a:t>Resources</a:t>
            </a:r>
            <a:r>
              <a:rPr lang="fr-FR" sz="3200" dirty="0"/>
              <a:t> </a:t>
            </a:r>
            <a:r>
              <a:rPr lang="fr-FR" sz="3200" dirty="0" err="1"/>
              <a:t>Adjusted</a:t>
            </a:r>
            <a:r>
              <a:rPr lang="fr-FR" sz="3200" dirty="0"/>
              <a:t> EBITDAX </a:t>
            </a:r>
            <a:r>
              <a:rPr lang="fr-FR" sz="3200" dirty="0" err="1"/>
              <a:t>Reconciliation</a:t>
            </a:r>
            <a:endParaRPr lang="en-US" sz="3200" dirty="0"/>
          </a:p>
        </p:txBody>
      </p:sp>
      <p:sp>
        <p:nvSpPr>
          <p:cNvPr id="6" name="Rectangle 5">
            <a:extLst>
              <a:ext uri="{FF2B5EF4-FFF2-40B4-BE49-F238E27FC236}">
                <a16:creationId xmlns:a16="http://schemas.microsoft.com/office/drawing/2014/main" id="{CB1FC664-D72C-48A1-994E-31E269AD7317}"/>
              </a:ext>
            </a:extLst>
          </p:cNvPr>
          <p:cNvSpPr/>
          <p:nvPr/>
        </p:nvSpPr>
        <p:spPr>
          <a:xfrm>
            <a:off x="2769078" y="6579614"/>
            <a:ext cx="5382883" cy="200055"/>
          </a:xfrm>
          <a:prstGeom prst="rect">
            <a:avLst/>
          </a:prstGeom>
        </p:spPr>
        <p:txBody>
          <a:bodyPr wrap="square">
            <a:spAutoFit/>
          </a:bodyPr>
          <a:lstStyle/>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n-US" sz="7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Adjustments reflect noncontrolling interests in </a:t>
            </a:r>
            <a:r>
              <a:rPr kumimoji="0" lang="en-US" sz="7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Martica</a:t>
            </a:r>
            <a:r>
              <a:rPr kumimoji="0" lang="en-US" sz="7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not otherwise adjusted in amounts above.</a:t>
            </a:r>
          </a:p>
        </p:txBody>
      </p:sp>
      <p:sp>
        <p:nvSpPr>
          <p:cNvPr id="7" name="Rectangle 1">
            <a:extLst>
              <a:ext uri="{FF2B5EF4-FFF2-40B4-BE49-F238E27FC236}">
                <a16:creationId xmlns:a16="http://schemas.microsoft.com/office/drawing/2014/main" id="{3BB3092F-2CAE-48B8-838F-6761FD0D8AF7}"/>
              </a:ext>
            </a:extLst>
          </p:cNvPr>
          <p:cNvSpPr>
            <a:spLocks noChangeArrowheads="1"/>
          </p:cNvSpPr>
          <p:nvPr/>
        </p:nvSpPr>
        <p:spPr bwMode="auto">
          <a:xfrm>
            <a:off x="395288" y="1328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chivo"/>
              <a:ea typeface="+mn-ea"/>
              <a:cs typeface="+mn-cs"/>
            </a:endParaRPr>
          </a:p>
        </p:txBody>
      </p:sp>
      <p:sp>
        <p:nvSpPr>
          <p:cNvPr id="8" name="Slide Number Placeholder 2">
            <a:extLst>
              <a:ext uri="{FF2B5EF4-FFF2-40B4-BE49-F238E27FC236}">
                <a16:creationId xmlns:a16="http://schemas.microsoft.com/office/drawing/2014/main" id="{3789BB04-06F6-4BE3-8596-B825C1FA6325}"/>
              </a:ext>
            </a:extLst>
          </p:cNvPr>
          <p:cNvSpPr txBox="1">
            <a:spLocks/>
          </p:cNvSpPr>
          <p:nvPr/>
        </p:nvSpPr>
        <p:spPr>
          <a:xfrm>
            <a:off x="6982896"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fld id="{E606364C-EE55-4B16-8CAB-B0A22A08E51F}" type="slidenum">
              <a:rPr lang="en-US" sz="1200" b="1" smtClean="0">
                <a:solidFill>
                  <a:srgbClr val="595959"/>
                </a:solidFill>
                <a:latin typeface="Archivo"/>
                <a:cs typeface="Segoe UI Light" panose="020B0502040204020203" pitchFamily="34" charset="0"/>
              </a:rPr>
              <a:pPr algn="r" defTabSz="457200"/>
              <a:t>16</a:t>
            </a:fld>
            <a:endParaRPr lang="en-US" sz="1200" b="1" dirty="0">
              <a:solidFill>
                <a:srgbClr val="595959"/>
              </a:solidFill>
              <a:latin typeface="Archivo"/>
              <a:cs typeface="Segoe UI Light" panose="020B0502040204020203" pitchFamily="34" charset="0"/>
            </a:endParaRPr>
          </a:p>
        </p:txBody>
      </p:sp>
      <p:graphicFrame>
        <p:nvGraphicFramePr>
          <p:cNvPr id="4" name="Table 3">
            <a:extLst>
              <a:ext uri="{FF2B5EF4-FFF2-40B4-BE49-F238E27FC236}">
                <a16:creationId xmlns:a16="http://schemas.microsoft.com/office/drawing/2014/main" id="{32AEB794-204D-441C-BAED-9648DCF8D4AC}"/>
              </a:ext>
            </a:extLst>
          </p:cNvPr>
          <p:cNvGraphicFramePr>
            <a:graphicFrameLocks noGrp="1"/>
          </p:cNvGraphicFramePr>
          <p:nvPr>
            <p:extLst>
              <p:ext uri="{D42A27DB-BD31-4B8C-83A1-F6EECF244321}">
                <p14:modId xmlns:p14="http://schemas.microsoft.com/office/powerpoint/2010/main" val="1327890203"/>
              </p:ext>
            </p:extLst>
          </p:nvPr>
        </p:nvGraphicFramePr>
        <p:xfrm>
          <a:off x="166688" y="1328738"/>
          <a:ext cx="8810625" cy="4659460"/>
        </p:xfrm>
        <a:graphic>
          <a:graphicData uri="http://schemas.openxmlformats.org/drawingml/2006/table">
            <a:tbl>
              <a:tblPr firstRow="1" firstCol="1" bandRow="1"/>
              <a:tblGrid>
                <a:gridCol w="5865526">
                  <a:extLst>
                    <a:ext uri="{9D8B030D-6E8A-4147-A177-3AD203B41FA5}">
                      <a16:colId xmlns:a16="http://schemas.microsoft.com/office/drawing/2014/main" val="835445766"/>
                    </a:ext>
                  </a:extLst>
                </a:gridCol>
                <a:gridCol w="223834">
                  <a:extLst>
                    <a:ext uri="{9D8B030D-6E8A-4147-A177-3AD203B41FA5}">
                      <a16:colId xmlns:a16="http://schemas.microsoft.com/office/drawing/2014/main" val="2600430858"/>
                    </a:ext>
                  </a:extLst>
                </a:gridCol>
                <a:gridCol w="140998">
                  <a:extLst>
                    <a:ext uri="{9D8B030D-6E8A-4147-A177-3AD203B41FA5}">
                      <a16:colId xmlns:a16="http://schemas.microsoft.com/office/drawing/2014/main" val="3526232588"/>
                    </a:ext>
                  </a:extLst>
                </a:gridCol>
                <a:gridCol w="1046912">
                  <a:extLst>
                    <a:ext uri="{9D8B030D-6E8A-4147-A177-3AD203B41FA5}">
                      <a16:colId xmlns:a16="http://schemas.microsoft.com/office/drawing/2014/main" val="3560594004"/>
                    </a:ext>
                  </a:extLst>
                </a:gridCol>
                <a:gridCol w="223834">
                  <a:extLst>
                    <a:ext uri="{9D8B030D-6E8A-4147-A177-3AD203B41FA5}">
                      <a16:colId xmlns:a16="http://schemas.microsoft.com/office/drawing/2014/main" val="1487017575"/>
                    </a:ext>
                  </a:extLst>
                </a:gridCol>
                <a:gridCol w="140998">
                  <a:extLst>
                    <a:ext uri="{9D8B030D-6E8A-4147-A177-3AD203B41FA5}">
                      <a16:colId xmlns:a16="http://schemas.microsoft.com/office/drawing/2014/main" val="31399845"/>
                    </a:ext>
                  </a:extLst>
                </a:gridCol>
                <a:gridCol w="1048674">
                  <a:extLst>
                    <a:ext uri="{9D8B030D-6E8A-4147-A177-3AD203B41FA5}">
                      <a16:colId xmlns:a16="http://schemas.microsoft.com/office/drawing/2014/main" val="1581299061"/>
                    </a:ext>
                  </a:extLst>
                </a:gridCol>
                <a:gridCol w="119849">
                  <a:extLst>
                    <a:ext uri="{9D8B030D-6E8A-4147-A177-3AD203B41FA5}">
                      <a16:colId xmlns:a16="http://schemas.microsoft.com/office/drawing/2014/main" val="790052983"/>
                    </a:ext>
                  </a:extLst>
                </a:gridCol>
              </a:tblGrid>
              <a:tr h="232973">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gridSpan="5">
                  <a:txBody>
                    <a:bodyPr/>
                    <a:lstStyle/>
                    <a:p>
                      <a:pPr marL="0" marR="0" algn="ct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Three Months Ended June 30,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145877391"/>
                  </a:ext>
                </a:extLst>
              </a:tr>
              <a:tr h="232973">
                <a:tc>
                  <a:txBody>
                    <a:bodyPr/>
                    <a:lstStyle/>
                    <a:p>
                      <a:pPr marL="0" marR="0">
                        <a:lnSpc>
                          <a:spcPct val="115000"/>
                        </a:lnSpc>
                        <a:spcBef>
                          <a:spcPts val="0"/>
                        </a:spcBef>
                        <a:spcAft>
                          <a:spcPts val="0"/>
                        </a:spcAft>
                      </a:pPr>
                      <a:r>
                        <a:rPr lang="en-US" sz="1200" b="1" dirty="0">
                          <a:solidFill>
                            <a:schemeClr val="tx1"/>
                          </a:solidFill>
                          <a:effectLst/>
                          <a:latin typeface="+mj-lt"/>
                          <a:ea typeface="SimSun" panose="02010600030101010101" pitchFamily="2" charset="-122"/>
                          <a:cs typeface="Times New Roman" panose="02020603050405020304" pitchFamily="18" charset="0"/>
                        </a:rPr>
                        <a:t> </a:t>
                      </a:r>
                      <a:endParaRPr lang="en-US" sz="12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2023</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2024</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275346761"/>
                  </a:ext>
                </a:extLst>
              </a:tr>
              <a:tr h="232973">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Reconciliation of net loss to Adjusted EBITDAX:</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456105897"/>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Net loss and comprehensive loss attributable to Antero Resources Corporation</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(83,084)</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(65,663)</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4053711216"/>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Net income and comprehensive income attributable to noncontrolling interests</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15,151</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5,208</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81892504"/>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Unrealized commodity derivative (gains) losses</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(4,803)</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11,479</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3835984164"/>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Amortization of deferred revenue, VPP</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(7,618)</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(6,739)</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428047346"/>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Gain on sale of assets</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(220)</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(18)</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3690180600"/>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Interest expense, net</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27,928</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32,681</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488037323"/>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Income tax benefit</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(29,833)</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(13,334)</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2022430848"/>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Depletion, depreciation, amortization and accretion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172,610</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171,316</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2853055091"/>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Impairment of property and equipment</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15,710</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313</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4005729235"/>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Exploration expense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743</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643</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3715334065"/>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Equity-based compensation expense</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13,512</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17,151</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732126086"/>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Equity in earnings of unconsolidated affiliate</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(19,098)</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(20,881)</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322238588"/>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Dividends from unconsolidated affiliate</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31,284</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31,284</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202358185"/>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Contract termination, loss contingency, transaction expense and other</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4,444</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3,020</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2302049957"/>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136,726</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166,460</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367121292"/>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Martica related adjustments</a:t>
                      </a:r>
                      <a:r>
                        <a:rPr lang="en-US" sz="1200" b="1" baseline="30000">
                          <a:solidFill>
                            <a:schemeClr val="tx1"/>
                          </a:solidFill>
                          <a:effectLst/>
                          <a:latin typeface="+mj-lt"/>
                          <a:ea typeface="Times New Roman" panose="02020603050405020304" pitchFamily="18" charset="0"/>
                          <a:cs typeface="Times New Roman" panose="02020603050405020304" pitchFamily="18" charset="0"/>
                        </a:rPr>
                        <a:t> (1)</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(23,625)</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(15,058)</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515963299"/>
                  </a:ext>
                </a:extLst>
              </a:tr>
              <a:tr h="232973">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Adjusted EBITDAX</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113,101</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151,402</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chemeClr val="tx1"/>
                          </a:solidFill>
                          <a:effectLst/>
                          <a:latin typeface="+mj-lt"/>
                          <a:ea typeface="SimSun" panose="02010600030101010101" pitchFamily="2" charset="-122"/>
                          <a:cs typeface="Times New Roman" panose="02020603050405020304" pitchFamily="18" charset="0"/>
                        </a:rPr>
                        <a:t> </a:t>
                      </a:r>
                      <a:endParaRPr lang="en-US" sz="12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593634812"/>
                  </a:ext>
                </a:extLst>
              </a:tr>
            </a:tbl>
          </a:graphicData>
        </a:graphic>
      </p:graphicFrame>
    </p:spTree>
    <p:extLst>
      <p:ext uri="{BB962C8B-B14F-4D97-AF65-F5344CB8AC3E}">
        <p14:creationId xmlns:p14="http://schemas.microsoft.com/office/powerpoint/2010/main" val="1050446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5A59-40B2-4AB5-B26A-6B7F3A4DFC23}"/>
              </a:ext>
            </a:extLst>
          </p:cNvPr>
          <p:cNvSpPr>
            <a:spLocks noGrp="1"/>
          </p:cNvSpPr>
          <p:nvPr>
            <p:ph type="title"/>
          </p:nvPr>
        </p:nvSpPr>
        <p:spPr>
          <a:xfrm>
            <a:off x="71797" y="27898"/>
            <a:ext cx="8810625" cy="696277"/>
          </a:xfrm>
        </p:spPr>
        <p:txBody>
          <a:bodyPr>
            <a:normAutofit/>
          </a:bodyPr>
          <a:lstStyle/>
          <a:p>
            <a:r>
              <a:rPr lang="fr-FR" sz="3200" dirty="0"/>
              <a:t>Antero </a:t>
            </a:r>
            <a:r>
              <a:rPr lang="fr-FR" sz="3200" dirty="0" err="1"/>
              <a:t>Resources</a:t>
            </a:r>
            <a:r>
              <a:rPr lang="fr-FR" sz="3200" dirty="0"/>
              <a:t> Free Cash Flow </a:t>
            </a:r>
            <a:r>
              <a:rPr lang="fr-FR" sz="3200" dirty="0" err="1"/>
              <a:t>Reconciliation</a:t>
            </a:r>
            <a:endParaRPr lang="en-US" sz="3200" dirty="0"/>
          </a:p>
        </p:txBody>
      </p:sp>
      <p:sp>
        <p:nvSpPr>
          <p:cNvPr id="6" name="Rectangle 5">
            <a:extLst>
              <a:ext uri="{FF2B5EF4-FFF2-40B4-BE49-F238E27FC236}">
                <a16:creationId xmlns:a16="http://schemas.microsoft.com/office/drawing/2014/main" id="{CB1FC664-D72C-48A1-994E-31E269AD7317}"/>
              </a:ext>
            </a:extLst>
          </p:cNvPr>
          <p:cNvSpPr/>
          <p:nvPr/>
        </p:nvSpPr>
        <p:spPr>
          <a:xfrm>
            <a:off x="2628713" y="6522325"/>
            <a:ext cx="5382883" cy="307777"/>
          </a:xfrm>
          <a:prstGeom prst="rect">
            <a:avLst/>
          </a:prstGeom>
        </p:spPr>
        <p:txBody>
          <a:bodyPr wrap="square">
            <a:spAutoFit/>
          </a:bodyPr>
          <a:lstStyle/>
          <a:p>
            <a:pPr marL="228600" lvl="0" indent="-228600" defTabSz="457200">
              <a:buFontTx/>
              <a:buAutoNum type="arabicParenR"/>
              <a:defRPr/>
            </a:pPr>
            <a:r>
              <a:rPr lang="en-US" sz="700" i="1" dirty="0">
                <a:solidFill>
                  <a:srgbClr val="595959"/>
                </a:solidFill>
                <a:latin typeface="Arial" panose="020B0604020202020204" pitchFamily="34" charset="0"/>
                <a:cs typeface="Arial" panose="020B0604020202020204" pitchFamily="34" charset="0"/>
              </a:rPr>
              <a:t>Working capital adjustments in the first six months of 2024 include ~$25 million in net increases in current assets and liabilities and less than ~$4 million in net increases in accounts payable and accrued liabilities for additions to property and equipment.</a:t>
            </a:r>
            <a:endParaRPr kumimoji="0" lang="en-US" sz="7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7" name="Rectangle 1">
            <a:extLst>
              <a:ext uri="{FF2B5EF4-FFF2-40B4-BE49-F238E27FC236}">
                <a16:creationId xmlns:a16="http://schemas.microsoft.com/office/drawing/2014/main" id="{3BB3092F-2CAE-48B8-838F-6761FD0D8AF7}"/>
              </a:ext>
            </a:extLst>
          </p:cNvPr>
          <p:cNvSpPr>
            <a:spLocks noChangeArrowheads="1"/>
          </p:cNvSpPr>
          <p:nvPr/>
        </p:nvSpPr>
        <p:spPr bwMode="auto">
          <a:xfrm>
            <a:off x="395288" y="1328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chivo"/>
              <a:ea typeface="+mn-ea"/>
              <a:cs typeface="+mn-cs"/>
            </a:endParaRPr>
          </a:p>
        </p:txBody>
      </p:sp>
      <p:sp>
        <p:nvSpPr>
          <p:cNvPr id="8" name="Slide Number Placeholder 2">
            <a:extLst>
              <a:ext uri="{FF2B5EF4-FFF2-40B4-BE49-F238E27FC236}">
                <a16:creationId xmlns:a16="http://schemas.microsoft.com/office/drawing/2014/main" id="{3789BB04-06F6-4BE3-8596-B825C1FA6325}"/>
              </a:ext>
            </a:extLst>
          </p:cNvPr>
          <p:cNvSpPr txBox="1">
            <a:spLocks/>
          </p:cNvSpPr>
          <p:nvPr/>
        </p:nvSpPr>
        <p:spPr>
          <a:xfrm>
            <a:off x="6982896"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fld id="{E606364C-EE55-4B16-8CAB-B0A22A08E51F}" type="slidenum">
              <a:rPr lang="en-US" sz="1200" b="1" smtClean="0">
                <a:solidFill>
                  <a:srgbClr val="595959"/>
                </a:solidFill>
                <a:latin typeface="Archivo"/>
                <a:cs typeface="Segoe UI Light" panose="020B0502040204020203" pitchFamily="34" charset="0"/>
              </a:rPr>
              <a:pPr algn="r" defTabSz="457200"/>
              <a:t>17</a:t>
            </a:fld>
            <a:endParaRPr lang="en-US" sz="1200" b="1" dirty="0">
              <a:solidFill>
                <a:srgbClr val="595959"/>
              </a:solidFill>
              <a:latin typeface="Archivo"/>
              <a:cs typeface="Segoe UI Light" panose="020B0502040204020203" pitchFamily="34" charset="0"/>
            </a:endParaRPr>
          </a:p>
        </p:txBody>
      </p:sp>
      <p:graphicFrame>
        <p:nvGraphicFramePr>
          <p:cNvPr id="3" name="Table 2">
            <a:extLst>
              <a:ext uri="{FF2B5EF4-FFF2-40B4-BE49-F238E27FC236}">
                <a16:creationId xmlns:a16="http://schemas.microsoft.com/office/drawing/2014/main" id="{3DD76080-5F80-4856-A74B-39AF07C9632F}"/>
              </a:ext>
            </a:extLst>
          </p:cNvPr>
          <p:cNvGraphicFramePr>
            <a:graphicFrameLocks noGrp="1"/>
          </p:cNvGraphicFramePr>
          <p:nvPr>
            <p:custDataLst>
              <p:tags r:id="rId1"/>
            </p:custDataLst>
            <p:extLst>
              <p:ext uri="{D42A27DB-BD31-4B8C-83A1-F6EECF244321}">
                <p14:modId xmlns:p14="http://schemas.microsoft.com/office/powerpoint/2010/main" val="2091028065"/>
              </p:ext>
            </p:extLst>
          </p:nvPr>
        </p:nvGraphicFramePr>
        <p:xfrm>
          <a:off x="166688" y="2841051"/>
          <a:ext cx="8715734" cy="2078550"/>
        </p:xfrm>
        <a:graphic>
          <a:graphicData uri="http://schemas.openxmlformats.org/drawingml/2006/table">
            <a:tbl>
              <a:tblPr firstRow="1" firstCol="1" bandRow="1"/>
              <a:tblGrid>
                <a:gridCol w="6641238">
                  <a:extLst>
                    <a:ext uri="{9D8B030D-6E8A-4147-A177-3AD203B41FA5}">
                      <a16:colId xmlns:a16="http://schemas.microsoft.com/office/drawing/2014/main" val="2104114619"/>
                    </a:ext>
                  </a:extLst>
                </a:gridCol>
                <a:gridCol w="25618">
                  <a:extLst>
                    <a:ext uri="{9D8B030D-6E8A-4147-A177-3AD203B41FA5}">
                      <a16:colId xmlns:a16="http://schemas.microsoft.com/office/drawing/2014/main" val="839919119"/>
                    </a:ext>
                  </a:extLst>
                </a:gridCol>
                <a:gridCol w="1961774">
                  <a:extLst>
                    <a:ext uri="{9D8B030D-6E8A-4147-A177-3AD203B41FA5}">
                      <a16:colId xmlns:a16="http://schemas.microsoft.com/office/drawing/2014/main" val="868936790"/>
                    </a:ext>
                  </a:extLst>
                </a:gridCol>
                <a:gridCol w="87104">
                  <a:extLst>
                    <a:ext uri="{9D8B030D-6E8A-4147-A177-3AD203B41FA5}">
                      <a16:colId xmlns:a16="http://schemas.microsoft.com/office/drawing/2014/main" val="2282802232"/>
                    </a:ext>
                  </a:extLst>
                </a:gridCol>
              </a:tblGrid>
              <a:tr h="141045">
                <a:tc>
                  <a:txBody>
                    <a:bodyPr/>
                    <a:lstStyle/>
                    <a:p>
                      <a:pPr marL="0" marR="0">
                        <a:lnSpc>
                          <a:spcPct val="115000"/>
                        </a:lnSpc>
                        <a:spcBef>
                          <a:spcPts val="0"/>
                        </a:spcBef>
                        <a:spcAft>
                          <a:spcPts val="0"/>
                        </a:spcAft>
                      </a:pPr>
                      <a:r>
                        <a:rPr lang="en-US" sz="1400" b="1">
                          <a:solidFill>
                            <a:schemeClr val="tx1"/>
                          </a:solidFill>
                          <a:effectLst/>
                          <a:latin typeface="+mj-lt"/>
                          <a:ea typeface="SimSun" panose="02010600030101010101" pitchFamily="2" charset="-122"/>
                          <a:cs typeface="Times New Roman" panose="02020603050405020304" pitchFamily="18" charset="0"/>
                        </a:rPr>
                        <a:t> </a:t>
                      </a:r>
                      <a:endParaRPr lang="en-US" sz="140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gridSpan="2">
                  <a:txBody>
                    <a:bodyPr/>
                    <a:lstStyle/>
                    <a:p>
                      <a:pPr marL="0" marR="0" algn="ctr">
                        <a:lnSpc>
                          <a:spcPct val="115000"/>
                        </a:lnSpc>
                        <a:spcBef>
                          <a:spcPts val="0"/>
                        </a:spcBef>
                        <a:spcAft>
                          <a:spcPts val="0"/>
                        </a:spcAft>
                      </a:pPr>
                      <a:r>
                        <a:rPr lang="en-US" sz="1400" b="1" dirty="0">
                          <a:solidFill>
                            <a:schemeClr val="tx1"/>
                          </a:solidFill>
                          <a:effectLst/>
                          <a:latin typeface="+mj-lt"/>
                          <a:ea typeface="Times New Roman" panose="02020603050405020304" pitchFamily="18" charset="0"/>
                          <a:cs typeface="Times New Roman" panose="02020603050405020304" pitchFamily="18" charset="0"/>
                        </a:rPr>
                        <a:t>Six Months Ended June 30, </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400">
                          <a:solidFill>
                            <a:schemeClr val="tx1"/>
                          </a:solidFill>
                          <a:effectLst/>
                          <a:latin typeface="+mj-lt"/>
                          <a:ea typeface="SimSun" panose="02010600030101010101" pitchFamily="2" charset="-122"/>
                          <a:cs typeface="Times New Roman" panose="02020603050405020304" pitchFamily="18" charset="0"/>
                        </a:rPr>
                        <a:t> </a:t>
                      </a:r>
                      <a:endParaRPr lang="en-US" sz="140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492145873"/>
                  </a:ext>
                </a:extLst>
              </a:tr>
              <a:tr h="141045">
                <a:tc>
                  <a:txBody>
                    <a:bodyPr/>
                    <a:lstStyle/>
                    <a:p>
                      <a:pPr marL="0" marR="0">
                        <a:lnSpc>
                          <a:spcPct val="115000"/>
                        </a:lnSpc>
                        <a:spcBef>
                          <a:spcPts val="0"/>
                        </a:spcBef>
                        <a:spcAft>
                          <a:spcPts val="0"/>
                        </a:spcAft>
                      </a:pPr>
                      <a:r>
                        <a:rPr lang="en-US" sz="1400">
                          <a:solidFill>
                            <a:schemeClr val="tx1"/>
                          </a:solidFill>
                          <a:effectLst/>
                          <a:latin typeface="+mj-lt"/>
                          <a:ea typeface="SimSun" panose="02010600030101010101" pitchFamily="2" charset="-122"/>
                          <a:cs typeface="Times New Roman" panose="02020603050405020304" pitchFamily="18" charset="0"/>
                        </a:rPr>
                        <a:t> </a:t>
                      </a:r>
                      <a:endParaRPr lang="en-US" sz="140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400" b="1" dirty="0">
                          <a:solidFill>
                            <a:schemeClr val="tx1"/>
                          </a:solidFill>
                          <a:effectLst/>
                          <a:latin typeface="+mj-lt"/>
                          <a:ea typeface="Times New Roman" panose="02020603050405020304" pitchFamily="18" charset="0"/>
                          <a:cs typeface="Times New Roman" panose="02020603050405020304" pitchFamily="18" charset="0"/>
                        </a:rPr>
                        <a:t>2024</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400">
                          <a:solidFill>
                            <a:schemeClr val="tx1"/>
                          </a:solidFill>
                          <a:effectLst/>
                          <a:latin typeface="+mj-lt"/>
                          <a:ea typeface="SimSun" panose="02010600030101010101" pitchFamily="2" charset="-122"/>
                          <a:cs typeface="Times New Roman" panose="02020603050405020304" pitchFamily="18" charset="0"/>
                        </a:rPr>
                        <a:t> </a:t>
                      </a:r>
                      <a:endParaRPr lang="en-US" sz="140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3674169797"/>
                  </a:ext>
                </a:extLst>
              </a:tr>
              <a:tr h="141045">
                <a:tc>
                  <a:txBody>
                    <a:bodyPr/>
                    <a:lstStyle/>
                    <a:p>
                      <a:pPr marL="0" marR="0">
                        <a:lnSpc>
                          <a:spcPct val="115000"/>
                        </a:lnSpc>
                        <a:spcBef>
                          <a:spcPts val="0"/>
                        </a:spcBef>
                        <a:spcAft>
                          <a:spcPts val="0"/>
                        </a:spcAft>
                      </a:pPr>
                      <a:r>
                        <a:rPr lang="en-US" sz="1400">
                          <a:solidFill>
                            <a:schemeClr val="tx1"/>
                          </a:solidFill>
                          <a:effectLst/>
                          <a:latin typeface="+mj-lt"/>
                          <a:ea typeface="Times New Roman" panose="02020603050405020304" pitchFamily="18" charset="0"/>
                          <a:cs typeface="Times New Roman" panose="02020603050405020304" pitchFamily="18" charset="0"/>
                        </a:rPr>
                        <a:t>Net cash provided by operating activities</a:t>
                      </a:r>
                      <a:endParaRPr lang="en-US" sz="140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38100" algn="r">
                        <a:lnSpc>
                          <a:spcPct val="115000"/>
                        </a:lnSpc>
                        <a:spcBef>
                          <a:spcPts val="0"/>
                        </a:spcBef>
                        <a:spcAft>
                          <a:spcPts val="0"/>
                        </a:spcAft>
                      </a:pPr>
                      <a:r>
                        <a:rPr lang="en-US" sz="1400" dirty="0">
                          <a:solidFill>
                            <a:schemeClr val="tx1"/>
                          </a:solidFill>
                          <a:effectLst/>
                          <a:latin typeface="+mj-lt"/>
                          <a:ea typeface="Times New Roman" panose="02020603050405020304" pitchFamily="18" charset="0"/>
                          <a:cs typeface="Times New Roman" panose="02020603050405020304" pitchFamily="18" charset="0"/>
                        </a:rPr>
                        <a:t>405,109</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400" dirty="0">
                          <a:solidFill>
                            <a:schemeClr val="tx1"/>
                          </a:solidFill>
                          <a:effectLst/>
                          <a:latin typeface="+mj-lt"/>
                          <a:ea typeface="SimSun" panose="02010600030101010101" pitchFamily="2" charset="-122"/>
                          <a:cs typeface="Times New Roman" panose="02020603050405020304" pitchFamily="18" charset="0"/>
                        </a:rPr>
                        <a:t> </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38084717"/>
                  </a:ext>
                </a:extLst>
              </a:tr>
              <a:tr h="141045">
                <a:tc>
                  <a:txBody>
                    <a:bodyPr/>
                    <a:lstStyle/>
                    <a:p>
                      <a:pPr marL="0" marR="0">
                        <a:lnSpc>
                          <a:spcPct val="115000"/>
                        </a:lnSpc>
                        <a:spcBef>
                          <a:spcPts val="0"/>
                        </a:spcBef>
                        <a:spcAft>
                          <a:spcPts val="0"/>
                        </a:spcAft>
                      </a:pPr>
                      <a:r>
                        <a:rPr lang="en-US" sz="1400">
                          <a:solidFill>
                            <a:schemeClr val="tx1"/>
                          </a:solidFill>
                          <a:effectLst/>
                          <a:latin typeface="+mj-lt"/>
                          <a:ea typeface="Times New Roman" panose="02020603050405020304" pitchFamily="18" charset="0"/>
                          <a:cs typeface="Times New Roman" panose="02020603050405020304" pitchFamily="18" charset="0"/>
                        </a:rPr>
                        <a:t>Less: Net cash used in investing activities</a:t>
                      </a:r>
                      <a:endParaRPr lang="en-US" sz="140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400" dirty="0">
                          <a:solidFill>
                            <a:schemeClr val="tx1"/>
                          </a:solidFill>
                          <a:effectLst/>
                          <a:latin typeface="+mj-lt"/>
                          <a:ea typeface="Times New Roman" panose="02020603050405020304" pitchFamily="18" charset="0"/>
                          <a:cs typeface="Times New Roman" panose="02020603050405020304" pitchFamily="18" charset="0"/>
                        </a:rPr>
                        <a:t> (414,125)</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400">
                          <a:solidFill>
                            <a:schemeClr val="tx1"/>
                          </a:solidFill>
                          <a:effectLst/>
                          <a:latin typeface="+mj-lt"/>
                          <a:ea typeface="SimSun" panose="02010600030101010101" pitchFamily="2" charset="-122"/>
                          <a:cs typeface="Times New Roman" panose="02020603050405020304" pitchFamily="18" charset="0"/>
                        </a:rPr>
                        <a:t> </a:t>
                      </a:r>
                      <a:endParaRPr lang="en-US" sz="140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285320543"/>
                  </a:ext>
                </a:extLst>
              </a:tr>
              <a:tr h="141045">
                <a:tc>
                  <a:txBody>
                    <a:bodyPr/>
                    <a:lstStyle/>
                    <a:p>
                      <a:pPr marL="0" marR="0">
                        <a:lnSpc>
                          <a:spcPct val="115000"/>
                        </a:lnSpc>
                        <a:spcBef>
                          <a:spcPts val="0"/>
                        </a:spcBef>
                        <a:spcAft>
                          <a:spcPts val="0"/>
                        </a:spcAft>
                      </a:pPr>
                      <a:r>
                        <a:rPr lang="en-US" sz="1400">
                          <a:solidFill>
                            <a:schemeClr val="tx1"/>
                          </a:solidFill>
                          <a:effectLst/>
                          <a:latin typeface="+mj-lt"/>
                          <a:ea typeface="Times New Roman" panose="02020603050405020304" pitchFamily="18" charset="0"/>
                          <a:cs typeface="Times New Roman" panose="02020603050405020304" pitchFamily="18" charset="0"/>
                        </a:rPr>
                        <a:t>Less: Proceeds from sale of assets, net</a:t>
                      </a:r>
                      <a:endParaRPr lang="en-US" sz="140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400" dirty="0">
                          <a:solidFill>
                            <a:schemeClr val="tx1"/>
                          </a:solidFill>
                          <a:effectLst/>
                          <a:latin typeface="+mj-lt"/>
                          <a:ea typeface="Times New Roman" panose="02020603050405020304" pitchFamily="18" charset="0"/>
                          <a:cs typeface="Times New Roman" panose="02020603050405020304" pitchFamily="18" charset="0"/>
                        </a:rPr>
                        <a:t> (418)</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400">
                          <a:solidFill>
                            <a:schemeClr val="tx1"/>
                          </a:solidFill>
                          <a:effectLst/>
                          <a:latin typeface="+mj-lt"/>
                          <a:ea typeface="SimSun" panose="02010600030101010101" pitchFamily="2" charset="-122"/>
                          <a:cs typeface="Times New Roman" panose="02020603050405020304" pitchFamily="18" charset="0"/>
                        </a:rPr>
                        <a:t> </a:t>
                      </a:r>
                      <a:endParaRPr lang="en-US" sz="140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3682663769"/>
                  </a:ext>
                </a:extLst>
              </a:tr>
              <a:tr h="141045">
                <a:tc>
                  <a:txBody>
                    <a:bodyPr/>
                    <a:lstStyle/>
                    <a:p>
                      <a:pPr marL="0" marR="0">
                        <a:lnSpc>
                          <a:spcPct val="115000"/>
                        </a:lnSpc>
                        <a:spcBef>
                          <a:spcPts val="0"/>
                        </a:spcBef>
                        <a:spcAft>
                          <a:spcPts val="0"/>
                        </a:spcAft>
                      </a:pPr>
                      <a:r>
                        <a:rPr lang="en-US" sz="1400">
                          <a:solidFill>
                            <a:schemeClr val="tx1"/>
                          </a:solidFill>
                          <a:effectLst/>
                          <a:latin typeface="+mj-lt"/>
                          <a:ea typeface="Times New Roman" panose="02020603050405020304" pitchFamily="18" charset="0"/>
                          <a:cs typeface="Times New Roman" panose="02020603050405020304" pitchFamily="18" charset="0"/>
                        </a:rPr>
                        <a:t>Less: Distributions to non-controlling interests in Martica</a:t>
                      </a:r>
                      <a:endParaRPr lang="en-US" sz="140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400" dirty="0">
                          <a:solidFill>
                            <a:schemeClr val="tx1"/>
                          </a:solidFill>
                          <a:effectLst/>
                          <a:latin typeface="+mj-lt"/>
                          <a:ea typeface="Times New Roman" panose="02020603050405020304" pitchFamily="18" charset="0"/>
                          <a:cs typeface="Times New Roman" panose="02020603050405020304" pitchFamily="18" charset="0"/>
                        </a:rPr>
                        <a:t> (42,899)</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400" dirty="0">
                          <a:solidFill>
                            <a:schemeClr val="tx1"/>
                          </a:solidFill>
                          <a:effectLst/>
                          <a:latin typeface="+mj-lt"/>
                          <a:ea typeface="SimSun" panose="02010600030101010101" pitchFamily="2" charset="-122"/>
                          <a:cs typeface="Times New Roman" panose="02020603050405020304" pitchFamily="18" charset="0"/>
                        </a:rPr>
                        <a:t> </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2114306698"/>
                  </a:ext>
                </a:extLst>
              </a:tr>
              <a:tr h="141045">
                <a:tc>
                  <a:txBody>
                    <a:bodyPr/>
                    <a:lstStyle/>
                    <a:p>
                      <a:pPr marL="0" marR="0">
                        <a:lnSpc>
                          <a:spcPct val="115000"/>
                        </a:lnSpc>
                        <a:spcBef>
                          <a:spcPts val="0"/>
                        </a:spcBef>
                        <a:spcAft>
                          <a:spcPts val="0"/>
                        </a:spcAft>
                      </a:pPr>
                      <a:r>
                        <a:rPr lang="en-US" sz="1400" b="1">
                          <a:solidFill>
                            <a:schemeClr val="tx1"/>
                          </a:solidFill>
                          <a:effectLst/>
                          <a:latin typeface="+mj-lt"/>
                          <a:ea typeface="Times New Roman" panose="02020603050405020304" pitchFamily="18" charset="0"/>
                          <a:cs typeface="Times New Roman" panose="02020603050405020304" pitchFamily="18" charset="0"/>
                        </a:rPr>
                        <a:t>Free Cash Flow</a:t>
                      </a:r>
                      <a:endParaRPr lang="en-US" sz="140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400" b="1" dirty="0">
                          <a:solidFill>
                            <a:schemeClr val="tx1"/>
                          </a:solidFill>
                          <a:effectLst/>
                          <a:latin typeface="+mj-lt"/>
                          <a:ea typeface="Times New Roman" panose="02020603050405020304" pitchFamily="18" charset="0"/>
                          <a:cs typeface="Times New Roman" panose="02020603050405020304" pitchFamily="18" charset="0"/>
                        </a:rPr>
                        <a:t> (52,334)</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400" b="1" dirty="0">
                          <a:solidFill>
                            <a:schemeClr val="tx1"/>
                          </a:solidFill>
                          <a:effectLst/>
                          <a:latin typeface="+mj-lt"/>
                          <a:ea typeface="SimSun" panose="02010600030101010101" pitchFamily="2" charset="-122"/>
                          <a:cs typeface="Times New Roman" panose="02020603050405020304" pitchFamily="18" charset="0"/>
                        </a:rPr>
                        <a:t> </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2186841681"/>
                  </a:ext>
                </a:extLst>
              </a:tr>
              <a:tr h="141045">
                <a:tc>
                  <a:txBody>
                    <a:bodyPr/>
                    <a:lstStyle/>
                    <a:p>
                      <a:pPr marL="0" marR="0">
                        <a:lnSpc>
                          <a:spcPct val="115000"/>
                        </a:lnSpc>
                        <a:spcBef>
                          <a:spcPts val="0"/>
                        </a:spcBef>
                        <a:spcAft>
                          <a:spcPts val="0"/>
                        </a:spcAft>
                      </a:pPr>
                      <a:r>
                        <a:rPr lang="en-US" sz="1400">
                          <a:solidFill>
                            <a:schemeClr val="tx1"/>
                          </a:solidFill>
                          <a:effectLst/>
                          <a:latin typeface="+mj-lt"/>
                          <a:ea typeface="Times New Roman" panose="02020603050405020304" pitchFamily="18" charset="0"/>
                          <a:cs typeface="Times New Roman" panose="02020603050405020304" pitchFamily="18" charset="0"/>
                        </a:rPr>
                        <a:t>Changes in Working Capital </a:t>
                      </a:r>
                      <a:r>
                        <a:rPr lang="en-US" sz="1400" baseline="30000">
                          <a:solidFill>
                            <a:schemeClr val="tx1"/>
                          </a:solidFill>
                          <a:effectLst/>
                          <a:latin typeface="+mj-lt"/>
                          <a:ea typeface="Times New Roman" panose="02020603050405020304" pitchFamily="18" charset="0"/>
                          <a:cs typeface="Times New Roman" panose="02020603050405020304" pitchFamily="18" charset="0"/>
                        </a:rPr>
                        <a:t>(1)</a:t>
                      </a:r>
                      <a:endParaRPr lang="en-US" sz="140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400" dirty="0">
                          <a:solidFill>
                            <a:schemeClr val="tx1"/>
                          </a:solidFill>
                          <a:effectLst/>
                          <a:latin typeface="+mj-lt"/>
                          <a:ea typeface="Times New Roman" panose="02020603050405020304" pitchFamily="18" charset="0"/>
                          <a:cs typeface="Times New Roman" panose="02020603050405020304" pitchFamily="18" charset="0"/>
                        </a:rPr>
                        <a:t> (22,787)</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400">
                          <a:solidFill>
                            <a:schemeClr val="tx1"/>
                          </a:solidFill>
                          <a:effectLst/>
                          <a:latin typeface="+mj-lt"/>
                          <a:ea typeface="SimSun" panose="02010600030101010101" pitchFamily="2" charset="-122"/>
                          <a:cs typeface="Times New Roman" panose="02020603050405020304" pitchFamily="18" charset="0"/>
                        </a:rPr>
                        <a:t> </a:t>
                      </a:r>
                      <a:endParaRPr lang="en-US" sz="140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686941740"/>
                  </a:ext>
                </a:extLst>
              </a:tr>
              <a:tr h="141045">
                <a:tc>
                  <a:txBody>
                    <a:bodyPr/>
                    <a:lstStyle/>
                    <a:p>
                      <a:pPr marL="0" marR="0">
                        <a:lnSpc>
                          <a:spcPct val="115000"/>
                        </a:lnSpc>
                        <a:spcBef>
                          <a:spcPts val="0"/>
                        </a:spcBef>
                        <a:spcAft>
                          <a:spcPts val="0"/>
                        </a:spcAft>
                      </a:pPr>
                      <a:r>
                        <a:rPr lang="en-US" sz="1400" b="1" dirty="0">
                          <a:solidFill>
                            <a:schemeClr val="tx1"/>
                          </a:solidFill>
                          <a:effectLst/>
                          <a:latin typeface="+mj-lt"/>
                          <a:ea typeface="Times New Roman" panose="02020603050405020304" pitchFamily="18" charset="0"/>
                          <a:cs typeface="Times New Roman" panose="02020603050405020304" pitchFamily="18" charset="0"/>
                        </a:rPr>
                        <a:t>Free Cash Flow before Changes in Working Capital</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noFill/>
                      <a:prstDash val="solid"/>
                      <a:round/>
                      <a:headEnd type="none" w="med" len="med"/>
                      <a:tailEnd type="none" w="med" len="med"/>
                    </a:lnT>
                    <a:lnB w="19050" cap="flat" cmpd="dbl"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400" b="1" dirty="0">
                          <a:solidFill>
                            <a:schemeClr val="tx1"/>
                          </a:solidFill>
                          <a:effectLst/>
                          <a:latin typeface="+mj-lt"/>
                          <a:ea typeface="Times New Roman" panose="02020603050405020304" pitchFamily="18" charset="0"/>
                          <a:cs typeface="Times New Roman" panose="02020603050405020304" pitchFamily="18" charset="0"/>
                        </a:rPr>
                        <a:t> (75,120)</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400" b="1" dirty="0">
                          <a:solidFill>
                            <a:schemeClr val="tx1"/>
                          </a:solidFill>
                          <a:effectLst/>
                          <a:latin typeface="+mj-lt"/>
                          <a:ea typeface="SimSun" panose="02010600030101010101" pitchFamily="2" charset="-122"/>
                          <a:cs typeface="Times New Roman" panose="02020603050405020304" pitchFamily="18" charset="0"/>
                        </a:rPr>
                        <a:t> </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925352780"/>
                  </a:ext>
                </a:extLst>
              </a:tr>
            </a:tbl>
          </a:graphicData>
        </a:graphic>
      </p:graphicFrame>
    </p:spTree>
    <p:extLst>
      <p:ext uri="{BB962C8B-B14F-4D97-AF65-F5344CB8AC3E}">
        <p14:creationId xmlns:p14="http://schemas.microsoft.com/office/powerpoint/2010/main" val="138032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5A59-40B2-4AB5-B26A-6B7F3A4DFC23}"/>
              </a:ext>
            </a:extLst>
          </p:cNvPr>
          <p:cNvSpPr>
            <a:spLocks noGrp="1"/>
          </p:cNvSpPr>
          <p:nvPr>
            <p:ph type="title"/>
          </p:nvPr>
        </p:nvSpPr>
        <p:spPr>
          <a:xfrm>
            <a:off x="60385" y="27898"/>
            <a:ext cx="9083615" cy="696277"/>
          </a:xfrm>
        </p:spPr>
        <p:txBody>
          <a:bodyPr>
            <a:noAutofit/>
          </a:bodyPr>
          <a:lstStyle/>
          <a:p>
            <a:r>
              <a:rPr lang="en-US" dirty="0"/>
              <a:t>Antero Resources Total Debt to Net Debt Reconciliation</a:t>
            </a:r>
          </a:p>
        </p:txBody>
      </p:sp>
      <p:sp>
        <p:nvSpPr>
          <p:cNvPr id="5" name="Slide Number Placeholder 2">
            <a:extLst>
              <a:ext uri="{FF2B5EF4-FFF2-40B4-BE49-F238E27FC236}">
                <a16:creationId xmlns:a16="http://schemas.microsoft.com/office/drawing/2014/main" id="{85717EBD-AF0D-421B-BF1B-2AFC2800D73B}"/>
              </a:ext>
            </a:extLst>
          </p:cNvPr>
          <p:cNvSpPr txBox="1">
            <a:spLocks/>
          </p:cNvSpPr>
          <p:nvPr/>
        </p:nvSpPr>
        <p:spPr>
          <a:xfrm>
            <a:off x="6982896"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fld id="{E606364C-EE55-4B16-8CAB-B0A22A08E51F}" type="slidenum">
              <a:rPr lang="en-US" sz="1200" b="1" smtClean="0">
                <a:solidFill>
                  <a:srgbClr val="595959"/>
                </a:solidFill>
                <a:latin typeface="Archivo"/>
                <a:cs typeface="Segoe UI Light" panose="020B0502040204020203" pitchFamily="34" charset="0"/>
              </a:rPr>
              <a:pPr algn="r" defTabSz="457200"/>
              <a:t>18</a:t>
            </a:fld>
            <a:endParaRPr lang="en-US" sz="1200" b="1" dirty="0">
              <a:solidFill>
                <a:srgbClr val="595959"/>
              </a:solidFill>
              <a:latin typeface="Archivo"/>
              <a:cs typeface="Segoe UI Light" panose="020B0502040204020203" pitchFamily="34" charset="0"/>
            </a:endParaRPr>
          </a:p>
        </p:txBody>
      </p:sp>
      <p:graphicFrame>
        <p:nvGraphicFramePr>
          <p:cNvPr id="4" name="Table 3">
            <a:extLst>
              <a:ext uri="{FF2B5EF4-FFF2-40B4-BE49-F238E27FC236}">
                <a16:creationId xmlns:a16="http://schemas.microsoft.com/office/drawing/2014/main" id="{78CAEE2B-AE30-4630-978B-97A6B4777714}"/>
              </a:ext>
            </a:extLst>
          </p:cNvPr>
          <p:cNvGraphicFramePr>
            <a:graphicFrameLocks noGrp="1"/>
          </p:cNvGraphicFramePr>
          <p:nvPr>
            <p:extLst>
              <p:ext uri="{D42A27DB-BD31-4B8C-83A1-F6EECF244321}">
                <p14:modId xmlns:p14="http://schemas.microsoft.com/office/powerpoint/2010/main" val="3906961569"/>
              </p:ext>
            </p:extLst>
          </p:nvPr>
        </p:nvGraphicFramePr>
        <p:xfrm>
          <a:off x="166688" y="2001328"/>
          <a:ext cx="8810626" cy="2869878"/>
        </p:xfrm>
        <a:graphic>
          <a:graphicData uri="http://schemas.openxmlformats.org/drawingml/2006/table">
            <a:tbl>
              <a:tblPr firstRow="1" firstCol="1" bandRow="1"/>
              <a:tblGrid>
                <a:gridCol w="6570964">
                  <a:extLst>
                    <a:ext uri="{9D8B030D-6E8A-4147-A177-3AD203B41FA5}">
                      <a16:colId xmlns:a16="http://schemas.microsoft.com/office/drawing/2014/main" val="2698074602"/>
                    </a:ext>
                  </a:extLst>
                </a:gridCol>
                <a:gridCol w="162116">
                  <a:extLst>
                    <a:ext uri="{9D8B030D-6E8A-4147-A177-3AD203B41FA5}">
                      <a16:colId xmlns:a16="http://schemas.microsoft.com/office/drawing/2014/main" val="4232626332"/>
                    </a:ext>
                  </a:extLst>
                </a:gridCol>
                <a:gridCol w="114538">
                  <a:extLst>
                    <a:ext uri="{9D8B030D-6E8A-4147-A177-3AD203B41FA5}">
                      <a16:colId xmlns:a16="http://schemas.microsoft.com/office/drawing/2014/main" val="814971295"/>
                    </a:ext>
                  </a:extLst>
                </a:gridCol>
                <a:gridCol w="833485">
                  <a:extLst>
                    <a:ext uri="{9D8B030D-6E8A-4147-A177-3AD203B41FA5}">
                      <a16:colId xmlns:a16="http://schemas.microsoft.com/office/drawing/2014/main" val="2170988776"/>
                    </a:ext>
                  </a:extLst>
                </a:gridCol>
                <a:gridCol w="162116">
                  <a:extLst>
                    <a:ext uri="{9D8B030D-6E8A-4147-A177-3AD203B41FA5}">
                      <a16:colId xmlns:a16="http://schemas.microsoft.com/office/drawing/2014/main" val="3918668426"/>
                    </a:ext>
                  </a:extLst>
                </a:gridCol>
                <a:gridCol w="100441">
                  <a:extLst>
                    <a:ext uri="{9D8B030D-6E8A-4147-A177-3AD203B41FA5}">
                      <a16:colId xmlns:a16="http://schemas.microsoft.com/office/drawing/2014/main" val="1598644693"/>
                    </a:ext>
                  </a:extLst>
                </a:gridCol>
                <a:gridCol w="787670">
                  <a:extLst>
                    <a:ext uri="{9D8B030D-6E8A-4147-A177-3AD203B41FA5}">
                      <a16:colId xmlns:a16="http://schemas.microsoft.com/office/drawing/2014/main" val="1878125152"/>
                    </a:ext>
                  </a:extLst>
                </a:gridCol>
                <a:gridCol w="79296">
                  <a:extLst>
                    <a:ext uri="{9D8B030D-6E8A-4147-A177-3AD203B41FA5}">
                      <a16:colId xmlns:a16="http://schemas.microsoft.com/office/drawing/2014/main" val="4292095840"/>
                    </a:ext>
                  </a:extLst>
                </a:gridCol>
              </a:tblGrid>
              <a:tr h="260898">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December 31,</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hMerge="1">
                  <a:txBody>
                    <a:bodyPr/>
                    <a:lstStyle/>
                    <a:p>
                      <a:endParaRPr lang="en-US"/>
                    </a:p>
                  </a:txBody>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June 30,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hMerge="1">
                  <a:txBody>
                    <a:bodyPr/>
                    <a:lstStyle/>
                    <a:p>
                      <a:endParaRPr lang="en-US"/>
                    </a:p>
                  </a:txBody>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892861844"/>
                  </a:ext>
                </a:extLst>
              </a:tr>
              <a:tr h="260898">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2023</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2024</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7843835"/>
                  </a:ext>
                </a:extLst>
              </a:tr>
              <a:tr h="260898">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Credit Facility</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417,200</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496,000</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379679280"/>
                  </a:ext>
                </a:extLst>
              </a:tr>
              <a:tr h="260898">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8.375% senior notes due 2026</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96,870</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96,870</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2006609084"/>
                  </a:ext>
                </a:extLst>
              </a:tr>
              <a:tr h="260898">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7.625% senior notes due 2029</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407,115</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407,115</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170550452"/>
                  </a:ext>
                </a:extLst>
              </a:tr>
              <a:tr h="260898">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5.375% senior notes due 2030</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600,000</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600,000</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846502918"/>
                  </a:ext>
                </a:extLst>
              </a:tr>
              <a:tr h="260898">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4.250% convertible senior notes due 2026</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26,386</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4058629152"/>
                  </a:ext>
                </a:extLst>
              </a:tr>
              <a:tr h="260898">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Unamortized debt issuance costs</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(9,975)</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(8,777)</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100248195"/>
                  </a:ext>
                </a:extLst>
              </a:tr>
              <a:tr h="260898">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Total long-term debt</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1,537,596</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1,591,208</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3762136428"/>
                  </a:ext>
                </a:extLst>
              </a:tr>
              <a:tr h="260898">
                <a:tc>
                  <a:txBody>
                    <a:bodyPr/>
                    <a:lstStyle/>
                    <a:p>
                      <a:pPr marL="15240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Less: Cash and cash equivalents</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233817771"/>
                  </a:ext>
                </a:extLst>
              </a:tr>
              <a:tr h="260898">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Net Debt</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1,537,596</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0" marR="0">
                        <a:lnSpc>
                          <a:spcPct val="115000"/>
                        </a:lnSpc>
                        <a:spcBef>
                          <a:spcPts val="0"/>
                        </a:spcBef>
                        <a:spcAft>
                          <a:spcPts val="0"/>
                        </a:spcAft>
                      </a:pPr>
                      <a:r>
                        <a:rPr lang="en-US" sz="1200" b="1">
                          <a:solidFill>
                            <a:schemeClr val="tx1"/>
                          </a:solidFill>
                          <a:effectLst/>
                          <a:latin typeface="+mj-lt"/>
                          <a:ea typeface="SimSun" panose="02010600030101010101" pitchFamily="2" charset="-122"/>
                          <a:cs typeface="Times New Roman" panose="02020603050405020304" pitchFamily="18" charset="0"/>
                        </a:rPr>
                        <a:t> </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38100" algn="r">
                        <a:lnSpc>
                          <a:spcPct val="115000"/>
                        </a:lnSpc>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 1,591,208</a:t>
                      </a:r>
                      <a:endParaRPr lang="en-US" sz="1200" b="1">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200" b="1" dirty="0">
                          <a:solidFill>
                            <a:schemeClr val="tx1"/>
                          </a:solidFill>
                          <a:effectLst/>
                          <a:latin typeface="+mj-lt"/>
                          <a:ea typeface="SimSun" panose="02010600030101010101" pitchFamily="2" charset="-122"/>
                          <a:cs typeface="Times New Roman" panose="02020603050405020304" pitchFamily="18" charset="0"/>
                        </a:rPr>
                        <a:t> </a:t>
                      </a:r>
                      <a:endParaRPr lang="en-US" sz="1200" b="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93783500"/>
                  </a:ext>
                </a:extLst>
              </a:tr>
            </a:tbl>
          </a:graphicData>
        </a:graphic>
      </p:graphicFrame>
    </p:spTree>
    <p:extLst>
      <p:ext uri="{BB962C8B-B14F-4D97-AF65-F5344CB8AC3E}">
        <p14:creationId xmlns:p14="http://schemas.microsoft.com/office/powerpoint/2010/main" val="1904688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5A59-40B2-4AB5-B26A-6B7F3A4DFC23}"/>
              </a:ext>
            </a:extLst>
          </p:cNvPr>
          <p:cNvSpPr>
            <a:spLocks noGrp="1"/>
          </p:cNvSpPr>
          <p:nvPr>
            <p:ph type="title"/>
          </p:nvPr>
        </p:nvSpPr>
        <p:spPr/>
        <p:txBody>
          <a:bodyPr>
            <a:normAutofit/>
          </a:bodyPr>
          <a:lstStyle/>
          <a:p>
            <a:r>
              <a:rPr lang="en-US" sz="3200" dirty="0"/>
              <a:t>Legal Disclaimer</a:t>
            </a:r>
          </a:p>
        </p:txBody>
      </p:sp>
      <p:sp>
        <p:nvSpPr>
          <p:cNvPr id="6" name="Content Placeholder 2">
            <a:extLst>
              <a:ext uri="{FF2B5EF4-FFF2-40B4-BE49-F238E27FC236}">
                <a16:creationId xmlns:a16="http://schemas.microsoft.com/office/drawing/2014/main" id="{75E2782F-6B8F-43A7-BC8D-EA6D14CBBDD0}"/>
              </a:ext>
            </a:extLst>
          </p:cNvPr>
          <p:cNvSpPr>
            <a:spLocks noGrp="1"/>
          </p:cNvSpPr>
          <p:nvPr>
            <p:ph idx="1"/>
          </p:nvPr>
        </p:nvSpPr>
        <p:spPr>
          <a:xfrm>
            <a:off x="142043" y="815739"/>
            <a:ext cx="8849557" cy="5343525"/>
          </a:xfrm>
        </p:spPr>
        <p:txBody>
          <a:bodyPr>
            <a:normAutofit/>
          </a:bodyPr>
          <a:lstStyle/>
          <a:p>
            <a:pPr marL="0" indent="0" algn="just">
              <a:buNone/>
            </a:pPr>
            <a:r>
              <a:rPr lang="en-US" sz="1100" dirty="0">
                <a:latin typeface="+mj-lt"/>
              </a:rPr>
              <a:t>This presentation includes “forward-looking statements.”  Such forward-looking statements are subject to a number of risks and uncertainties, many of which are not under AR’s control. All statements, except for statements of historical fact, made in this presentation regarding activities, events or developments AR expects, believes or anticipates will or may occur in the future, such as those regarding our strategy, future operations, financial position, estimated revenues and losses, projected costs, prospects, plans and objectives of management, return of capital, expected results, future commodity prices, future production targets, realizing potential future fee rebates or reductions, including those related to certain levels of production, leverage targets and debt repayment, future earnings, future capital spending plans, improved and/or increasing capital efficiency, estimated realized natural gas, natural gas liquids and oil prices, expected drilling and development plans, projected well costs and cost savings initiatives, future financial position, future marketing opportunities, the participation level of our drilling partner and the financial and production results to be achieved as a result of the drilling partnership and the key assumptions underlying its projection and AR’s environmental goals are forward-looking statements within the meaning of Section 27A of the Securities Act of 1933 and Section 21E of the Securities Exchange Act of 1934.  All forward-looking statements speak only as of the date of this presentation. Although AR believes that the plans, intentions and expectations reflected in or suggested by the forward-looking statements are reasonable, there is no assurance that these plans, intentions or expectations will be achieved. Therefore, actual outcomes and results could materially differ from what is expressed, implied or forecast in such statements. Except as required by law, AR expressly disclaims any obligation to and does not intend to publicly update or revise any forward-looking statements.</a:t>
            </a:r>
          </a:p>
          <a:p>
            <a:pPr marL="0" indent="0" algn="just">
              <a:spcBef>
                <a:spcPts val="1800"/>
              </a:spcBef>
              <a:buNone/>
            </a:pPr>
            <a:r>
              <a:rPr lang="en-US" sz="1100" dirty="0">
                <a:latin typeface="+mj-lt"/>
              </a:rPr>
              <a:t>AR cautions you that these forward-looking statements are subject to all of the risks and uncertainties incident to the exploration for and the development, production, gathering and sale of natural gas, NGLs and oil, most of which are difficult to predict and many of which are beyond AR’s control. These risks include, but are not limited to, commodity price volatility, inflation, supply chain disruption, lack of availability of drilling, completion and production equipment and services, environmental risks, drilling and completion and other operating risks, marketing and transportation risks, regulatory changes and changes in law, the uncertainty inherent in estimating natural gas and oil reserves and in projecting future rates of production, cash flow and access to capital, the timing of development expenditures, impacts of geopolitical events and world health events, cybersecurity risks, conflicts of interest among our stockholders, the state of markets for and availability of verified carbon offsets and the other risks described under the heading "Item 1A. Risk Factors" in AR’s Annual Report on Form 10-K for the year ended December 31, 2023. Any forward-looking statement speaks only as of the date on which such statement is made and AR undertakes no obligation to correct or update any forward-looking statement whether as a result of new information, future events or otherwise, except as required by applicable law.</a:t>
            </a:r>
          </a:p>
          <a:p>
            <a:pPr marL="0" indent="0" algn="just">
              <a:spcBef>
                <a:spcPts val="1800"/>
              </a:spcBef>
              <a:buNone/>
            </a:pPr>
            <a:r>
              <a:rPr lang="en-US" sz="1100" dirty="0">
                <a:latin typeface="+mj-lt"/>
              </a:rPr>
              <a:t>This presentation also includes AR non-GAAP measures which are financial measures that are not calculated in accordance with U.S. generally accepted accounting principles (“GAAP”).  Please see “Antero Non-GAAP Measures” for definitions of these measures as well as certain additional information regarding these measures.</a:t>
            </a:r>
          </a:p>
        </p:txBody>
      </p:sp>
      <p:sp>
        <p:nvSpPr>
          <p:cNvPr id="3" name="Rectangle 2">
            <a:extLst>
              <a:ext uri="{FF2B5EF4-FFF2-40B4-BE49-F238E27FC236}">
                <a16:creationId xmlns:a16="http://schemas.microsoft.com/office/drawing/2014/main" id="{9E37432B-DE72-40AB-BF40-2C60A5FC10CB}"/>
              </a:ext>
            </a:extLst>
          </p:cNvPr>
          <p:cNvSpPr/>
          <p:nvPr/>
        </p:nvSpPr>
        <p:spPr>
          <a:xfrm>
            <a:off x="191333" y="5861107"/>
            <a:ext cx="8810624" cy="523220"/>
          </a:xfrm>
          <a:prstGeom prst="rect">
            <a:avLst/>
          </a:prstGeom>
        </p:spPr>
        <p:txBody>
          <a:bodyPr wrap="square">
            <a:spAutoFit/>
          </a:bodyPr>
          <a:lstStyle/>
          <a:p>
            <a:pPr marL="0" marR="0" lvl="0" indent="0" algn="ctr" defTabSz="90462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959"/>
                </a:solidFill>
                <a:effectLst/>
                <a:uLnTx/>
                <a:uFillTx/>
                <a:latin typeface="+mj-lt"/>
                <a:ea typeface="+mn-ea"/>
                <a:cs typeface="Segoe UI Semibold" panose="020B0702040204020203" pitchFamily="34" charset="0"/>
              </a:rPr>
              <a:t>Antero Resources Corporation is denoted as “AR” in the presentation and Antero Midstream Corporation is denoted as “AM”, which are their respective New York Stock Exchange ticker symbols.</a:t>
            </a:r>
          </a:p>
        </p:txBody>
      </p:sp>
      <p:sp>
        <p:nvSpPr>
          <p:cNvPr id="7" name="Slide Number Placeholder 2">
            <a:extLst>
              <a:ext uri="{FF2B5EF4-FFF2-40B4-BE49-F238E27FC236}">
                <a16:creationId xmlns:a16="http://schemas.microsoft.com/office/drawing/2014/main" id="{EF6D4D8E-3861-4DA5-A2ED-2D0F1EA2E5CD}"/>
              </a:ext>
            </a:extLst>
          </p:cNvPr>
          <p:cNvSpPr txBox="1">
            <a:spLocks/>
          </p:cNvSpPr>
          <p:nvPr/>
        </p:nvSpPr>
        <p:spPr>
          <a:xfrm>
            <a:off x="6982896"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06364C-EE55-4B16-8CAB-B0A22A08E51F}" type="slidenum">
              <a:rPr kumimoji="0" lang="en-US" sz="1200" b="1" i="0" u="none" strike="noStrike" kern="1200" cap="none" spc="0" normalizeH="0" baseline="0" noProof="0" smtClean="0">
                <a:ln>
                  <a:noFill/>
                </a:ln>
                <a:solidFill>
                  <a:srgbClr val="595959"/>
                </a:solidFill>
                <a:effectLst/>
                <a:uLnTx/>
                <a:uFillTx/>
                <a:latin typeface="Archivo"/>
                <a:ea typeface="+mn-ea"/>
                <a:cs typeface="Segoe UI Light"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srgbClr val="595959"/>
              </a:solidFill>
              <a:effectLst/>
              <a:uLnTx/>
              <a:uFillTx/>
              <a:latin typeface="Archivo"/>
              <a:ea typeface="+mn-ea"/>
              <a:cs typeface="Segoe UI Light" panose="020B0502040204020203" pitchFamily="34" charset="0"/>
            </a:endParaRPr>
          </a:p>
        </p:txBody>
      </p:sp>
    </p:spTree>
    <p:extLst>
      <p:ext uri="{BB962C8B-B14F-4D97-AF65-F5344CB8AC3E}">
        <p14:creationId xmlns:p14="http://schemas.microsoft.com/office/powerpoint/2010/main" val="3726586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1A67-8273-40C0-BF8C-6AF2FD833329}"/>
              </a:ext>
            </a:extLst>
          </p:cNvPr>
          <p:cNvSpPr>
            <a:spLocks noGrp="1"/>
          </p:cNvSpPr>
          <p:nvPr>
            <p:ph type="title"/>
          </p:nvPr>
        </p:nvSpPr>
        <p:spPr>
          <a:xfrm>
            <a:off x="144284" y="35948"/>
            <a:ext cx="9138679" cy="696277"/>
          </a:xfrm>
        </p:spPr>
        <p:txBody>
          <a:bodyPr>
            <a:noAutofit/>
          </a:bodyPr>
          <a:lstStyle/>
          <a:p>
            <a:r>
              <a:rPr lang="en-US" sz="3200" dirty="0"/>
              <a:t>Drilling and Completion Efficiencies</a:t>
            </a:r>
          </a:p>
        </p:txBody>
      </p:sp>
      <p:sp>
        <p:nvSpPr>
          <p:cNvPr id="9" name="Rectangle 8">
            <a:extLst>
              <a:ext uri="{FF2B5EF4-FFF2-40B4-BE49-F238E27FC236}">
                <a16:creationId xmlns:a16="http://schemas.microsoft.com/office/drawing/2014/main" id="{BC73690D-912F-4701-8691-32E3AF508EE8}"/>
              </a:ext>
            </a:extLst>
          </p:cNvPr>
          <p:cNvSpPr/>
          <p:nvPr/>
        </p:nvSpPr>
        <p:spPr>
          <a:xfrm>
            <a:off x="4663989" y="3581046"/>
            <a:ext cx="463375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Significantly Reduces Cycle Time per Pad </a:t>
            </a:r>
            <a:r>
              <a:rPr kumimoji="0" lang="en-US" sz="1800" b="1" i="0" u="none" strike="noStrike" kern="1200" cap="none" spc="0" normalizeH="0" baseline="3000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(1)</a:t>
            </a:r>
            <a:endParaRPr kumimoji="0" lang="en-US" sz="1800" b="0" i="0" u="none" strike="noStrike" kern="1200" cap="none" spc="0" normalizeH="0" baseline="30000" noProof="0" dirty="0">
              <a:ln>
                <a:noFill/>
              </a:ln>
              <a:solidFill>
                <a:srgbClr val="156048"/>
              </a:solidFill>
              <a:effectLst/>
              <a:uLnTx/>
              <a:uFillTx/>
              <a:latin typeface="Archivo"/>
              <a:ea typeface="+mn-ea"/>
              <a:cs typeface="Segoe UI Semibold" panose="020B0702040204020203" pitchFamily="34" charset="0"/>
            </a:endParaRPr>
          </a:p>
        </p:txBody>
      </p:sp>
      <p:sp>
        <p:nvSpPr>
          <p:cNvPr id="13" name="Rectangle 12">
            <a:extLst>
              <a:ext uri="{FF2B5EF4-FFF2-40B4-BE49-F238E27FC236}">
                <a16:creationId xmlns:a16="http://schemas.microsoft.com/office/drawing/2014/main" id="{65E5946B-58C1-47C4-A82B-BB5D78BF7016}"/>
              </a:ext>
            </a:extLst>
          </p:cNvPr>
          <p:cNvSpPr/>
          <p:nvPr/>
        </p:nvSpPr>
        <p:spPr>
          <a:xfrm>
            <a:off x="49679" y="3542668"/>
            <a:ext cx="431554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Increased Completion Stages per Day…</a:t>
            </a:r>
          </a:p>
        </p:txBody>
      </p:sp>
      <p:sp>
        <p:nvSpPr>
          <p:cNvPr id="16" name="Rectangle 15">
            <a:extLst>
              <a:ext uri="{FF2B5EF4-FFF2-40B4-BE49-F238E27FC236}">
                <a16:creationId xmlns:a16="http://schemas.microsoft.com/office/drawing/2014/main" id="{5F4FBD8F-023C-4E00-92E1-93EB94835ED9}"/>
              </a:ext>
            </a:extLst>
          </p:cNvPr>
          <p:cNvSpPr/>
          <p:nvPr/>
        </p:nvSpPr>
        <p:spPr>
          <a:xfrm>
            <a:off x="2620203" y="6541711"/>
            <a:ext cx="627076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5F6062"/>
                </a:solidFill>
                <a:effectLst/>
                <a:uLnTx/>
                <a:uFillTx/>
                <a:latin typeface="Arial"/>
                <a:ea typeface="+mn-ea"/>
                <a:cs typeface="+mn-cs"/>
              </a:rPr>
              <a:t>Note: Percentage increase or decrease arrows represent change from 2022 to 2Q 2024 or 1H 2024 where indicated.</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kumimoji="0" lang="en-US" sz="700" b="0" i="1" u="none" strike="noStrike" kern="1200" cap="none" spc="0" normalizeH="0" baseline="0" noProof="0" dirty="0">
                <a:ln>
                  <a:noFill/>
                </a:ln>
                <a:solidFill>
                  <a:srgbClr val="5F6062"/>
                </a:solidFill>
                <a:effectLst/>
                <a:uLnTx/>
                <a:uFillTx/>
                <a:latin typeface="Arial"/>
                <a:ea typeface="+mn-ea"/>
                <a:cs typeface="+mn-cs"/>
              </a:rPr>
              <a:t>Cycle time represents days from surface spud date to first production date, normalized for lateral length and intentionally deferred completions.</a:t>
            </a:r>
          </a:p>
        </p:txBody>
      </p:sp>
      <p:cxnSp>
        <p:nvCxnSpPr>
          <p:cNvPr id="18" name="Straight Connector 17">
            <a:extLst>
              <a:ext uri="{FF2B5EF4-FFF2-40B4-BE49-F238E27FC236}">
                <a16:creationId xmlns:a16="http://schemas.microsoft.com/office/drawing/2014/main" id="{8394E9CB-4E29-4863-B4EE-72367AE9B488}"/>
              </a:ext>
            </a:extLst>
          </p:cNvPr>
          <p:cNvCxnSpPr>
            <a:cxnSpLocks/>
          </p:cNvCxnSpPr>
          <p:nvPr/>
        </p:nvCxnSpPr>
        <p:spPr>
          <a:xfrm>
            <a:off x="92528" y="3929177"/>
            <a:ext cx="422093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CD55136-E0B6-41FD-AA56-63D00ED0162A}"/>
              </a:ext>
            </a:extLst>
          </p:cNvPr>
          <p:cNvCxnSpPr>
            <a:cxnSpLocks/>
          </p:cNvCxnSpPr>
          <p:nvPr/>
        </p:nvCxnSpPr>
        <p:spPr>
          <a:xfrm>
            <a:off x="4762908" y="3929177"/>
            <a:ext cx="410894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32" name="Chart 31">
            <a:extLst>
              <a:ext uri="{FF2B5EF4-FFF2-40B4-BE49-F238E27FC236}">
                <a16:creationId xmlns:a16="http://schemas.microsoft.com/office/drawing/2014/main" id="{6F0B6682-4DEC-4EC7-B238-880DA538555F}"/>
              </a:ext>
            </a:extLst>
          </p:cNvPr>
          <p:cNvGraphicFramePr/>
          <p:nvPr>
            <p:extLst>
              <p:ext uri="{D42A27DB-BD31-4B8C-83A1-F6EECF244321}">
                <p14:modId xmlns:p14="http://schemas.microsoft.com/office/powerpoint/2010/main" val="169704900"/>
              </p:ext>
            </p:extLst>
          </p:nvPr>
        </p:nvGraphicFramePr>
        <p:xfrm>
          <a:off x="35363" y="3950378"/>
          <a:ext cx="4204327" cy="25662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Chart 35">
            <a:extLst>
              <a:ext uri="{FF2B5EF4-FFF2-40B4-BE49-F238E27FC236}">
                <a16:creationId xmlns:a16="http://schemas.microsoft.com/office/drawing/2014/main" id="{1E20969C-0579-486E-9073-6D8F9A129E11}"/>
              </a:ext>
            </a:extLst>
          </p:cNvPr>
          <p:cNvGraphicFramePr/>
          <p:nvPr>
            <p:extLst>
              <p:ext uri="{D42A27DB-BD31-4B8C-83A1-F6EECF244321}">
                <p14:modId xmlns:p14="http://schemas.microsoft.com/office/powerpoint/2010/main" val="294789508"/>
              </p:ext>
            </p:extLst>
          </p:nvPr>
        </p:nvGraphicFramePr>
        <p:xfrm>
          <a:off x="4532926" y="3942778"/>
          <a:ext cx="4507370" cy="2731402"/>
        </p:xfrm>
        <a:graphic>
          <a:graphicData uri="http://schemas.openxmlformats.org/drawingml/2006/chart">
            <c:chart xmlns:c="http://schemas.openxmlformats.org/drawingml/2006/chart" xmlns:r="http://schemas.openxmlformats.org/officeDocument/2006/relationships" r:id="rId4"/>
          </a:graphicData>
        </a:graphic>
      </p:graphicFrame>
      <p:sp>
        <p:nvSpPr>
          <p:cNvPr id="29" name="Arrow: Right 28">
            <a:extLst>
              <a:ext uri="{FF2B5EF4-FFF2-40B4-BE49-F238E27FC236}">
                <a16:creationId xmlns:a16="http://schemas.microsoft.com/office/drawing/2014/main" id="{F51709D0-1A03-43D5-8045-A6E5975BC331}"/>
              </a:ext>
            </a:extLst>
          </p:cNvPr>
          <p:cNvSpPr/>
          <p:nvPr/>
        </p:nvSpPr>
        <p:spPr>
          <a:xfrm rot="20253007">
            <a:off x="665883" y="5027531"/>
            <a:ext cx="3085651" cy="578873"/>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chivo"/>
                <a:ea typeface="Segoe UI Black" panose="020B0A02040204020203" pitchFamily="34" charset="0"/>
                <a:cs typeface="+mn-cs"/>
              </a:rPr>
              <a:t>49% Increase</a:t>
            </a:r>
          </a:p>
        </p:txBody>
      </p:sp>
      <p:sp>
        <p:nvSpPr>
          <p:cNvPr id="31" name="Arrow: Right 30">
            <a:extLst>
              <a:ext uri="{FF2B5EF4-FFF2-40B4-BE49-F238E27FC236}">
                <a16:creationId xmlns:a16="http://schemas.microsoft.com/office/drawing/2014/main" id="{ED4B820E-75CF-4326-8F92-CE6D8439D857}"/>
              </a:ext>
            </a:extLst>
          </p:cNvPr>
          <p:cNvSpPr/>
          <p:nvPr/>
        </p:nvSpPr>
        <p:spPr>
          <a:xfrm rot="1016282">
            <a:off x="5250723" y="4981680"/>
            <a:ext cx="3071776" cy="503622"/>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prstClr val="white"/>
                </a:solidFill>
                <a:latin typeface="Archivo"/>
                <a:ea typeface="Segoe UI Black" panose="020B0A02040204020203" pitchFamily="34" charset="0"/>
              </a:rPr>
              <a:t>28</a:t>
            </a:r>
            <a:r>
              <a:rPr kumimoji="0" lang="en-US" sz="1800" b="1" i="0" u="none" strike="noStrike" kern="1200" cap="none" spc="0" normalizeH="0" baseline="0" noProof="0" dirty="0">
                <a:ln>
                  <a:noFill/>
                </a:ln>
                <a:solidFill>
                  <a:prstClr val="white"/>
                </a:solidFill>
                <a:effectLst/>
                <a:uLnTx/>
                <a:uFillTx/>
                <a:latin typeface="Archivo"/>
                <a:ea typeface="Segoe UI Black" panose="020B0A02040204020203" pitchFamily="34" charset="0"/>
                <a:cs typeface="+mn-cs"/>
              </a:rPr>
              <a:t>% Reduction</a:t>
            </a:r>
          </a:p>
        </p:txBody>
      </p:sp>
      <p:sp>
        <p:nvSpPr>
          <p:cNvPr id="43" name="Rectangle 42">
            <a:extLst>
              <a:ext uri="{FF2B5EF4-FFF2-40B4-BE49-F238E27FC236}">
                <a16:creationId xmlns:a16="http://schemas.microsoft.com/office/drawing/2014/main" id="{655755AE-7EF7-4078-8F27-D1FDA39DE7A2}"/>
              </a:ext>
            </a:extLst>
          </p:cNvPr>
          <p:cNvSpPr/>
          <p:nvPr/>
        </p:nvSpPr>
        <p:spPr>
          <a:xfrm>
            <a:off x="17251" y="764768"/>
            <a:ext cx="428166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Completed Avg. Lateral Lengths (Feet)</a:t>
            </a:r>
          </a:p>
        </p:txBody>
      </p:sp>
      <p:cxnSp>
        <p:nvCxnSpPr>
          <p:cNvPr id="44" name="Straight Connector 43">
            <a:extLst>
              <a:ext uri="{FF2B5EF4-FFF2-40B4-BE49-F238E27FC236}">
                <a16:creationId xmlns:a16="http://schemas.microsoft.com/office/drawing/2014/main" id="{D248A803-621F-47F6-A728-E22ED3722989}"/>
              </a:ext>
            </a:extLst>
          </p:cNvPr>
          <p:cNvCxnSpPr>
            <a:cxnSpLocks/>
          </p:cNvCxnSpPr>
          <p:nvPr/>
        </p:nvCxnSpPr>
        <p:spPr>
          <a:xfrm>
            <a:off x="80063" y="1134100"/>
            <a:ext cx="404529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61" name="Chart 60">
            <a:extLst>
              <a:ext uri="{FF2B5EF4-FFF2-40B4-BE49-F238E27FC236}">
                <a16:creationId xmlns:a16="http://schemas.microsoft.com/office/drawing/2014/main" id="{6BC43CF0-74A2-4933-A316-C75EFB019A04}"/>
              </a:ext>
            </a:extLst>
          </p:cNvPr>
          <p:cNvGraphicFramePr/>
          <p:nvPr>
            <p:extLst>
              <p:ext uri="{D42A27DB-BD31-4B8C-83A1-F6EECF244321}">
                <p14:modId xmlns:p14="http://schemas.microsoft.com/office/powerpoint/2010/main" val="644391510"/>
              </p:ext>
            </p:extLst>
          </p:nvPr>
        </p:nvGraphicFramePr>
        <p:xfrm>
          <a:off x="-18592" y="1279739"/>
          <a:ext cx="4204327" cy="2372910"/>
        </p:xfrm>
        <a:graphic>
          <a:graphicData uri="http://schemas.openxmlformats.org/drawingml/2006/chart">
            <c:chart xmlns:c="http://schemas.openxmlformats.org/drawingml/2006/chart" xmlns:r="http://schemas.openxmlformats.org/officeDocument/2006/relationships" r:id="rId5"/>
          </a:graphicData>
        </a:graphic>
      </p:graphicFrame>
      <p:sp>
        <p:nvSpPr>
          <p:cNvPr id="28" name="Arrow: Right 27">
            <a:extLst>
              <a:ext uri="{FF2B5EF4-FFF2-40B4-BE49-F238E27FC236}">
                <a16:creationId xmlns:a16="http://schemas.microsoft.com/office/drawing/2014/main" id="{D8645CE1-FBEC-40AC-8F63-E39E2AB727E7}"/>
              </a:ext>
            </a:extLst>
          </p:cNvPr>
          <p:cNvSpPr/>
          <p:nvPr/>
        </p:nvSpPr>
        <p:spPr>
          <a:xfrm rot="20544039">
            <a:off x="718517" y="2153990"/>
            <a:ext cx="2977862" cy="599064"/>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prstClr val="white"/>
                </a:solidFill>
                <a:latin typeface="Archivo"/>
                <a:ea typeface="Segoe UI Black" panose="020B0A02040204020203" pitchFamily="34" charset="0"/>
              </a:rPr>
              <a:t>33</a:t>
            </a:r>
            <a:r>
              <a:rPr kumimoji="0" lang="en-US" sz="1800" b="1" i="0" u="none" strike="noStrike" kern="1200" cap="none" spc="0" normalizeH="0" baseline="0" noProof="0" dirty="0">
                <a:ln>
                  <a:noFill/>
                </a:ln>
                <a:solidFill>
                  <a:prstClr val="white"/>
                </a:solidFill>
                <a:effectLst/>
                <a:uLnTx/>
                <a:uFillTx/>
                <a:latin typeface="Archivo"/>
                <a:ea typeface="Segoe UI Black" panose="020B0A02040204020203" pitchFamily="34" charset="0"/>
                <a:cs typeface="+mn-cs"/>
              </a:rPr>
              <a:t>% Increase</a:t>
            </a:r>
          </a:p>
        </p:txBody>
      </p:sp>
      <p:sp>
        <p:nvSpPr>
          <p:cNvPr id="42" name="Slide Number Placeholder 2">
            <a:extLst>
              <a:ext uri="{FF2B5EF4-FFF2-40B4-BE49-F238E27FC236}">
                <a16:creationId xmlns:a16="http://schemas.microsoft.com/office/drawing/2014/main" id="{9E9012E4-19F4-4C70-A008-6E89D37FAB16}"/>
              </a:ext>
            </a:extLst>
          </p:cNvPr>
          <p:cNvSpPr txBox="1">
            <a:spLocks/>
          </p:cNvSpPr>
          <p:nvPr/>
        </p:nvSpPr>
        <p:spPr>
          <a:xfrm>
            <a:off x="6982896"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06364C-EE55-4B16-8CAB-B0A22A08E51F}" type="slidenum">
              <a:rPr kumimoji="0" lang="en-US" sz="1200" b="1" i="0" u="none" strike="noStrike" kern="1200" cap="none" spc="0" normalizeH="0" baseline="0" noProof="0" smtClean="0">
                <a:ln>
                  <a:noFill/>
                </a:ln>
                <a:solidFill>
                  <a:srgbClr val="595959"/>
                </a:solidFill>
                <a:effectLst/>
                <a:uLnTx/>
                <a:uFillTx/>
                <a:latin typeface="Archivo"/>
                <a:ea typeface="+mn-ea"/>
                <a:cs typeface="Segoe UI Light"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595959"/>
              </a:solidFill>
              <a:effectLst/>
              <a:uLnTx/>
              <a:uFillTx/>
              <a:latin typeface="Archivo"/>
              <a:ea typeface="+mn-ea"/>
              <a:cs typeface="Segoe UI Light" panose="020B0502040204020203" pitchFamily="34" charset="0"/>
            </a:endParaRPr>
          </a:p>
        </p:txBody>
      </p:sp>
      <p:sp>
        <p:nvSpPr>
          <p:cNvPr id="37" name="Rectangle 36">
            <a:extLst>
              <a:ext uri="{FF2B5EF4-FFF2-40B4-BE49-F238E27FC236}">
                <a16:creationId xmlns:a16="http://schemas.microsoft.com/office/drawing/2014/main" id="{1B2B10A4-2C52-4EA9-9AB6-D43A9C949C86}"/>
              </a:ext>
            </a:extLst>
          </p:cNvPr>
          <p:cNvSpPr/>
          <p:nvPr/>
        </p:nvSpPr>
        <p:spPr>
          <a:xfrm>
            <a:off x="4766179" y="757813"/>
            <a:ext cx="410567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Spud to Kick Off Point (Days)</a:t>
            </a:r>
            <a:endParaRPr kumimoji="0" lang="en-US" sz="2000" b="0" i="0" u="none" strike="noStrike" kern="1200" cap="none" spc="0" normalizeH="0" baseline="30000" noProof="0" dirty="0">
              <a:ln>
                <a:noFill/>
              </a:ln>
              <a:solidFill>
                <a:srgbClr val="156048"/>
              </a:solidFill>
              <a:effectLst/>
              <a:uLnTx/>
              <a:uFillTx/>
              <a:latin typeface="Archivo"/>
              <a:ea typeface="+mn-ea"/>
              <a:cs typeface="Segoe UI Semibold" panose="020B0702040204020203" pitchFamily="34" charset="0"/>
            </a:endParaRPr>
          </a:p>
        </p:txBody>
      </p:sp>
      <p:cxnSp>
        <p:nvCxnSpPr>
          <p:cNvPr id="38" name="Straight Connector 37">
            <a:extLst>
              <a:ext uri="{FF2B5EF4-FFF2-40B4-BE49-F238E27FC236}">
                <a16:creationId xmlns:a16="http://schemas.microsoft.com/office/drawing/2014/main" id="{1BF41396-6E94-428D-BCA2-DC081B4052B2}"/>
              </a:ext>
            </a:extLst>
          </p:cNvPr>
          <p:cNvCxnSpPr>
            <a:cxnSpLocks/>
          </p:cNvCxnSpPr>
          <p:nvPr/>
        </p:nvCxnSpPr>
        <p:spPr>
          <a:xfrm>
            <a:off x="4803973" y="1121899"/>
            <a:ext cx="406787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46" name="Chart 45">
            <a:extLst>
              <a:ext uri="{FF2B5EF4-FFF2-40B4-BE49-F238E27FC236}">
                <a16:creationId xmlns:a16="http://schemas.microsoft.com/office/drawing/2014/main" id="{DC5AC6D3-3E28-479D-ACFA-3C9F65FD4989}"/>
              </a:ext>
            </a:extLst>
          </p:cNvPr>
          <p:cNvGraphicFramePr/>
          <p:nvPr>
            <p:extLst>
              <p:ext uri="{D42A27DB-BD31-4B8C-83A1-F6EECF244321}">
                <p14:modId xmlns:p14="http://schemas.microsoft.com/office/powerpoint/2010/main" val="1381021454"/>
              </p:ext>
            </p:extLst>
          </p:nvPr>
        </p:nvGraphicFramePr>
        <p:xfrm>
          <a:off x="4532926" y="1151515"/>
          <a:ext cx="4426726" cy="2402567"/>
        </p:xfrm>
        <a:graphic>
          <a:graphicData uri="http://schemas.openxmlformats.org/drawingml/2006/chart">
            <c:chart xmlns:c="http://schemas.openxmlformats.org/drawingml/2006/chart" xmlns:r="http://schemas.openxmlformats.org/officeDocument/2006/relationships" r:id="rId6"/>
          </a:graphicData>
        </a:graphic>
      </p:graphicFrame>
      <p:sp>
        <p:nvSpPr>
          <p:cNvPr id="54" name="Arrow: Right 53">
            <a:extLst>
              <a:ext uri="{FF2B5EF4-FFF2-40B4-BE49-F238E27FC236}">
                <a16:creationId xmlns:a16="http://schemas.microsoft.com/office/drawing/2014/main" id="{4DC09DF9-AD3B-4F91-AC61-04E0AB0C214E}"/>
              </a:ext>
            </a:extLst>
          </p:cNvPr>
          <p:cNvSpPr/>
          <p:nvPr/>
        </p:nvSpPr>
        <p:spPr>
          <a:xfrm rot="983791">
            <a:off x="5335435" y="1961066"/>
            <a:ext cx="2902353" cy="599064"/>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chivo"/>
                <a:ea typeface="Segoe UI Black" panose="020B0A02040204020203" pitchFamily="34" charset="0"/>
                <a:cs typeface="+mn-cs"/>
              </a:rPr>
              <a:t>20% Reduction</a:t>
            </a:r>
          </a:p>
        </p:txBody>
      </p:sp>
    </p:spTree>
    <p:extLst>
      <p:ext uri="{BB962C8B-B14F-4D97-AF65-F5344CB8AC3E}">
        <p14:creationId xmlns:p14="http://schemas.microsoft.com/office/powerpoint/2010/main" val="1908836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hart 44">
            <a:extLst>
              <a:ext uri="{FF2B5EF4-FFF2-40B4-BE49-F238E27FC236}">
                <a16:creationId xmlns:a16="http://schemas.microsoft.com/office/drawing/2014/main" id="{E45087F5-CF1E-41B8-9EE6-FC2556860856}"/>
              </a:ext>
            </a:extLst>
          </p:cNvPr>
          <p:cNvGraphicFramePr>
            <a:graphicFrameLocks/>
          </p:cNvGraphicFramePr>
          <p:nvPr>
            <p:extLst>
              <p:ext uri="{D42A27DB-BD31-4B8C-83A1-F6EECF244321}">
                <p14:modId xmlns:p14="http://schemas.microsoft.com/office/powerpoint/2010/main" val="2398830849"/>
              </p:ext>
            </p:extLst>
          </p:nvPr>
        </p:nvGraphicFramePr>
        <p:xfrm>
          <a:off x="134276" y="1966307"/>
          <a:ext cx="8781124" cy="4171148"/>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62B988F5-6374-4EC1-AD56-0A556AC454D2}"/>
              </a:ext>
            </a:extLst>
          </p:cNvPr>
          <p:cNvSpPr>
            <a:spLocks noGrp="1"/>
          </p:cNvSpPr>
          <p:nvPr>
            <p:ph type="title" idx="4294967295"/>
          </p:nvPr>
        </p:nvSpPr>
        <p:spPr>
          <a:xfrm>
            <a:off x="159480" y="148861"/>
            <a:ext cx="8579077" cy="457200"/>
          </a:xfrm>
        </p:spPr>
        <p:txBody>
          <a:bodyPr>
            <a:noAutofit/>
          </a:bodyPr>
          <a:lstStyle/>
          <a:p>
            <a:r>
              <a:rPr lang="en-US" sz="3200" dirty="0"/>
              <a:t>Antero Wells Continue to Outperform Peers</a:t>
            </a:r>
            <a:endParaRPr lang="en-US" sz="3200" dirty="0">
              <a:latin typeface="Segoe UI Light" panose="020B0502040204020203" pitchFamily="34" charset="0"/>
              <a:cs typeface="Segoe UI Light" panose="020B0502040204020203" pitchFamily="34" charset="0"/>
            </a:endParaRPr>
          </a:p>
        </p:txBody>
      </p:sp>
      <p:sp>
        <p:nvSpPr>
          <p:cNvPr id="27" name="Flowchart: Process 26">
            <a:extLst>
              <a:ext uri="{FF2B5EF4-FFF2-40B4-BE49-F238E27FC236}">
                <a16:creationId xmlns:a16="http://schemas.microsoft.com/office/drawing/2014/main" id="{67CF526C-DA84-4C14-987D-C45777EECF18}"/>
              </a:ext>
            </a:extLst>
          </p:cNvPr>
          <p:cNvSpPr/>
          <p:nvPr/>
        </p:nvSpPr>
        <p:spPr>
          <a:xfrm>
            <a:off x="176843" y="1515750"/>
            <a:ext cx="7762875" cy="372374"/>
          </a:xfrm>
          <a:prstGeom prst="flowChartProcess">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56048"/>
                </a:solidFill>
                <a:effectLst/>
                <a:uLnTx/>
                <a:uFillTx/>
                <a:latin typeface="Archivo"/>
                <a:ea typeface="+mn-ea"/>
                <a:cs typeface="Segoe UI Semibold" panose="020B0702040204020203" pitchFamily="34" charset="0"/>
              </a:rPr>
              <a:t>AR Cumulative Well Productivity vs. Peers </a:t>
            </a:r>
          </a:p>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56048"/>
                </a:solidFill>
                <a:effectLst/>
                <a:uLnTx/>
                <a:uFillTx/>
                <a:latin typeface="Archivo"/>
                <a:ea typeface="+mn-ea"/>
                <a:cs typeface="Segoe UI Semibold" panose="020B0702040204020203" pitchFamily="34" charset="0"/>
              </a:rPr>
              <a:t>(</a:t>
            </a:r>
            <a:r>
              <a:rPr kumimoji="0" lang="en-US" sz="1200" b="1" i="0" u="none" strike="noStrike" kern="1200" cap="none" spc="0" normalizeH="0" baseline="0" noProof="0" dirty="0" err="1">
                <a:ln>
                  <a:noFill/>
                </a:ln>
                <a:solidFill>
                  <a:srgbClr val="156048"/>
                </a:solidFill>
                <a:effectLst/>
                <a:uLnTx/>
                <a:uFillTx/>
                <a:latin typeface="Archivo"/>
                <a:ea typeface="+mn-ea"/>
                <a:cs typeface="Segoe UI Semibold" panose="020B0702040204020203" pitchFamily="34" charset="0"/>
              </a:rPr>
              <a:t>MMcfe</a:t>
            </a:r>
            <a:r>
              <a:rPr kumimoji="0" lang="en-US" sz="1200" b="1" i="0" u="none" strike="noStrike" kern="1200" cap="none" spc="0" normalizeH="0" baseline="0" noProof="0" dirty="0">
                <a:ln>
                  <a:noFill/>
                </a:ln>
                <a:solidFill>
                  <a:srgbClr val="156048"/>
                </a:solidFill>
                <a:effectLst/>
                <a:uLnTx/>
                <a:uFillTx/>
                <a:latin typeface="Archivo"/>
                <a:ea typeface="+mn-ea"/>
                <a:cs typeface="Segoe UI Semibold" panose="020B0702040204020203" pitchFamily="34" charset="0"/>
              </a:rPr>
              <a:t>/1,000’)</a:t>
            </a:r>
          </a:p>
        </p:txBody>
      </p:sp>
      <p:sp>
        <p:nvSpPr>
          <p:cNvPr id="30" name="Rectangle 29">
            <a:extLst>
              <a:ext uri="{FF2B5EF4-FFF2-40B4-BE49-F238E27FC236}">
                <a16:creationId xmlns:a16="http://schemas.microsoft.com/office/drawing/2014/main" id="{D6DD9655-847A-4829-A916-ABEF2F13C095}"/>
              </a:ext>
            </a:extLst>
          </p:cNvPr>
          <p:cNvSpPr/>
          <p:nvPr/>
        </p:nvSpPr>
        <p:spPr>
          <a:xfrm>
            <a:off x="658023" y="752385"/>
            <a:ext cx="7827954" cy="646331"/>
          </a:xfrm>
          <a:prstGeom prst="rect">
            <a:avLst/>
          </a:prstGeom>
        </p:spPr>
        <p:txBody>
          <a:bodyPr wrap="square">
            <a:spAutoFit/>
          </a:bodyPr>
          <a:lstStyle/>
          <a:p>
            <a:pPr marL="17145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Archivo"/>
                <a:ea typeface="Segoe UI Black" panose="020B0A02040204020203" pitchFamily="34" charset="0"/>
                <a:cs typeface="Segoe UI Semibold" panose="020B0702040204020203" pitchFamily="34" charset="0"/>
              </a:rPr>
              <a:t>Antero leads its Appalachian peers in well productivity trends, and importantly, continues to increase its liquids productivity</a:t>
            </a:r>
          </a:p>
        </p:txBody>
      </p:sp>
      <p:sp>
        <p:nvSpPr>
          <p:cNvPr id="31" name="TextBox 30">
            <a:extLst>
              <a:ext uri="{FF2B5EF4-FFF2-40B4-BE49-F238E27FC236}">
                <a16:creationId xmlns:a16="http://schemas.microsoft.com/office/drawing/2014/main" id="{269ACDFC-158D-4C4F-8CE9-61BB4D3F23A7}"/>
              </a:ext>
            </a:extLst>
          </p:cNvPr>
          <p:cNvSpPr txBox="1"/>
          <p:nvPr/>
        </p:nvSpPr>
        <p:spPr>
          <a:xfrm>
            <a:off x="159480" y="6137455"/>
            <a:ext cx="8984520" cy="392415"/>
          </a:xfrm>
          <a:prstGeom prst="rect">
            <a:avLst/>
          </a:prstGeom>
          <a:noFill/>
        </p:spPr>
        <p:txBody>
          <a:bodyPr wrap="square" lIns="0" r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1" u="none" strike="noStrike" kern="1200" cap="none" spc="0" normalizeH="0" baseline="0" noProof="0" dirty="0">
                <a:ln>
                  <a:noFill/>
                </a:ln>
                <a:solidFill>
                  <a:srgbClr val="5F6062"/>
                </a:solidFill>
                <a:effectLst/>
                <a:uLnTx/>
                <a:uFillTx/>
                <a:latin typeface="Arial"/>
                <a:ea typeface="+mn-ea"/>
                <a:cs typeface="+mn-cs"/>
              </a:rPr>
              <a:t>Source: Wellhead production from Enverus public data.  Well BTU categorization based on Antero internal BTU mapping data.  Processing shrink and NGL yields consistently assigned across all operators based on assigned BTU buckets.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1" u="none" strike="noStrike" kern="1200" cap="none" spc="0" normalizeH="0" baseline="0" noProof="0" dirty="0">
                <a:ln>
                  <a:noFill/>
                </a:ln>
                <a:solidFill>
                  <a:srgbClr val="5F6062"/>
                </a:solidFill>
                <a:effectLst/>
                <a:uLnTx/>
                <a:uFillTx/>
                <a:latin typeface="Arial"/>
                <a:ea typeface="+mn-ea"/>
                <a:cs typeface="+mn-cs"/>
              </a:rPr>
              <a:t>Note:  Production data cutoff at 24 months.  Peers limited to SW Marcellus Operators with a minimum of 190 wells TIL since 2020.  Represents cumulative sum of the average rate-time profile. Assumes no processing for wells with less than 1100 BTU (zero C3+ yield).  Represents Enverus lateral lengths for peer average and internal lateral lengths for AR data.</a:t>
            </a:r>
          </a:p>
        </p:txBody>
      </p:sp>
      <p:sp>
        <p:nvSpPr>
          <p:cNvPr id="39" name="Rectangle 38">
            <a:extLst>
              <a:ext uri="{FF2B5EF4-FFF2-40B4-BE49-F238E27FC236}">
                <a16:creationId xmlns:a16="http://schemas.microsoft.com/office/drawing/2014/main" id="{28054869-E64D-41A9-AD4D-9EB9ECD60653}"/>
              </a:ext>
            </a:extLst>
          </p:cNvPr>
          <p:cNvSpPr/>
          <p:nvPr/>
        </p:nvSpPr>
        <p:spPr>
          <a:xfrm>
            <a:off x="7295709" y="2197684"/>
            <a:ext cx="890490" cy="369316"/>
          </a:xfrm>
          <a:prstGeom prst="rect">
            <a:avLst/>
          </a:pr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0" name="Picture 49" descr="Antero_Logo_Small.png">
            <a:extLst>
              <a:ext uri="{FF2B5EF4-FFF2-40B4-BE49-F238E27FC236}">
                <a16:creationId xmlns:a16="http://schemas.microsoft.com/office/drawing/2014/main" id="{B6417F8B-3B4D-4F0F-9B15-028686D3E36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7295709" y="2247839"/>
            <a:ext cx="838200" cy="255138"/>
          </a:xfrm>
          <a:prstGeom prst="rect">
            <a:avLst/>
          </a:prstGeom>
          <a:ln>
            <a:noFill/>
          </a:ln>
          <a:effectLst>
            <a:outerShdw blurRad="254000" dist="88900" dir="2700000" algn="tl" rotWithShape="0">
              <a:srgbClr val="333333">
                <a:alpha val="60000"/>
              </a:srgbClr>
            </a:outerShdw>
          </a:effectLst>
        </p:spPr>
      </p:pic>
      <p:sp>
        <p:nvSpPr>
          <p:cNvPr id="29" name="Rectangle 28">
            <a:extLst>
              <a:ext uri="{FF2B5EF4-FFF2-40B4-BE49-F238E27FC236}">
                <a16:creationId xmlns:a16="http://schemas.microsoft.com/office/drawing/2014/main" id="{4A146799-AFE6-4133-B33F-3821F2B79B10}"/>
              </a:ext>
            </a:extLst>
          </p:cNvPr>
          <p:cNvSpPr/>
          <p:nvPr/>
        </p:nvSpPr>
        <p:spPr>
          <a:xfrm>
            <a:off x="5892378" y="2052138"/>
            <a:ext cx="86273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56048"/>
                </a:solidFill>
                <a:effectLst/>
                <a:uLnTx/>
                <a:uFillTx/>
                <a:latin typeface="Archivo"/>
                <a:ea typeface="Segoe UI Black" panose="020B0A02040204020203" pitchFamily="34" charset="0"/>
                <a:cs typeface="Segoe UI Semibold" panose="020B0702040204020203" pitchFamily="34" charset="0"/>
              </a:rPr>
              <a:t>Since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56048"/>
                </a:solidFill>
                <a:effectLst/>
                <a:uLnTx/>
                <a:uFillTx/>
                <a:latin typeface="Archivo"/>
                <a:ea typeface="Segoe UI Black" panose="020B0A02040204020203" pitchFamily="34" charset="0"/>
                <a:cs typeface="Segoe UI Semibold" panose="020B0702040204020203" pitchFamily="34" charset="0"/>
              </a:rPr>
              <a:t>2020</a:t>
            </a:r>
            <a:endParaRPr kumimoji="0" lang="en-US" sz="2200" b="1" i="0" u="none" strike="noStrike" kern="1200" cap="none" spc="0" normalizeH="0" baseline="0" noProof="0" dirty="0">
              <a:ln>
                <a:noFill/>
              </a:ln>
              <a:solidFill>
                <a:srgbClr val="156048"/>
              </a:solidFill>
              <a:effectLst/>
              <a:uLnTx/>
              <a:uFillTx/>
              <a:latin typeface="Archivo"/>
              <a:ea typeface="Segoe UI Black" panose="020B0A02040204020203" pitchFamily="34" charset="0"/>
              <a:cs typeface="Segoe UI Semibold" panose="020B0702040204020203" pitchFamily="34" charset="0"/>
            </a:endParaRPr>
          </a:p>
        </p:txBody>
      </p:sp>
      <p:sp>
        <p:nvSpPr>
          <p:cNvPr id="41" name="TextBox 40">
            <a:extLst>
              <a:ext uri="{FF2B5EF4-FFF2-40B4-BE49-F238E27FC236}">
                <a16:creationId xmlns:a16="http://schemas.microsoft.com/office/drawing/2014/main" id="{1984D184-4409-406C-9B9D-213F3CB872C1}"/>
              </a:ext>
            </a:extLst>
          </p:cNvPr>
          <p:cNvSpPr txBox="1"/>
          <p:nvPr/>
        </p:nvSpPr>
        <p:spPr>
          <a:xfrm>
            <a:off x="7476570" y="3328141"/>
            <a:ext cx="987372" cy="46166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chivo"/>
                <a:ea typeface="Segoe UI Black" panose="020B0A02040204020203" pitchFamily="34" charset="0"/>
                <a:cs typeface="+mn-cs"/>
              </a:rPr>
              <a:t>Peer Average </a:t>
            </a:r>
            <a:r>
              <a:rPr kumimoji="0" lang="en-US" sz="1200" b="1" i="0" u="none" strike="noStrike" kern="1200" cap="none" spc="0" normalizeH="0" baseline="30000" noProof="0" dirty="0">
                <a:ln>
                  <a:noFill/>
                </a:ln>
                <a:solidFill>
                  <a:prstClr val="white"/>
                </a:solidFill>
                <a:effectLst/>
                <a:uLnTx/>
                <a:uFillTx/>
                <a:latin typeface="Archivo"/>
                <a:ea typeface="Segoe UI Black" panose="020B0A02040204020203" pitchFamily="34" charset="0"/>
                <a:cs typeface="+mn-cs"/>
              </a:rPr>
              <a:t>(1)</a:t>
            </a:r>
          </a:p>
        </p:txBody>
      </p:sp>
      <p:grpSp>
        <p:nvGrpSpPr>
          <p:cNvPr id="69" name="Group 68">
            <a:extLst>
              <a:ext uri="{FF2B5EF4-FFF2-40B4-BE49-F238E27FC236}">
                <a16:creationId xmlns:a16="http://schemas.microsoft.com/office/drawing/2014/main" id="{AE7FA77E-16B5-4772-9831-C010DAA35E6D}"/>
              </a:ext>
            </a:extLst>
          </p:cNvPr>
          <p:cNvGrpSpPr/>
          <p:nvPr/>
        </p:nvGrpSpPr>
        <p:grpSpPr>
          <a:xfrm>
            <a:off x="8463942" y="2593584"/>
            <a:ext cx="317083" cy="639162"/>
            <a:chOff x="8582779" y="2205864"/>
            <a:chExt cx="317083" cy="1486321"/>
          </a:xfrm>
        </p:grpSpPr>
        <p:cxnSp>
          <p:nvCxnSpPr>
            <p:cNvPr id="70" name="Straight Connector 69">
              <a:extLst>
                <a:ext uri="{FF2B5EF4-FFF2-40B4-BE49-F238E27FC236}">
                  <a16:creationId xmlns:a16="http://schemas.microsoft.com/office/drawing/2014/main" id="{F089A27E-10F0-4F79-AE7D-855C9A559263}"/>
                </a:ext>
              </a:extLst>
            </p:cNvPr>
            <p:cNvCxnSpPr>
              <a:cxnSpLocks/>
            </p:cNvCxnSpPr>
            <p:nvPr/>
          </p:nvCxnSpPr>
          <p:spPr>
            <a:xfrm flipV="1">
              <a:off x="8746635" y="2205864"/>
              <a:ext cx="0" cy="1485074"/>
            </a:xfrm>
            <a:prstGeom prst="line">
              <a:avLst/>
            </a:prstGeom>
            <a:ln>
              <a:solidFill>
                <a:schemeClr val="accent2"/>
              </a:solidFill>
            </a:ln>
          </p:spPr>
          <p:style>
            <a:lnRef idx="3">
              <a:schemeClr val="dk1"/>
            </a:lnRef>
            <a:fillRef idx="0">
              <a:schemeClr val="dk1"/>
            </a:fillRef>
            <a:effectRef idx="2">
              <a:schemeClr val="dk1"/>
            </a:effectRef>
            <a:fontRef idx="minor">
              <a:schemeClr val="tx1"/>
            </a:fontRef>
          </p:style>
        </p:cxnSp>
        <p:cxnSp>
          <p:nvCxnSpPr>
            <p:cNvPr id="71" name="Straight Connector 70">
              <a:extLst>
                <a:ext uri="{FF2B5EF4-FFF2-40B4-BE49-F238E27FC236}">
                  <a16:creationId xmlns:a16="http://schemas.microsoft.com/office/drawing/2014/main" id="{DD9AFFF8-29D1-4B2B-AF43-AF8C8DDE1C1E}"/>
                </a:ext>
              </a:extLst>
            </p:cNvPr>
            <p:cNvCxnSpPr>
              <a:cxnSpLocks/>
            </p:cNvCxnSpPr>
            <p:nvPr/>
          </p:nvCxnSpPr>
          <p:spPr>
            <a:xfrm>
              <a:off x="8593405" y="2215802"/>
              <a:ext cx="306457" cy="0"/>
            </a:xfrm>
            <a:prstGeom prst="line">
              <a:avLst/>
            </a:prstGeom>
            <a:ln>
              <a:solidFill>
                <a:schemeClr val="accent2"/>
              </a:solidFill>
            </a:ln>
          </p:spPr>
          <p:style>
            <a:lnRef idx="3">
              <a:schemeClr val="dk1"/>
            </a:lnRef>
            <a:fillRef idx="0">
              <a:schemeClr val="dk1"/>
            </a:fillRef>
            <a:effectRef idx="2">
              <a:schemeClr val="dk1"/>
            </a:effectRef>
            <a:fontRef idx="minor">
              <a:schemeClr val="tx1"/>
            </a:fontRef>
          </p:style>
        </p:cxnSp>
        <p:cxnSp>
          <p:nvCxnSpPr>
            <p:cNvPr id="72" name="Straight Connector 71">
              <a:extLst>
                <a:ext uri="{FF2B5EF4-FFF2-40B4-BE49-F238E27FC236}">
                  <a16:creationId xmlns:a16="http://schemas.microsoft.com/office/drawing/2014/main" id="{DDF25946-1B4B-40D9-932C-94C4D30B9641}"/>
                </a:ext>
              </a:extLst>
            </p:cNvPr>
            <p:cNvCxnSpPr>
              <a:cxnSpLocks/>
            </p:cNvCxnSpPr>
            <p:nvPr/>
          </p:nvCxnSpPr>
          <p:spPr>
            <a:xfrm>
              <a:off x="8582779" y="3692185"/>
              <a:ext cx="306457" cy="0"/>
            </a:xfrm>
            <a:prstGeom prst="line">
              <a:avLst/>
            </a:prstGeom>
            <a:ln>
              <a:solidFill>
                <a:schemeClr val="accent2"/>
              </a:solidFill>
            </a:ln>
          </p:spPr>
          <p:style>
            <a:lnRef idx="3">
              <a:schemeClr val="dk1"/>
            </a:lnRef>
            <a:fillRef idx="0">
              <a:schemeClr val="dk1"/>
            </a:fillRef>
            <a:effectRef idx="2">
              <a:schemeClr val="dk1"/>
            </a:effectRef>
            <a:fontRef idx="minor">
              <a:schemeClr val="tx1"/>
            </a:fontRef>
          </p:style>
        </p:cxnSp>
      </p:grpSp>
      <p:sp>
        <p:nvSpPr>
          <p:cNvPr id="73" name="TextBox 72">
            <a:extLst>
              <a:ext uri="{FF2B5EF4-FFF2-40B4-BE49-F238E27FC236}">
                <a16:creationId xmlns:a16="http://schemas.microsoft.com/office/drawing/2014/main" id="{5A83C02F-0B1F-4587-B50C-85C02F930600}"/>
              </a:ext>
            </a:extLst>
          </p:cNvPr>
          <p:cNvSpPr txBox="1"/>
          <p:nvPr/>
        </p:nvSpPr>
        <p:spPr>
          <a:xfrm>
            <a:off x="8187448" y="2112953"/>
            <a:ext cx="956552" cy="430887"/>
          </a:xfrm>
          <a:prstGeom prst="rect">
            <a:avLst/>
          </a:prstGeom>
          <a:noFill/>
          <a:ln>
            <a:noFill/>
          </a:ln>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solidFill>
                <a:effectLst/>
                <a:uLnTx/>
                <a:uFillTx/>
                <a:latin typeface="Archivo"/>
                <a:ea typeface="Segoe UI Black" panose="020B0A02040204020203" pitchFamily="34" charset="0"/>
                <a:cs typeface="+mn-cs"/>
              </a:rPr>
              <a:t>+24%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solidFill>
                <a:effectLst/>
                <a:uLnTx/>
                <a:uFillTx/>
                <a:latin typeface="Archivo"/>
                <a:ea typeface="Segoe UI Black" panose="020B0A02040204020203" pitchFamily="34" charset="0"/>
                <a:cs typeface="+mn-cs"/>
              </a:rPr>
              <a:t>peer avg</a:t>
            </a:r>
          </a:p>
        </p:txBody>
      </p:sp>
      <p:sp>
        <p:nvSpPr>
          <p:cNvPr id="36" name="TextBox 35">
            <a:extLst>
              <a:ext uri="{FF2B5EF4-FFF2-40B4-BE49-F238E27FC236}">
                <a16:creationId xmlns:a16="http://schemas.microsoft.com/office/drawing/2014/main" id="{8585E3F9-A5F3-431A-8B92-1041A610577F}"/>
              </a:ext>
            </a:extLst>
          </p:cNvPr>
          <p:cNvSpPr txBox="1"/>
          <p:nvPr/>
        </p:nvSpPr>
        <p:spPr>
          <a:xfrm>
            <a:off x="2961672" y="6588991"/>
            <a:ext cx="2852468" cy="192360"/>
          </a:xfrm>
          <a:prstGeom prst="rect">
            <a:avLst/>
          </a:prstGeom>
          <a:noFill/>
        </p:spPr>
        <p:txBody>
          <a:bodyPr wrap="square" lIns="0" rIns="91440"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kumimoji="0" lang="en-US" sz="650" b="0" i="1" u="none" strike="noStrike" kern="1200" cap="none" spc="0" normalizeH="0" baseline="0" noProof="0" dirty="0">
                <a:ln>
                  <a:noFill/>
                </a:ln>
                <a:solidFill>
                  <a:srgbClr val="5F6062"/>
                </a:solidFill>
                <a:effectLst/>
                <a:uLnTx/>
                <a:uFillTx/>
                <a:latin typeface="Arial"/>
                <a:ea typeface="+mn-ea"/>
                <a:cs typeface="+mn-cs"/>
              </a:rPr>
              <a:t>Peers include EQT, RRC and SWN (SW Marcellus wells).</a:t>
            </a:r>
          </a:p>
        </p:txBody>
      </p:sp>
      <p:graphicFrame>
        <p:nvGraphicFramePr>
          <p:cNvPr id="43" name="Table 42">
            <a:extLst>
              <a:ext uri="{FF2B5EF4-FFF2-40B4-BE49-F238E27FC236}">
                <a16:creationId xmlns:a16="http://schemas.microsoft.com/office/drawing/2014/main" id="{3E7F3E1F-3735-40C9-A7DB-A5A49E0FEE13}"/>
              </a:ext>
            </a:extLst>
          </p:cNvPr>
          <p:cNvGraphicFramePr>
            <a:graphicFrameLocks noGrp="1"/>
          </p:cNvGraphicFramePr>
          <p:nvPr>
            <p:custDataLst>
              <p:tags r:id="rId1"/>
            </p:custDataLst>
            <p:extLst>
              <p:ext uri="{D42A27DB-BD31-4B8C-83A1-F6EECF244321}">
                <p14:modId xmlns:p14="http://schemas.microsoft.com/office/powerpoint/2010/main" val="2777218168"/>
              </p:ext>
            </p:extLst>
          </p:nvPr>
        </p:nvGraphicFramePr>
        <p:xfrm>
          <a:off x="1378276" y="2152274"/>
          <a:ext cx="3505200" cy="1062422"/>
        </p:xfrm>
        <a:graphic>
          <a:graphicData uri="http://schemas.openxmlformats.org/drawingml/2006/table">
            <a:tbl>
              <a:tblPr>
                <a:tableStyleId>{5C22544A-7EE6-4342-B048-85BDC9FD1C3A}</a:tableStyleId>
              </a:tblPr>
              <a:tblGrid>
                <a:gridCol w="1190749">
                  <a:extLst>
                    <a:ext uri="{9D8B030D-6E8A-4147-A177-3AD203B41FA5}">
                      <a16:colId xmlns:a16="http://schemas.microsoft.com/office/drawing/2014/main" val="3629647200"/>
                    </a:ext>
                  </a:extLst>
                </a:gridCol>
                <a:gridCol w="1028376">
                  <a:extLst>
                    <a:ext uri="{9D8B030D-6E8A-4147-A177-3AD203B41FA5}">
                      <a16:colId xmlns:a16="http://schemas.microsoft.com/office/drawing/2014/main" val="2833005586"/>
                    </a:ext>
                  </a:extLst>
                </a:gridCol>
                <a:gridCol w="1286075">
                  <a:extLst>
                    <a:ext uri="{9D8B030D-6E8A-4147-A177-3AD203B41FA5}">
                      <a16:colId xmlns:a16="http://schemas.microsoft.com/office/drawing/2014/main" val="2411979259"/>
                    </a:ext>
                  </a:extLst>
                </a:gridCol>
              </a:tblGrid>
              <a:tr h="523972">
                <a:tc>
                  <a:txBody>
                    <a:bodyPr/>
                    <a:lstStyle/>
                    <a:p>
                      <a:pPr algn="ctr" fontAlgn="ctr"/>
                      <a:r>
                        <a:rPr lang="en-US" sz="1100" b="1" u="none" strike="noStrike" dirty="0">
                          <a:solidFill>
                            <a:schemeClr val="bg1"/>
                          </a:solidFill>
                          <a:effectLst/>
                          <a:latin typeface="+mj-lt"/>
                          <a:cs typeface="Segoe UI Semibold" panose="020B0702040204020203" pitchFamily="34" charset="0"/>
                        </a:rPr>
                        <a:t>Operator</a:t>
                      </a:r>
                      <a:endParaRPr lang="en-US" sz="1100" b="1" i="0" u="none" strike="noStrike" dirty="0">
                        <a:solidFill>
                          <a:schemeClr val="bg1"/>
                        </a:solidFill>
                        <a:effectLst/>
                        <a:latin typeface="+mj-lt"/>
                        <a:cs typeface="Segoe UI Semibold" panose="020B07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ctr"/>
                      <a:r>
                        <a:rPr lang="en-US" sz="1100" b="1" u="none" strike="noStrike" dirty="0">
                          <a:solidFill>
                            <a:schemeClr val="bg1"/>
                          </a:solidFill>
                          <a:effectLst/>
                          <a:latin typeface="+mj-lt"/>
                          <a:cs typeface="Segoe UI Semibold" panose="020B0702040204020203" pitchFamily="34" charset="0"/>
                        </a:rPr>
                        <a:t>Well Count</a:t>
                      </a:r>
                      <a:endParaRPr lang="en-US" sz="1100" b="1" i="0" u="none" strike="noStrike" dirty="0">
                        <a:solidFill>
                          <a:schemeClr val="bg1"/>
                        </a:solidFill>
                        <a:effectLst/>
                        <a:latin typeface="+mj-lt"/>
                        <a:cs typeface="Segoe UI Semibold" panose="020B07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fontAlgn="ctr"/>
                      <a:r>
                        <a:rPr lang="en-US" sz="1100" b="1" u="none" strike="noStrike" dirty="0">
                          <a:solidFill>
                            <a:schemeClr val="bg1"/>
                          </a:solidFill>
                          <a:effectLst/>
                          <a:latin typeface="+mj-lt"/>
                          <a:cs typeface="Segoe UI Semibold" panose="020B0702040204020203" pitchFamily="34" charset="0"/>
                        </a:rPr>
                        <a:t>Lateral Length (ft)</a:t>
                      </a:r>
                      <a:endParaRPr lang="en-US" sz="1100" b="1" i="0" u="none" strike="noStrike" dirty="0">
                        <a:solidFill>
                          <a:schemeClr val="bg1"/>
                        </a:solidFill>
                        <a:effectLst/>
                        <a:latin typeface="+mj-lt"/>
                        <a:cs typeface="Segoe UI Semibold" panose="020B07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99692634"/>
                  </a:ext>
                </a:extLst>
              </a:tr>
              <a:tr h="269225">
                <a:tc>
                  <a:txBody>
                    <a:bodyPr/>
                    <a:lstStyle/>
                    <a:p>
                      <a:pPr algn="l" fontAlgn="b"/>
                      <a:endParaRPr lang="en-US" sz="1100" b="1" i="0" u="none" strike="noStrike" dirty="0">
                        <a:solidFill>
                          <a:srgbClr val="000000"/>
                        </a:solidFill>
                        <a:effectLst/>
                        <a:latin typeface="+mj-lt"/>
                        <a:cs typeface="Segoe UI Semibold" panose="020B0702040204020203" pitchFamily="34" charset="0"/>
                      </a:endParaRPr>
                    </a:p>
                  </a:txBody>
                  <a:tcPr marL="857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tc>
                  <a:txBody>
                    <a:bodyPr/>
                    <a:lstStyle/>
                    <a:p>
                      <a:pPr algn="r" fontAlgn="ctr"/>
                      <a:r>
                        <a:rPr lang="en-US" sz="1100" b="1" i="0" u="none" strike="noStrike" dirty="0">
                          <a:solidFill>
                            <a:schemeClr val="tx1"/>
                          </a:solidFill>
                          <a:effectLst/>
                          <a:latin typeface="+mj-lt"/>
                          <a:cs typeface="Segoe UI Semibold" panose="020B0702040204020203" pitchFamily="34" charset="0"/>
                        </a:rPr>
                        <a:t>323</a:t>
                      </a:r>
                    </a:p>
                  </a:txBody>
                  <a:tcPr marL="9525" marR="857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tc>
                  <a:txBody>
                    <a:bodyPr/>
                    <a:lstStyle/>
                    <a:p>
                      <a:pPr algn="r" fontAlgn="ctr"/>
                      <a:r>
                        <a:rPr lang="en-US" sz="1100" b="1" u="none" strike="noStrike" dirty="0">
                          <a:solidFill>
                            <a:schemeClr val="tx1"/>
                          </a:solidFill>
                          <a:effectLst/>
                          <a:latin typeface="+mj-lt"/>
                          <a:cs typeface="Segoe UI Semibold" panose="020B0702040204020203" pitchFamily="34" charset="0"/>
                        </a:rPr>
                        <a:t>12,721</a:t>
                      </a:r>
                      <a:endParaRPr lang="en-US" sz="1100" b="1" i="0" u="none" strike="noStrike" dirty="0">
                        <a:solidFill>
                          <a:schemeClr val="tx1"/>
                        </a:solidFill>
                        <a:effectLst/>
                        <a:latin typeface="+mj-lt"/>
                        <a:cs typeface="Segoe UI Semibold" panose="020B0702040204020203" pitchFamily="34" charset="0"/>
                      </a:endParaRPr>
                    </a:p>
                  </a:txBody>
                  <a:tcPr marL="9525" marR="857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3678994189"/>
                  </a:ext>
                </a:extLst>
              </a:tr>
              <a:tr h="269225">
                <a:tc>
                  <a:txBody>
                    <a:bodyPr/>
                    <a:lstStyle/>
                    <a:p>
                      <a:pPr algn="l" fontAlgn="b"/>
                      <a:r>
                        <a:rPr lang="en-US" sz="1100" b="1" u="none" strike="noStrike" dirty="0">
                          <a:effectLst/>
                          <a:latin typeface="+mj-lt"/>
                          <a:cs typeface="Segoe UI Semibold" panose="020B0702040204020203" pitchFamily="34" charset="0"/>
                        </a:rPr>
                        <a:t>Peer Average </a:t>
                      </a:r>
                      <a:r>
                        <a:rPr lang="en-US" sz="1100" b="1" u="none" strike="noStrike" baseline="30000" dirty="0">
                          <a:effectLst/>
                          <a:latin typeface="+mj-lt"/>
                          <a:cs typeface="Segoe UI Semibold" panose="020B0702040204020203" pitchFamily="34" charset="0"/>
                        </a:rPr>
                        <a:t>(1)</a:t>
                      </a:r>
                      <a:endParaRPr lang="en-US" sz="1100" b="1" i="0" u="none" strike="noStrike" baseline="30000" dirty="0">
                        <a:solidFill>
                          <a:srgbClr val="000000"/>
                        </a:solidFill>
                        <a:effectLst/>
                        <a:latin typeface="+mj-lt"/>
                        <a:cs typeface="Segoe UI Semibold" panose="020B0702040204020203" pitchFamily="34" charset="0"/>
                      </a:endParaRPr>
                    </a:p>
                  </a:txBody>
                  <a:tcPr marL="857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r" fontAlgn="ctr"/>
                      <a:r>
                        <a:rPr lang="en-US" sz="1100" b="1" u="none" strike="noStrike" dirty="0">
                          <a:solidFill>
                            <a:schemeClr val="tx1"/>
                          </a:solidFill>
                          <a:effectLst/>
                          <a:latin typeface="+mj-lt"/>
                          <a:cs typeface="Segoe UI Semibold" panose="020B0702040204020203" pitchFamily="34" charset="0"/>
                        </a:rPr>
                        <a:t>903</a:t>
                      </a:r>
                      <a:endParaRPr lang="en-US" sz="1100" b="1" i="0" u="none" strike="noStrike" dirty="0">
                        <a:solidFill>
                          <a:schemeClr val="tx1"/>
                        </a:solidFill>
                        <a:effectLst/>
                        <a:latin typeface="+mj-lt"/>
                        <a:cs typeface="Segoe UI Semibold" panose="020B0702040204020203" pitchFamily="34" charset="0"/>
                      </a:endParaRPr>
                    </a:p>
                  </a:txBody>
                  <a:tcPr marL="9525" marR="857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r" fontAlgn="ctr"/>
                      <a:r>
                        <a:rPr lang="en-US" sz="1100" b="1" u="none" strike="noStrike" dirty="0">
                          <a:solidFill>
                            <a:schemeClr val="tx1"/>
                          </a:solidFill>
                          <a:effectLst/>
                          <a:latin typeface="+mj-lt"/>
                          <a:cs typeface="Segoe UI Semibold" panose="020B0702040204020203" pitchFamily="34" charset="0"/>
                        </a:rPr>
                        <a:t>12,449</a:t>
                      </a:r>
                      <a:endParaRPr lang="en-US" sz="1100" b="1" i="0" u="none" strike="noStrike" dirty="0">
                        <a:solidFill>
                          <a:schemeClr val="tx1"/>
                        </a:solidFill>
                        <a:effectLst/>
                        <a:latin typeface="+mj-lt"/>
                        <a:cs typeface="Segoe UI Semibold" panose="020B0702040204020203" pitchFamily="34" charset="0"/>
                      </a:endParaRPr>
                    </a:p>
                  </a:txBody>
                  <a:tcPr marL="9525" marR="857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10861685"/>
                  </a:ext>
                </a:extLst>
              </a:tr>
            </a:tbl>
          </a:graphicData>
        </a:graphic>
      </p:graphicFrame>
      <p:pic>
        <p:nvPicPr>
          <p:cNvPr id="44" name="Picture 43" descr="Antero_Logo_Small.png">
            <a:extLst>
              <a:ext uri="{FF2B5EF4-FFF2-40B4-BE49-F238E27FC236}">
                <a16:creationId xmlns:a16="http://schemas.microsoft.com/office/drawing/2014/main" id="{805FC415-2FB7-46A4-8FCD-4CDC420E3CD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387068" y="2684761"/>
            <a:ext cx="838200" cy="255138"/>
          </a:xfrm>
          <a:prstGeom prst="rect">
            <a:avLst/>
          </a:prstGeom>
          <a:ln>
            <a:noFill/>
          </a:ln>
          <a:effectLst>
            <a:outerShdw blurRad="254000" dist="88900" dir="2700000" algn="tl" rotWithShape="0">
              <a:srgbClr val="333333">
                <a:alpha val="60000"/>
              </a:srgbClr>
            </a:outerShdw>
          </a:effectLst>
        </p:spPr>
      </p:pic>
      <p:cxnSp>
        <p:nvCxnSpPr>
          <p:cNvPr id="21" name="Straight Connector 20">
            <a:extLst>
              <a:ext uri="{FF2B5EF4-FFF2-40B4-BE49-F238E27FC236}">
                <a16:creationId xmlns:a16="http://schemas.microsoft.com/office/drawing/2014/main" id="{19B63C0A-66AD-4323-A885-CCD77A027D55}"/>
              </a:ext>
            </a:extLst>
          </p:cNvPr>
          <p:cNvCxnSpPr>
            <a:cxnSpLocks/>
          </p:cNvCxnSpPr>
          <p:nvPr/>
        </p:nvCxnSpPr>
        <p:spPr>
          <a:xfrm>
            <a:off x="207891" y="1990664"/>
            <a:ext cx="872821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Slide Number Placeholder 2">
            <a:extLst>
              <a:ext uri="{FF2B5EF4-FFF2-40B4-BE49-F238E27FC236}">
                <a16:creationId xmlns:a16="http://schemas.microsoft.com/office/drawing/2014/main" id="{8898BAC9-19CC-41F4-8287-0E26C111E43E}"/>
              </a:ext>
            </a:extLst>
          </p:cNvPr>
          <p:cNvSpPr txBox="1">
            <a:spLocks/>
          </p:cNvSpPr>
          <p:nvPr/>
        </p:nvSpPr>
        <p:spPr>
          <a:xfrm>
            <a:off x="6982896"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06364C-EE55-4B16-8CAB-B0A22A08E51F}" type="slidenum">
              <a:rPr kumimoji="0" lang="en-US" sz="1200" b="1" i="0" u="none" strike="noStrike" kern="1200" cap="none" spc="0" normalizeH="0" baseline="0" noProof="0" smtClean="0">
                <a:ln>
                  <a:noFill/>
                </a:ln>
                <a:solidFill>
                  <a:srgbClr val="595959"/>
                </a:solidFill>
                <a:effectLst/>
                <a:uLnTx/>
                <a:uFillTx/>
                <a:latin typeface="Archivo"/>
                <a:ea typeface="+mn-ea"/>
                <a:cs typeface="Segoe UI Light"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srgbClr val="595959"/>
              </a:solidFill>
              <a:effectLst/>
              <a:uLnTx/>
              <a:uFillTx/>
              <a:latin typeface="Archivo"/>
              <a:ea typeface="+mn-ea"/>
              <a:cs typeface="Segoe UI Light" panose="020B0502040204020203" pitchFamily="34" charset="0"/>
            </a:endParaRPr>
          </a:p>
        </p:txBody>
      </p:sp>
    </p:spTree>
    <p:extLst>
      <p:ext uri="{BB962C8B-B14F-4D97-AF65-F5344CB8AC3E}">
        <p14:creationId xmlns:p14="http://schemas.microsoft.com/office/powerpoint/2010/main" val="273899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88F5-6374-4EC1-AD56-0A556AC454D2}"/>
              </a:ext>
            </a:extLst>
          </p:cNvPr>
          <p:cNvSpPr>
            <a:spLocks noGrp="1"/>
          </p:cNvSpPr>
          <p:nvPr>
            <p:ph type="title" idx="4294967295"/>
          </p:nvPr>
        </p:nvSpPr>
        <p:spPr>
          <a:xfrm>
            <a:off x="185089" y="145590"/>
            <a:ext cx="8984520" cy="457200"/>
          </a:xfrm>
        </p:spPr>
        <p:txBody>
          <a:bodyPr>
            <a:noAutofit/>
          </a:bodyPr>
          <a:lstStyle/>
          <a:p>
            <a:r>
              <a:rPr lang="en-US" sz="3200" dirty="0"/>
              <a:t>Antero Capital Efficiency vs. Peers</a:t>
            </a:r>
            <a:endParaRPr lang="en-US" sz="3200" dirty="0">
              <a:latin typeface="Segoe UI Light" panose="020B0502040204020203" pitchFamily="34" charset="0"/>
              <a:cs typeface="Segoe UI Light" panose="020B0502040204020203" pitchFamily="34" charset="0"/>
            </a:endParaRPr>
          </a:p>
        </p:txBody>
      </p:sp>
      <p:sp>
        <p:nvSpPr>
          <p:cNvPr id="12" name="Rectangle 11">
            <a:extLst>
              <a:ext uri="{FF2B5EF4-FFF2-40B4-BE49-F238E27FC236}">
                <a16:creationId xmlns:a16="http://schemas.microsoft.com/office/drawing/2014/main" id="{AA6A12B4-859C-44E7-A2D8-A5DAA3310D60}"/>
              </a:ext>
            </a:extLst>
          </p:cNvPr>
          <p:cNvSpPr>
            <a:spLocks noChangeArrowheads="1"/>
          </p:cNvSpPr>
          <p:nvPr>
            <p:custDataLst>
              <p:tags r:id="rId1"/>
            </p:custDataLst>
          </p:nvPr>
        </p:nvSpPr>
        <p:spPr bwMode="auto">
          <a:xfrm>
            <a:off x="2725533" y="6570073"/>
            <a:ext cx="5849122" cy="235064"/>
          </a:xfrm>
          <a:prstGeom prst="rect">
            <a:avLst/>
          </a:prstGeom>
          <a:noFill/>
          <a:ln w="9525">
            <a:noFill/>
            <a:miter lim="800000"/>
            <a:headEnd/>
            <a:tailEnd/>
          </a:ln>
        </p:spPr>
        <p:txBody>
          <a:bodyPr lIns="0" tIns="0" rIns="18288" bIns="18288" anchor="b"/>
          <a:lstStyle/>
          <a:p>
            <a:pPr marL="0" marR="0" lvl="0" indent="0" algn="l" defTabSz="914400" rtl="0" eaLnBrk="1" fontAlgn="base" latinLnBrk="0" hangingPunct="1">
              <a:lnSpc>
                <a:spcPct val="100000"/>
              </a:lnSpc>
              <a:spcBef>
                <a:spcPct val="0"/>
              </a:spcBef>
              <a:spcAft>
                <a:spcPct val="0"/>
              </a:spcAft>
              <a:buClr>
                <a:srgbClr val="5F6062"/>
              </a:buClr>
              <a:buSzPct val="100000"/>
              <a:buFontTx/>
              <a:buNone/>
              <a:tabLst/>
              <a:defRPr/>
            </a:pPr>
            <a:r>
              <a:rPr kumimoji="0" lang="en-US" sz="700" b="0" i="1" u="none" strike="noStrike" kern="1200" cap="none" spc="0" normalizeH="0" baseline="0" noProof="0" dirty="0">
                <a:ln>
                  <a:noFill/>
                </a:ln>
                <a:solidFill>
                  <a:srgbClr val="4D4D4D"/>
                </a:solidFill>
                <a:effectLst/>
                <a:uLnTx/>
                <a:uFillTx/>
                <a:latin typeface="Arial"/>
                <a:ea typeface="+mn-ea"/>
                <a:cs typeface="Arial" charset="0"/>
              </a:rPr>
              <a:t>Note:  Peers include CHK, CNX, EQT, RRC and SWN.  Represents 2024 capital and production guidance updated for 2Q 2024 actuals. SWN represents consensus estimates as of 07/30/2024.</a:t>
            </a:r>
            <a:endParaRPr kumimoji="0" lang="en-GB" sz="700" b="0" i="1" u="none" strike="noStrike" kern="1200" cap="none" spc="0" normalizeH="0" baseline="0" noProof="0" dirty="0">
              <a:ln>
                <a:noFill/>
              </a:ln>
              <a:solidFill>
                <a:srgbClr val="4D4D4D"/>
              </a:solidFill>
              <a:effectLst/>
              <a:uLnTx/>
              <a:uFillTx/>
              <a:latin typeface="Arial"/>
              <a:ea typeface="+mn-ea"/>
              <a:cs typeface="Arial" charset="0"/>
            </a:endParaRPr>
          </a:p>
        </p:txBody>
      </p:sp>
      <p:sp>
        <p:nvSpPr>
          <p:cNvPr id="7" name="Rectangle 6">
            <a:extLst>
              <a:ext uri="{FF2B5EF4-FFF2-40B4-BE49-F238E27FC236}">
                <a16:creationId xmlns:a16="http://schemas.microsoft.com/office/drawing/2014/main" id="{4DBE6EAD-16FB-4FBE-9EE8-CC36A08B2135}"/>
              </a:ext>
            </a:extLst>
          </p:cNvPr>
          <p:cNvSpPr/>
          <p:nvPr/>
        </p:nvSpPr>
        <p:spPr>
          <a:xfrm>
            <a:off x="3666228" y="899080"/>
            <a:ext cx="498859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Capital Efficiency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48"/>
                </a:solidFill>
                <a:effectLst/>
                <a:uLnTx/>
                <a:uFillTx/>
                <a:latin typeface="Archivo"/>
                <a:ea typeface="Cambria" panose="02040503050406030204" pitchFamily="18" charset="0"/>
                <a:cs typeface="Segoe UI Semibold" panose="020B0702040204020203" pitchFamily="34" charset="0"/>
              </a:rPr>
              <a:t>(2024E D&amp;C Capital/ 2024E Production) </a:t>
            </a:r>
          </a:p>
        </p:txBody>
      </p:sp>
      <p:cxnSp>
        <p:nvCxnSpPr>
          <p:cNvPr id="8" name="Straight Connector 7">
            <a:extLst>
              <a:ext uri="{FF2B5EF4-FFF2-40B4-BE49-F238E27FC236}">
                <a16:creationId xmlns:a16="http://schemas.microsoft.com/office/drawing/2014/main" id="{68830CA6-8211-4F99-89B7-69EF6907A7F5}"/>
              </a:ext>
            </a:extLst>
          </p:cNvPr>
          <p:cNvCxnSpPr>
            <a:cxnSpLocks/>
          </p:cNvCxnSpPr>
          <p:nvPr/>
        </p:nvCxnSpPr>
        <p:spPr>
          <a:xfrm>
            <a:off x="3700732" y="1510364"/>
            <a:ext cx="5186999"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sp>
        <p:nvSpPr>
          <p:cNvPr id="22" name="Slide Number Placeholder 2">
            <a:extLst>
              <a:ext uri="{FF2B5EF4-FFF2-40B4-BE49-F238E27FC236}">
                <a16:creationId xmlns:a16="http://schemas.microsoft.com/office/drawing/2014/main" id="{E3855E37-D18A-45BA-B895-8E986179DC94}"/>
              </a:ext>
            </a:extLst>
          </p:cNvPr>
          <p:cNvSpPr txBox="1">
            <a:spLocks/>
          </p:cNvSpPr>
          <p:nvPr/>
        </p:nvSpPr>
        <p:spPr>
          <a:xfrm>
            <a:off x="6982896"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06364C-EE55-4B16-8CAB-B0A22A08E51F}" type="slidenum">
              <a:rPr kumimoji="0" lang="en-US" sz="1200" b="1" i="0" u="none" strike="noStrike" kern="1200" cap="none" spc="0" normalizeH="0" baseline="0" noProof="0" smtClean="0">
                <a:ln>
                  <a:noFill/>
                </a:ln>
                <a:solidFill>
                  <a:srgbClr val="595959"/>
                </a:solidFill>
                <a:effectLst/>
                <a:uLnTx/>
                <a:uFillTx/>
                <a:latin typeface="Archivo"/>
                <a:ea typeface="+mn-ea"/>
                <a:cs typeface="Segoe UI Light"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srgbClr val="595959"/>
              </a:solidFill>
              <a:effectLst/>
              <a:uLnTx/>
              <a:uFillTx/>
              <a:latin typeface="Archivo"/>
              <a:ea typeface="+mn-ea"/>
              <a:cs typeface="Segoe UI Light" panose="020B0502040204020203" pitchFamily="34" charset="0"/>
            </a:endParaRPr>
          </a:p>
        </p:txBody>
      </p:sp>
      <p:graphicFrame>
        <p:nvGraphicFramePr>
          <p:cNvPr id="28" name="Chart 27">
            <a:extLst>
              <a:ext uri="{FF2B5EF4-FFF2-40B4-BE49-F238E27FC236}">
                <a16:creationId xmlns:a16="http://schemas.microsoft.com/office/drawing/2014/main" id="{B7EAF9D4-FAE5-430C-9474-4C673F28FD9C}"/>
              </a:ext>
            </a:extLst>
          </p:cNvPr>
          <p:cNvGraphicFramePr>
            <a:graphicFrameLocks/>
          </p:cNvGraphicFramePr>
          <p:nvPr>
            <p:extLst>
              <p:ext uri="{D42A27DB-BD31-4B8C-83A1-F6EECF244321}">
                <p14:modId xmlns:p14="http://schemas.microsoft.com/office/powerpoint/2010/main" val="3549315741"/>
              </p:ext>
            </p:extLst>
          </p:nvPr>
        </p:nvGraphicFramePr>
        <p:xfrm>
          <a:off x="3700732" y="1478128"/>
          <a:ext cx="5186999" cy="4888166"/>
        </p:xfrm>
        <a:graphic>
          <a:graphicData uri="http://schemas.openxmlformats.org/drawingml/2006/chart">
            <c:chart xmlns:c="http://schemas.openxmlformats.org/drawingml/2006/chart" xmlns:r="http://schemas.openxmlformats.org/officeDocument/2006/relationships" r:id="rId4"/>
          </a:graphicData>
        </a:graphic>
      </p:graphicFrame>
      <p:pic>
        <p:nvPicPr>
          <p:cNvPr id="32" name="Picture 31">
            <a:extLst>
              <a:ext uri="{FF2B5EF4-FFF2-40B4-BE49-F238E27FC236}">
                <a16:creationId xmlns:a16="http://schemas.microsoft.com/office/drawing/2014/main" id="{78B3A7C3-6279-49AB-B298-D571D96C2A5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280029" y="5980985"/>
            <a:ext cx="727509" cy="491969"/>
          </a:xfrm>
          <a:prstGeom prst="rect">
            <a:avLst/>
          </a:prstGeom>
          <a:solidFill>
            <a:schemeClr val="bg1"/>
          </a:solidFill>
        </p:spPr>
      </p:pic>
      <p:sp>
        <p:nvSpPr>
          <p:cNvPr id="29" name="Rectangle 28">
            <a:extLst>
              <a:ext uri="{FF2B5EF4-FFF2-40B4-BE49-F238E27FC236}">
                <a16:creationId xmlns:a16="http://schemas.microsoft.com/office/drawing/2014/main" id="{086EF0E5-4B88-41A0-8F4B-FA4FD87FD828}"/>
              </a:ext>
            </a:extLst>
          </p:cNvPr>
          <p:cNvSpPr/>
          <p:nvPr/>
        </p:nvSpPr>
        <p:spPr>
          <a:xfrm>
            <a:off x="4442605" y="2756876"/>
            <a:ext cx="2424021" cy="253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Archivo"/>
                <a:ea typeface="Segoe UI Black" panose="020B0A02040204020203" pitchFamily="34" charset="0"/>
                <a:cs typeface="+mn-cs"/>
              </a:rPr>
              <a:t>Peer Average: $0.95</a:t>
            </a:r>
          </a:p>
        </p:txBody>
      </p:sp>
      <p:sp>
        <p:nvSpPr>
          <p:cNvPr id="15" name="Rectangle: Rounded Corners 14">
            <a:extLst>
              <a:ext uri="{FF2B5EF4-FFF2-40B4-BE49-F238E27FC236}">
                <a16:creationId xmlns:a16="http://schemas.microsoft.com/office/drawing/2014/main" id="{2313F3B9-5BFB-4D6B-95E0-09820DEC51E0}"/>
              </a:ext>
            </a:extLst>
          </p:cNvPr>
          <p:cNvSpPr/>
          <p:nvPr/>
        </p:nvSpPr>
        <p:spPr>
          <a:xfrm>
            <a:off x="69508" y="1863312"/>
            <a:ext cx="3347052" cy="4201057"/>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chivo"/>
              <a:ea typeface="+mn-ea"/>
              <a:cs typeface="+mn-cs"/>
            </a:endParaRPr>
          </a:p>
        </p:txBody>
      </p:sp>
      <p:sp>
        <p:nvSpPr>
          <p:cNvPr id="16" name="TextBox 15">
            <a:extLst>
              <a:ext uri="{FF2B5EF4-FFF2-40B4-BE49-F238E27FC236}">
                <a16:creationId xmlns:a16="http://schemas.microsoft.com/office/drawing/2014/main" id="{5BD3E754-3CF7-49D4-8443-CDE0CEEAB8FC}"/>
              </a:ext>
            </a:extLst>
          </p:cNvPr>
          <p:cNvSpPr txBox="1"/>
          <p:nvPr/>
        </p:nvSpPr>
        <p:spPr>
          <a:xfrm>
            <a:off x="61312" y="1933719"/>
            <a:ext cx="3347053" cy="41242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3000"/>
              </a:spcBef>
              <a:spcAft>
                <a:spcPts val="0"/>
              </a:spcAft>
              <a:buClrTx/>
              <a:buSzTx/>
              <a:buFontTx/>
              <a:buNone/>
              <a:tabLst/>
              <a:defRPr/>
            </a:pPr>
            <a:r>
              <a:rPr kumimoji="0" lang="en-US" sz="1800" b="1" i="0" u="none" strike="noStrike" kern="1200" cap="none" spc="0" normalizeH="0" baseline="0" noProof="0" dirty="0">
                <a:ln>
                  <a:noFill/>
                </a:ln>
                <a:solidFill>
                  <a:srgbClr val="156048"/>
                </a:solidFill>
                <a:effectLst/>
                <a:uLnTx/>
                <a:uFillTx/>
                <a:latin typeface="Archivo"/>
                <a:ea typeface="+mn-ea"/>
                <a:cs typeface="+mn-cs"/>
              </a:rPr>
              <a:t>Operational Efficiencies via Enhanced D&amp;C Techniques</a:t>
            </a:r>
          </a:p>
          <a:p>
            <a:pPr marL="0" marR="0" lvl="0" indent="0" algn="ctr" defTabSz="457200" rtl="0" eaLnBrk="1" fontAlgn="auto" latinLnBrk="0" hangingPunct="1">
              <a:lnSpc>
                <a:spcPct val="100000"/>
              </a:lnSpc>
              <a:spcBef>
                <a:spcPts val="3000"/>
              </a:spcBef>
              <a:spcAft>
                <a:spcPts val="0"/>
              </a:spcAft>
              <a:buClrTx/>
              <a:buSzTx/>
              <a:buFontTx/>
              <a:buNone/>
              <a:tabLst/>
              <a:defRPr/>
            </a:pPr>
            <a:r>
              <a:rPr kumimoji="0" lang="en-US" sz="1800" b="1" i="0" u="none" strike="noStrike" kern="1200" cap="none" spc="0" normalizeH="0" baseline="0" noProof="0" dirty="0">
                <a:ln>
                  <a:noFill/>
                </a:ln>
                <a:solidFill>
                  <a:srgbClr val="156048"/>
                </a:solidFill>
                <a:effectLst/>
                <a:uLnTx/>
                <a:uFillTx/>
                <a:latin typeface="Archivo"/>
                <a:ea typeface="+mn-ea"/>
                <a:cs typeface="+mn-cs"/>
              </a:rPr>
              <a:t>Strong Well Performance</a:t>
            </a:r>
          </a:p>
          <a:p>
            <a:pPr marL="0" marR="0" lvl="0" indent="0" algn="ctr" defTabSz="457200" rtl="0" eaLnBrk="1" fontAlgn="auto" latinLnBrk="0" hangingPunct="1">
              <a:lnSpc>
                <a:spcPct val="100000"/>
              </a:lnSpc>
              <a:spcBef>
                <a:spcPts val="3000"/>
              </a:spcBef>
              <a:spcAft>
                <a:spcPts val="0"/>
              </a:spcAft>
              <a:buClrTx/>
              <a:buSzTx/>
              <a:buFontTx/>
              <a:buNone/>
              <a:tabLst/>
              <a:defRPr/>
            </a:pPr>
            <a:r>
              <a:rPr kumimoji="0" lang="en-US" sz="1800" b="1" i="0" u="none" strike="noStrike" kern="1200" cap="none" spc="0" normalizeH="0" baseline="0" noProof="0" dirty="0">
                <a:ln>
                  <a:noFill/>
                </a:ln>
                <a:solidFill>
                  <a:srgbClr val="156048"/>
                </a:solidFill>
                <a:effectLst/>
                <a:uLnTx/>
                <a:uFillTx/>
                <a:latin typeface="Archivo"/>
                <a:ea typeface="+mn-ea"/>
                <a:cs typeface="+mn-cs"/>
              </a:rPr>
              <a:t>Longer Laterals                               &gt; 11% Y-O-Y Increase</a:t>
            </a:r>
          </a:p>
          <a:p>
            <a:pPr marL="0" marR="0" lvl="0" indent="0" algn="ctr" defTabSz="457200" rtl="0" eaLnBrk="1" fontAlgn="auto" latinLnBrk="0" hangingPunct="1">
              <a:lnSpc>
                <a:spcPct val="100000"/>
              </a:lnSpc>
              <a:spcBef>
                <a:spcPts val="3000"/>
              </a:spcBef>
              <a:spcAft>
                <a:spcPts val="0"/>
              </a:spcAft>
              <a:buClrTx/>
              <a:buSzTx/>
              <a:buFontTx/>
              <a:buNone/>
              <a:tabLst/>
              <a:defRPr/>
            </a:pPr>
            <a:r>
              <a:rPr kumimoji="0" lang="en-US" sz="1800" b="1" i="0" u="none" strike="noStrike" kern="1200" cap="none" spc="0" normalizeH="0" baseline="0" noProof="0" dirty="0">
                <a:ln>
                  <a:noFill/>
                </a:ln>
                <a:solidFill>
                  <a:srgbClr val="156048"/>
                </a:solidFill>
                <a:effectLst/>
                <a:uLnTx/>
                <a:uFillTx/>
                <a:latin typeface="Archivo"/>
                <a:ea typeface="+mn-ea"/>
                <a:cs typeface="+mn-cs"/>
              </a:rPr>
              <a:t>Efficient D&amp;C Program                         2 Rigs / 1.2 Completion Crews </a:t>
            </a:r>
          </a:p>
          <a:p>
            <a:pPr marL="0" marR="0" lvl="0" indent="0" algn="ctr" defTabSz="457200" rtl="0" eaLnBrk="1" fontAlgn="auto" latinLnBrk="0" hangingPunct="1">
              <a:lnSpc>
                <a:spcPct val="100000"/>
              </a:lnSpc>
              <a:spcBef>
                <a:spcPts val="3000"/>
              </a:spcBef>
              <a:spcAft>
                <a:spcPts val="0"/>
              </a:spcAft>
              <a:buClrTx/>
              <a:buSzTx/>
              <a:buFontTx/>
              <a:buNone/>
              <a:tabLst/>
              <a:defRPr/>
            </a:pPr>
            <a:r>
              <a:rPr kumimoji="0" lang="en-US" sz="1800" b="1" i="0" u="none" strike="noStrike" kern="1200" cap="none" spc="0" normalizeH="0" baseline="0" noProof="0" dirty="0">
                <a:ln>
                  <a:noFill/>
                </a:ln>
                <a:solidFill>
                  <a:srgbClr val="156048"/>
                </a:solidFill>
                <a:effectLst/>
                <a:uLnTx/>
                <a:uFillTx/>
                <a:latin typeface="Archivo"/>
                <a:ea typeface="+mn-ea"/>
                <a:cs typeface="+mn-cs"/>
              </a:rPr>
              <a:t>~26% Y-O-Y Reduction                 in D&amp;C Capital</a:t>
            </a:r>
          </a:p>
        </p:txBody>
      </p:sp>
      <p:cxnSp>
        <p:nvCxnSpPr>
          <p:cNvPr id="17" name="Straight Connector 16">
            <a:extLst>
              <a:ext uri="{FF2B5EF4-FFF2-40B4-BE49-F238E27FC236}">
                <a16:creationId xmlns:a16="http://schemas.microsoft.com/office/drawing/2014/main" id="{4E4ACB6A-6B3D-40AE-A840-CFBEC8B25279}"/>
              </a:ext>
            </a:extLst>
          </p:cNvPr>
          <p:cNvCxnSpPr>
            <a:cxnSpLocks/>
          </p:cNvCxnSpPr>
          <p:nvPr/>
        </p:nvCxnSpPr>
        <p:spPr>
          <a:xfrm>
            <a:off x="242539" y="2719164"/>
            <a:ext cx="29677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999527-5E41-4C46-9717-C2D698F431E4}"/>
              </a:ext>
            </a:extLst>
          </p:cNvPr>
          <p:cNvCxnSpPr>
            <a:cxnSpLocks/>
          </p:cNvCxnSpPr>
          <p:nvPr/>
        </p:nvCxnSpPr>
        <p:spPr>
          <a:xfrm>
            <a:off x="242539" y="3382642"/>
            <a:ext cx="29677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F0092E-BFAF-48DF-9175-2B6B9F9824E4}"/>
              </a:ext>
            </a:extLst>
          </p:cNvPr>
          <p:cNvCxnSpPr>
            <a:cxnSpLocks/>
          </p:cNvCxnSpPr>
          <p:nvPr/>
        </p:nvCxnSpPr>
        <p:spPr>
          <a:xfrm>
            <a:off x="166686" y="1510364"/>
            <a:ext cx="3043586"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sp>
        <p:nvSpPr>
          <p:cNvPr id="20" name="Flowchart: Process 19">
            <a:extLst>
              <a:ext uri="{FF2B5EF4-FFF2-40B4-BE49-F238E27FC236}">
                <a16:creationId xmlns:a16="http://schemas.microsoft.com/office/drawing/2014/main" id="{294CA071-FC5B-4129-B336-CEFCCDCEA8A4}"/>
              </a:ext>
            </a:extLst>
          </p:cNvPr>
          <p:cNvSpPr/>
          <p:nvPr/>
        </p:nvSpPr>
        <p:spPr>
          <a:xfrm>
            <a:off x="102425" y="1027819"/>
            <a:ext cx="3098282" cy="477487"/>
          </a:xfrm>
          <a:prstGeom prst="flowChartProcess">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156048"/>
                </a:solidFill>
                <a:effectLst/>
                <a:uLnTx/>
                <a:uFillTx/>
                <a:latin typeface="Archivo"/>
                <a:ea typeface="+mn-ea"/>
                <a:cs typeface="Segoe UI Semibold" panose="020B0702040204020203" pitchFamily="34" charset="0"/>
              </a:rPr>
              <a:t>Capital Efficiency Drivers</a:t>
            </a:r>
            <a:endParaRPr kumimoji="0" lang="fr-FR" sz="1200" b="1" i="0" u="none" strike="noStrike" kern="1200" cap="none" spc="0" normalizeH="0" baseline="30000" noProof="0" dirty="0">
              <a:ln>
                <a:noFill/>
              </a:ln>
              <a:solidFill>
                <a:srgbClr val="156048"/>
              </a:solidFill>
              <a:effectLst/>
              <a:uLnTx/>
              <a:uFillTx/>
              <a:latin typeface="Archivo"/>
              <a:ea typeface="+mn-ea"/>
              <a:cs typeface="Segoe UI Semibold" panose="020B0702040204020203" pitchFamily="34" charset="0"/>
            </a:endParaRPr>
          </a:p>
        </p:txBody>
      </p:sp>
      <p:cxnSp>
        <p:nvCxnSpPr>
          <p:cNvPr id="24" name="Straight Connector 23">
            <a:extLst>
              <a:ext uri="{FF2B5EF4-FFF2-40B4-BE49-F238E27FC236}">
                <a16:creationId xmlns:a16="http://schemas.microsoft.com/office/drawing/2014/main" id="{74A13C42-8AD1-4CFB-B5A1-6D38FE5E1A36}"/>
              </a:ext>
            </a:extLst>
          </p:cNvPr>
          <p:cNvCxnSpPr>
            <a:cxnSpLocks/>
          </p:cNvCxnSpPr>
          <p:nvPr/>
        </p:nvCxnSpPr>
        <p:spPr>
          <a:xfrm>
            <a:off x="242539" y="4328679"/>
            <a:ext cx="29677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BBF5626-5380-4485-85F4-F03384753527}"/>
              </a:ext>
            </a:extLst>
          </p:cNvPr>
          <p:cNvCxnSpPr>
            <a:cxnSpLocks/>
          </p:cNvCxnSpPr>
          <p:nvPr/>
        </p:nvCxnSpPr>
        <p:spPr>
          <a:xfrm>
            <a:off x="242539" y="5197072"/>
            <a:ext cx="29677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89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528775E-2D7C-40E6-99EB-E894A7EC4871}"/>
              </a:ext>
            </a:extLst>
          </p:cNvPr>
          <p:cNvGraphicFramePr/>
          <p:nvPr>
            <p:extLst>
              <p:ext uri="{D42A27DB-BD31-4B8C-83A1-F6EECF244321}">
                <p14:modId xmlns:p14="http://schemas.microsoft.com/office/powerpoint/2010/main" val="3358449456"/>
              </p:ext>
            </p:extLst>
          </p:nvPr>
        </p:nvGraphicFramePr>
        <p:xfrm>
          <a:off x="59011" y="1409092"/>
          <a:ext cx="9015975" cy="5086036"/>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a:extLst>
              <a:ext uri="{FF2B5EF4-FFF2-40B4-BE49-F238E27FC236}">
                <a16:creationId xmlns:a16="http://schemas.microsoft.com/office/drawing/2014/main" id="{651B5051-F941-4202-B40B-D7D3FCDD9211}"/>
              </a:ext>
            </a:extLst>
          </p:cNvPr>
          <p:cNvCxnSpPr>
            <a:cxnSpLocks/>
          </p:cNvCxnSpPr>
          <p:nvPr/>
        </p:nvCxnSpPr>
        <p:spPr>
          <a:xfrm>
            <a:off x="5138481" y="3429000"/>
            <a:ext cx="2216476" cy="0"/>
          </a:xfrm>
          <a:prstGeom prst="line">
            <a:avLst/>
          </a:prstGeom>
          <a:ln w="254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2B988F5-6374-4EC1-AD56-0A556AC454D2}"/>
              </a:ext>
            </a:extLst>
          </p:cNvPr>
          <p:cNvSpPr>
            <a:spLocks noGrp="1"/>
          </p:cNvSpPr>
          <p:nvPr>
            <p:ph type="title" idx="4294967295"/>
          </p:nvPr>
        </p:nvSpPr>
        <p:spPr>
          <a:xfrm>
            <a:off x="163950" y="144043"/>
            <a:ext cx="8824082" cy="449036"/>
          </a:xfrm>
        </p:spPr>
        <p:txBody>
          <a:bodyPr>
            <a:noAutofit/>
          </a:bodyPr>
          <a:lstStyle/>
          <a:p>
            <a:r>
              <a:rPr lang="en-US" dirty="0"/>
              <a:t>New U.S. Propane Export Records Set In Q2 2024</a:t>
            </a:r>
            <a:endParaRPr lang="en-US" sz="3200" dirty="0"/>
          </a:p>
        </p:txBody>
      </p:sp>
      <p:sp>
        <p:nvSpPr>
          <p:cNvPr id="13" name="Flowchart: Process 12">
            <a:extLst>
              <a:ext uri="{FF2B5EF4-FFF2-40B4-BE49-F238E27FC236}">
                <a16:creationId xmlns:a16="http://schemas.microsoft.com/office/drawing/2014/main" id="{D5AB7F5A-5EC3-42E3-A4F9-21C135859FC0}"/>
              </a:ext>
            </a:extLst>
          </p:cNvPr>
          <p:cNvSpPr/>
          <p:nvPr/>
        </p:nvSpPr>
        <p:spPr>
          <a:xfrm>
            <a:off x="110768" y="890167"/>
            <a:ext cx="7781613" cy="365724"/>
          </a:xfrm>
          <a:prstGeom prst="flowChartProcess">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48513"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56048"/>
                </a:solidFill>
                <a:effectLst/>
                <a:uLnTx/>
                <a:uFillTx/>
                <a:latin typeface="Archivo"/>
                <a:ea typeface="Segoe UI Black" panose="020B0A02040204020203" pitchFamily="34" charset="0"/>
                <a:cs typeface="Segoe UI Semibold" panose="020B0702040204020203" pitchFamily="34" charset="0"/>
              </a:rPr>
              <a:t>U.S. Exports of Propane/Propylene, Quarterly Average</a:t>
            </a:r>
          </a:p>
          <a:p>
            <a:pPr marL="0" marR="0" lvl="0" indent="0" algn="l" defTabSz="748513" rtl="0" eaLnBrk="0" fontAlgn="base" latinLnBrk="0" hangingPunct="0">
              <a:lnSpc>
                <a:spcPct val="100000"/>
              </a:lnSpc>
              <a:spcBef>
                <a:spcPct val="0"/>
              </a:spcBef>
              <a:spcAft>
                <a:spcPct val="0"/>
              </a:spcAft>
              <a:buClrTx/>
              <a:buSzTx/>
              <a:buFontTx/>
              <a:buNone/>
              <a:tabLst/>
              <a:defRPr/>
            </a:pPr>
            <a:r>
              <a:rPr lang="en-US" sz="1200" b="1" dirty="0">
                <a:solidFill>
                  <a:srgbClr val="156048"/>
                </a:solidFill>
                <a:latin typeface="Archivo"/>
                <a:ea typeface="Segoe UI Black" panose="020B0A02040204020203" pitchFamily="34" charset="0"/>
                <a:cs typeface="Segoe UI Semibold" panose="020B0702040204020203" pitchFamily="34" charset="0"/>
              </a:rPr>
              <a:t>(</a:t>
            </a:r>
            <a:r>
              <a:rPr lang="en-US" sz="1200" b="1" dirty="0" err="1">
                <a:solidFill>
                  <a:srgbClr val="156048"/>
                </a:solidFill>
                <a:latin typeface="Archivo"/>
                <a:ea typeface="Segoe UI Black" panose="020B0A02040204020203" pitchFamily="34" charset="0"/>
                <a:cs typeface="Segoe UI Semibold" panose="020B0702040204020203" pitchFamily="34" charset="0"/>
              </a:rPr>
              <a:t>MMBbls</a:t>
            </a:r>
            <a:r>
              <a:rPr lang="en-US" sz="1200" b="1" dirty="0">
                <a:solidFill>
                  <a:srgbClr val="156048"/>
                </a:solidFill>
                <a:latin typeface="Archivo"/>
                <a:ea typeface="Segoe UI Black" panose="020B0A02040204020203" pitchFamily="34" charset="0"/>
                <a:cs typeface="Segoe UI Semibold" panose="020B0702040204020203" pitchFamily="34" charset="0"/>
              </a:rPr>
              <a:t>/d)</a:t>
            </a:r>
            <a:endParaRPr kumimoji="0" lang="fr-FR" sz="1200" b="1" i="0" u="none" strike="noStrike" kern="1200" cap="none" spc="0" normalizeH="0" baseline="0" noProof="0" dirty="0">
              <a:ln>
                <a:noFill/>
              </a:ln>
              <a:solidFill>
                <a:srgbClr val="156048"/>
              </a:solidFill>
              <a:effectLst/>
              <a:uLnTx/>
              <a:uFillTx/>
              <a:latin typeface="Archivo"/>
              <a:ea typeface="Segoe UI Black" panose="020B0A02040204020203" pitchFamily="34" charset="0"/>
              <a:cs typeface="Segoe UI Semibold" panose="020B0702040204020203" pitchFamily="34" charset="0"/>
            </a:endParaRPr>
          </a:p>
        </p:txBody>
      </p:sp>
      <p:sp>
        <p:nvSpPr>
          <p:cNvPr id="19" name="Rectangle 10">
            <a:extLst>
              <a:ext uri="{FF2B5EF4-FFF2-40B4-BE49-F238E27FC236}">
                <a16:creationId xmlns:a16="http://schemas.microsoft.com/office/drawing/2014/main" id="{2DE929C7-DE19-47F2-B28E-CFCAE85D857B}"/>
              </a:ext>
            </a:extLst>
          </p:cNvPr>
          <p:cNvSpPr>
            <a:spLocks noChangeArrowheads="1"/>
          </p:cNvSpPr>
          <p:nvPr>
            <p:custDataLst>
              <p:tags r:id="rId1"/>
            </p:custDataLst>
          </p:nvPr>
        </p:nvSpPr>
        <p:spPr bwMode="auto">
          <a:xfrm>
            <a:off x="2774588" y="6591065"/>
            <a:ext cx="2363893" cy="190909"/>
          </a:xfrm>
          <a:prstGeom prst="rect">
            <a:avLst/>
          </a:prstGeom>
          <a:noFill/>
          <a:ln w="9525">
            <a:noFill/>
            <a:miter lim="800000"/>
            <a:headEnd/>
            <a:tailEnd/>
          </a:ln>
        </p:spPr>
        <p:txBody>
          <a:bodyPr lIns="0" tIns="0" rIns="17709" bIns="17709" anchor="b"/>
          <a:lstStyle/>
          <a:p>
            <a:pPr marL="0" marR="0" lvl="0" indent="0" algn="l" defTabSz="885626"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5F6062"/>
                </a:solidFill>
                <a:effectLst/>
                <a:uLnTx/>
                <a:uFillTx/>
                <a:latin typeface="Arial" panose="020B0604020202020204" pitchFamily="34" charset="0"/>
                <a:ea typeface="+mn-ea"/>
                <a:cs typeface="Arial" panose="020B0604020202020204" pitchFamily="34" charset="0"/>
              </a:rPr>
              <a:t>Source: EIA, S&amp;P Global Commodity Insights</a:t>
            </a:r>
          </a:p>
        </p:txBody>
      </p:sp>
      <p:sp>
        <p:nvSpPr>
          <p:cNvPr id="9" name="TextBox 1">
            <a:extLst>
              <a:ext uri="{FF2B5EF4-FFF2-40B4-BE49-F238E27FC236}">
                <a16:creationId xmlns:a16="http://schemas.microsoft.com/office/drawing/2014/main" id="{CB0D7094-8CC8-4332-922C-AF973977BD39}"/>
              </a:ext>
            </a:extLst>
          </p:cNvPr>
          <p:cNvSpPr txBox="1"/>
          <p:nvPr/>
        </p:nvSpPr>
        <p:spPr>
          <a:xfrm>
            <a:off x="7780594" y="3299372"/>
            <a:ext cx="1431796" cy="7014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0513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chivo"/>
                <a:ea typeface="Segoe UI Black" panose="020B0A02040204020203" pitchFamily="34" charset="0"/>
                <a:cs typeface="+mn-cs"/>
              </a:rPr>
              <a:t>Weekly Record High Set on </a:t>
            </a:r>
            <a:r>
              <a:rPr kumimoji="0" lang="en-US" sz="1200" b="1" i="0" strike="noStrike" kern="1200" cap="none" spc="0" normalizeH="0" baseline="0" noProof="0" dirty="0">
                <a:ln>
                  <a:noFill/>
                </a:ln>
                <a:solidFill>
                  <a:srgbClr val="0000FF"/>
                </a:solidFill>
                <a:effectLst/>
                <a:uLnTx/>
                <a:uFillTx/>
                <a:latin typeface="Archivo"/>
                <a:ea typeface="Segoe UI Black" panose="020B0A02040204020203" pitchFamily="34" charset="0"/>
                <a:cs typeface="+mn-cs"/>
              </a:rPr>
              <a:t>April 19, 2024 </a:t>
            </a:r>
            <a:r>
              <a:rPr kumimoji="0" lang="en-US" sz="1200" b="1" i="0" u="none" strike="noStrike" kern="1200" cap="none" spc="0" normalizeH="0" baseline="0" noProof="0" dirty="0">
                <a:ln>
                  <a:noFill/>
                </a:ln>
                <a:solidFill>
                  <a:srgbClr val="0000FF"/>
                </a:solidFill>
                <a:effectLst/>
                <a:uLnTx/>
                <a:uFillTx/>
                <a:latin typeface="Archivo"/>
                <a:ea typeface="Segoe UI Black" panose="020B0A02040204020203" pitchFamily="34" charset="0"/>
                <a:cs typeface="+mn-cs"/>
              </a:rPr>
              <a:t>of 2.34 MMBbl/d</a:t>
            </a:r>
          </a:p>
        </p:txBody>
      </p:sp>
      <p:sp>
        <p:nvSpPr>
          <p:cNvPr id="15" name="Rectangle 14">
            <a:extLst>
              <a:ext uri="{FF2B5EF4-FFF2-40B4-BE49-F238E27FC236}">
                <a16:creationId xmlns:a16="http://schemas.microsoft.com/office/drawing/2014/main" id="{678978C7-5BCD-40BC-8D30-5760EE081264}"/>
              </a:ext>
            </a:extLst>
          </p:cNvPr>
          <p:cNvSpPr/>
          <p:nvPr/>
        </p:nvSpPr>
        <p:spPr>
          <a:xfrm>
            <a:off x="1029833" y="1786406"/>
            <a:ext cx="70403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9">
                    <a:lumMod val="75000"/>
                  </a:srgbClr>
                </a:solidFill>
                <a:effectLst/>
                <a:uLnTx/>
                <a:uFillTx/>
                <a:latin typeface="Archivo"/>
                <a:ea typeface="Cambria" panose="02040503050406030204" pitchFamily="18" charset="0"/>
                <a:cs typeface="Segoe UI Semibold" panose="020B0702040204020203" pitchFamily="34" charset="0"/>
              </a:rPr>
              <a:t>2021</a:t>
            </a:r>
          </a:p>
        </p:txBody>
      </p:sp>
      <p:sp>
        <p:nvSpPr>
          <p:cNvPr id="16" name="Rectangle 15">
            <a:extLst>
              <a:ext uri="{FF2B5EF4-FFF2-40B4-BE49-F238E27FC236}">
                <a16:creationId xmlns:a16="http://schemas.microsoft.com/office/drawing/2014/main" id="{3513A197-AB1C-4D3A-AAEA-6839E6AB4424}"/>
              </a:ext>
            </a:extLst>
          </p:cNvPr>
          <p:cNvSpPr/>
          <p:nvPr/>
        </p:nvSpPr>
        <p:spPr>
          <a:xfrm>
            <a:off x="3429302" y="1786406"/>
            <a:ext cx="70403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9">
                    <a:lumMod val="75000"/>
                  </a:srgbClr>
                </a:solidFill>
                <a:effectLst/>
                <a:uLnTx/>
                <a:uFillTx/>
                <a:latin typeface="Archivo"/>
                <a:ea typeface="Cambria" panose="02040503050406030204" pitchFamily="18" charset="0"/>
                <a:cs typeface="Segoe UI Semibold" panose="020B0702040204020203" pitchFamily="34" charset="0"/>
              </a:rPr>
              <a:t>2022</a:t>
            </a:r>
          </a:p>
        </p:txBody>
      </p:sp>
      <p:sp>
        <p:nvSpPr>
          <p:cNvPr id="17" name="Rectangle 16">
            <a:extLst>
              <a:ext uri="{FF2B5EF4-FFF2-40B4-BE49-F238E27FC236}">
                <a16:creationId xmlns:a16="http://schemas.microsoft.com/office/drawing/2014/main" id="{EBD76E59-56EB-4BA8-B1A1-1E18AD2A9102}"/>
              </a:ext>
            </a:extLst>
          </p:cNvPr>
          <p:cNvSpPr/>
          <p:nvPr/>
        </p:nvSpPr>
        <p:spPr>
          <a:xfrm>
            <a:off x="5876926" y="1793690"/>
            <a:ext cx="70403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9">
                    <a:lumMod val="75000"/>
                  </a:srgbClr>
                </a:solidFill>
                <a:effectLst/>
                <a:uLnTx/>
                <a:uFillTx/>
                <a:latin typeface="Archivo"/>
                <a:ea typeface="Cambria" panose="02040503050406030204" pitchFamily="18" charset="0"/>
                <a:cs typeface="Segoe UI Semibold" panose="020B0702040204020203" pitchFamily="34" charset="0"/>
              </a:rPr>
              <a:t>2023</a:t>
            </a:r>
          </a:p>
        </p:txBody>
      </p:sp>
      <p:cxnSp>
        <p:nvCxnSpPr>
          <p:cNvPr id="23" name="Straight Connector 22">
            <a:extLst>
              <a:ext uri="{FF2B5EF4-FFF2-40B4-BE49-F238E27FC236}">
                <a16:creationId xmlns:a16="http://schemas.microsoft.com/office/drawing/2014/main" id="{CF7F1B24-6397-4FCB-B90B-BE74A7629360}"/>
              </a:ext>
            </a:extLst>
          </p:cNvPr>
          <p:cNvCxnSpPr>
            <a:cxnSpLocks/>
          </p:cNvCxnSpPr>
          <p:nvPr/>
        </p:nvCxnSpPr>
        <p:spPr>
          <a:xfrm>
            <a:off x="102142" y="1350607"/>
            <a:ext cx="89381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Slide Number Placeholder 2">
            <a:extLst>
              <a:ext uri="{FF2B5EF4-FFF2-40B4-BE49-F238E27FC236}">
                <a16:creationId xmlns:a16="http://schemas.microsoft.com/office/drawing/2014/main" id="{B830EDA2-971B-4FEC-9E94-60DF7A2366F5}"/>
              </a:ext>
            </a:extLst>
          </p:cNvPr>
          <p:cNvSpPr txBox="1">
            <a:spLocks/>
          </p:cNvSpPr>
          <p:nvPr/>
        </p:nvSpPr>
        <p:spPr>
          <a:xfrm>
            <a:off x="6982896"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06364C-EE55-4B16-8CAB-B0A22A08E51F}" type="slidenum">
              <a:rPr kumimoji="0" lang="en-US" sz="1200" b="1" i="0" u="none" strike="noStrike" kern="1200" cap="none" spc="0" normalizeH="0" baseline="0" noProof="0" smtClean="0">
                <a:ln>
                  <a:noFill/>
                </a:ln>
                <a:solidFill>
                  <a:srgbClr val="595959"/>
                </a:solidFill>
                <a:effectLst/>
                <a:uLnTx/>
                <a:uFillTx/>
                <a:latin typeface="Archivo"/>
                <a:ea typeface="+mn-ea"/>
                <a:cs typeface="Segoe UI Light"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srgbClr val="595959"/>
              </a:solidFill>
              <a:effectLst/>
              <a:uLnTx/>
              <a:uFillTx/>
              <a:latin typeface="Archivo"/>
              <a:ea typeface="+mn-ea"/>
              <a:cs typeface="Segoe UI Light" panose="020B0502040204020203" pitchFamily="34" charset="0"/>
            </a:endParaRPr>
          </a:p>
        </p:txBody>
      </p:sp>
      <p:sp>
        <p:nvSpPr>
          <p:cNvPr id="26" name="Rectangle 25">
            <a:extLst>
              <a:ext uri="{FF2B5EF4-FFF2-40B4-BE49-F238E27FC236}">
                <a16:creationId xmlns:a16="http://schemas.microsoft.com/office/drawing/2014/main" id="{38092735-0230-4F8D-B2F8-BBEFFC62075B}"/>
              </a:ext>
            </a:extLst>
          </p:cNvPr>
          <p:cNvSpPr/>
          <p:nvPr/>
        </p:nvSpPr>
        <p:spPr>
          <a:xfrm>
            <a:off x="7988250" y="1793690"/>
            <a:ext cx="70403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9">
                    <a:lumMod val="75000"/>
                  </a:srgbClr>
                </a:solidFill>
                <a:effectLst/>
                <a:uLnTx/>
                <a:uFillTx/>
                <a:latin typeface="Archivo"/>
                <a:ea typeface="Cambria" panose="02040503050406030204" pitchFamily="18" charset="0"/>
                <a:cs typeface="Segoe UI Semibold" panose="020B0702040204020203" pitchFamily="34" charset="0"/>
              </a:rPr>
              <a:t>2024</a:t>
            </a:r>
          </a:p>
        </p:txBody>
      </p:sp>
      <p:cxnSp>
        <p:nvCxnSpPr>
          <p:cNvPr id="31" name="Straight Connector 30">
            <a:extLst>
              <a:ext uri="{FF2B5EF4-FFF2-40B4-BE49-F238E27FC236}">
                <a16:creationId xmlns:a16="http://schemas.microsoft.com/office/drawing/2014/main" id="{67637843-C934-46E3-84AF-FE5ED9072543}"/>
              </a:ext>
            </a:extLst>
          </p:cNvPr>
          <p:cNvCxnSpPr>
            <a:cxnSpLocks/>
          </p:cNvCxnSpPr>
          <p:nvPr/>
        </p:nvCxnSpPr>
        <p:spPr>
          <a:xfrm>
            <a:off x="7553739" y="2978940"/>
            <a:ext cx="1417548" cy="0"/>
          </a:xfrm>
          <a:prstGeom prst="line">
            <a:avLst/>
          </a:prstGeom>
          <a:ln w="254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29" name="Star: 5 Points 28">
            <a:extLst>
              <a:ext uri="{FF2B5EF4-FFF2-40B4-BE49-F238E27FC236}">
                <a16:creationId xmlns:a16="http://schemas.microsoft.com/office/drawing/2014/main" id="{5077F9B6-725E-43E2-8870-304D8B92BA26}"/>
              </a:ext>
            </a:extLst>
          </p:cNvPr>
          <p:cNvSpPr/>
          <p:nvPr/>
        </p:nvSpPr>
        <p:spPr>
          <a:xfrm>
            <a:off x="7672140" y="3429000"/>
            <a:ext cx="223444" cy="223444"/>
          </a:xfrm>
          <a:prstGeom prst="star5">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5134" rtl="0" eaLnBrk="1" fontAlgn="auto" latinLnBrk="0" hangingPunct="1">
              <a:lnSpc>
                <a:spcPct val="100000"/>
              </a:lnSpc>
              <a:spcBef>
                <a:spcPts val="0"/>
              </a:spcBef>
              <a:spcAft>
                <a:spcPts val="0"/>
              </a:spcAft>
              <a:buClrTx/>
              <a:buSzTx/>
              <a:buFontTx/>
              <a:buNone/>
              <a:tabLst/>
              <a:defRPr/>
            </a:pPr>
            <a:endParaRPr kumimoji="0" lang="en-US" sz="1782" b="0" i="0" u="none" strike="noStrike" kern="1200" cap="none" spc="0" normalizeH="0" baseline="0" noProof="0" dirty="0">
              <a:ln>
                <a:noFill/>
              </a:ln>
              <a:solidFill>
                <a:prstClr val="white"/>
              </a:solidFill>
              <a:effectLst/>
              <a:uLnTx/>
              <a:uFillTx/>
              <a:latin typeface="Archivo"/>
              <a:ea typeface="+mn-ea"/>
              <a:cs typeface="+mn-cs"/>
            </a:endParaRPr>
          </a:p>
        </p:txBody>
      </p:sp>
      <p:cxnSp>
        <p:nvCxnSpPr>
          <p:cNvPr id="24" name="Straight Connector 23">
            <a:extLst>
              <a:ext uri="{FF2B5EF4-FFF2-40B4-BE49-F238E27FC236}">
                <a16:creationId xmlns:a16="http://schemas.microsoft.com/office/drawing/2014/main" id="{69B268EC-29CA-418F-9D8F-6A1E14F8C63D}"/>
              </a:ext>
            </a:extLst>
          </p:cNvPr>
          <p:cNvCxnSpPr/>
          <p:nvPr/>
        </p:nvCxnSpPr>
        <p:spPr>
          <a:xfrm>
            <a:off x="2613200" y="1786406"/>
            <a:ext cx="0" cy="4395352"/>
          </a:xfrm>
          <a:prstGeom prst="line">
            <a:avLst/>
          </a:prstGeom>
          <a:ln w="25400">
            <a:solidFill>
              <a:schemeClr val="tx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48C6E4-6A76-4964-BF30-312A5E36084F}"/>
              </a:ext>
            </a:extLst>
          </p:cNvPr>
          <p:cNvCxnSpPr/>
          <p:nvPr/>
        </p:nvCxnSpPr>
        <p:spPr>
          <a:xfrm>
            <a:off x="5065624" y="1803152"/>
            <a:ext cx="0" cy="4395352"/>
          </a:xfrm>
          <a:prstGeom prst="line">
            <a:avLst/>
          </a:prstGeom>
          <a:ln w="25400">
            <a:solidFill>
              <a:schemeClr val="tx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8CBCD5D-6A30-4075-B862-F6B89928C3CB}"/>
              </a:ext>
            </a:extLst>
          </p:cNvPr>
          <p:cNvCxnSpPr/>
          <p:nvPr/>
        </p:nvCxnSpPr>
        <p:spPr>
          <a:xfrm>
            <a:off x="12401446" y="3812996"/>
            <a:ext cx="0" cy="4395352"/>
          </a:xfrm>
          <a:prstGeom prst="line">
            <a:avLst/>
          </a:prstGeom>
          <a:ln w="25400">
            <a:solidFill>
              <a:schemeClr val="tx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BCB7A77-3CCD-4187-83D0-1E4C51886DE7}"/>
              </a:ext>
            </a:extLst>
          </p:cNvPr>
          <p:cNvCxnSpPr/>
          <p:nvPr/>
        </p:nvCxnSpPr>
        <p:spPr>
          <a:xfrm>
            <a:off x="7463410" y="1803152"/>
            <a:ext cx="0" cy="4395352"/>
          </a:xfrm>
          <a:prstGeom prst="line">
            <a:avLst/>
          </a:prstGeom>
          <a:ln w="25400">
            <a:solidFill>
              <a:schemeClr val="tx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82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88F5-6374-4EC1-AD56-0A556AC454D2}"/>
              </a:ext>
            </a:extLst>
          </p:cNvPr>
          <p:cNvSpPr>
            <a:spLocks noGrp="1"/>
          </p:cNvSpPr>
          <p:nvPr>
            <p:ph type="title" idx="4294967295"/>
          </p:nvPr>
        </p:nvSpPr>
        <p:spPr>
          <a:xfrm>
            <a:off x="163950" y="144043"/>
            <a:ext cx="8824082" cy="449036"/>
          </a:xfrm>
        </p:spPr>
        <p:txBody>
          <a:bodyPr>
            <a:noAutofit/>
          </a:bodyPr>
          <a:lstStyle/>
          <a:p>
            <a:r>
              <a:rPr lang="en-US" dirty="0"/>
              <a:t>Antero Holds Northeast LPG Export Advantage</a:t>
            </a:r>
            <a:endParaRPr lang="en-US" sz="3200" dirty="0"/>
          </a:p>
        </p:txBody>
      </p:sp>
      <p:sp>
        <p:nvSpPr>
          <p:cNvPr id="13" name="Flowchart: Process 12">
            <a:extLst>
              <a:ext uri="{FF2B5EF4-FFF2-40B4-BE49-F238E27FC236}">
                <a16:creationId xmlns:a16="http://schemas.microsoft.com/office/drawing/2014/main" id="{D5AB7F5A-5EC3-42E3-A4F9-21C135859FC0}"/>
              </a:ext>
            </a:extLst>
          </p:cNvPr>
          <p:cNvSpPr/>
          <p:nvPr/>
        </p:nvSpPr>
        <p:spPr>
          <a:xfrm>
            <a:off x="67638" y="1537145"/>
            <a:ext cx="7781613" cy="365724"/>
          </a:xfrm>
          <a:prstGeom prst="flowChartProcess">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defTabSz="748513" eaLnBrk="0" fontAlgn="base" hangingPunct="0">
              <a:spcBef>
                <a:spcPct val="0"/>
              </a:spcBef>
              <a:spcAft>
                <a:spcPct val="0"/>
              </a:spcAft>
              <a:defRPr/>
            </a:pPr>
            <a:r>
              <a:rPr lang="en-US" sz="2000" b="1" dirty="0">
                <a:solidFill>
                  <a:srgbClr val="156048"/>
                </a:solidFill>
                <a:ea typeface="Segoe UI Black" panose="020B0A02040204020203" pitchFamily="34" charset="0"/>
                <a:cs typeface="Segoe UI Semibold" panose="020B0702040204020203" pitchFamily="34" charset="0"/>
              </a:rPr>
              <a:t>U.S. Gulf Coast LPG Export Capacity vs. LPG Exports</a:t>
            </a:r>
          </a:p>
          <a:p>
            <a:pPr lvl="0" defTabSz="748513" eaLnBrk="0" fontAlgn="base" hangingPunct="0">
              <a:spcBef>
                <a:spcPct val="0"/>
              </a:spcBef>
              <a:spcAft>
                <a:spcPct val="0"/>
              </a:spcAft>
              <a:defRPr/>
            </a:pPr>
            <a:r>
              <a:rPr lang="en-US" sz="1200" b="1" dirty="0">
                <a:solidFill>
                  <a:srgbClr val="156048"/>
                </a:solidFill>
                <a:latin typeface="Archivo"/>
                <a:ea typeface="Segoe UI Black" panose="020B0A02040204020203" pitchFamily="34" charset="0"/>
                <a:cs typeface="Segoe UI Semibold" panose="020B0702040204020203" pitchFamily="34" charset="0"/>
              </a:rPr>
              <a:t>(</a:t>
            </a:r>
            <a:r>
              <a:rPr lang="en-US" sz="1200" b="1" dirty="0" err="1">
                <a:solidFill>
                  <a:srgbClr val="156048"/>
                </a:solidFill>
                <a:latin typeface="Archivo"/>
                <a:ea typeface="Segoe UI Black" panose="020B0A02040204020203" pitchFamily="34" charset="0"/>
                <a:cs typeface="Segoe UI Semibold" panose="020B0702040204020203" pitchFamily="34" charset="0"/>
              </a:rPr>
              <a:t>MMBbls</a:t>
            </a:r>
            <a:r>
              <a:rPr lang="en-US" sz="1200" b="1" dirty="0">
                <a:solidFill>
                  <a:srgbClr val="156048"/>
                </a:solidFill>
                <a:latin typeface="Archivo"/>
                <a:ea typeface="Segoe UI Black" panose="020B0A02040204020203" pitchFamily="34" charset="0"/>
                <a:cs typeface="Segoe UI Semibold" panose="020B0702040204020203" pitchFamily="34" charset="0"/>
              </a:rPr>
              <a:t>/d)</a:t>
            </a:r>
            <a:endParaRPr kumimoji="0" lang="fr-FR" sz="1200" b="1" i="0" u="none" strike="noStrike" kern="1200" cap="none" spc="0" normalizeH="0" baseline="0" noProof="0" dirty="0">
              <a:ln>
                <a:noFill/>
              </a:ln>
              <a:solidFill>
                <a:srgbClr val="156048"/>
              </a:solidFill>
              <a:effectLst/>
              <a:uLnTx/>
              <a:uFillTx/>
              <a:latin typeface="Archivo"/>
              <a:ea typeface="Segoe UI Black" panose="020B0A02040204020203" pitchFamily="34" charset="0"/>
              <a:cs typeface="Segoe UI Semibold" panose="020B0702040204020203" pitchFamily="34" charset="0"/>
            </a:endParaRPr>
          </a:p>
        </p:txBody>
      </p:sp>
      <p:cxnSp>
        <p:nvCxnSpPr>
          <p:cNvPr id="23" name="Straight Connector 22">
            <a:extLst>
              <a:ext uri="{FF2B5EF4-FFF2-40B4-BE49-F238E27FC236}">
                <a16:creationId xmlns:a16="http://schemas.microsoft.com/office/drawing/2014/main" id="{CF7F1B24-6397-4FCB-B90B-BE74A7629360}"/>
              </a:ext>
            </a:extLst>
          </p:cNvPr>
          <p:cNvCxnSpPr>
            <a:cxnSpLocks/>
          </p:cNvCxnSpPr>
          <p:nvPr/>
        </p:nvCxnSpPr>
        <p:spPr>
          <a:xfrm>
            <a:off x="102142" y="2057967"/>
            <a:ext cx="87744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Slide Number Placeholder 2">
            <a:extLst>
              <a:ext uri="{FF2B5EF4-FFF2-40B4-BE49-F238E27FC236}">
                <a16:creationId xmlns:a16="http://schemas.microsoft.com/office/drawing/2014/main" id="{B830EDA2-971B-4FEC-9E94-60DF7A2366F5}"/>
              </a:ext>
            </a:extLst>
          </p:cNvPr>
          <p:cNvSpPr txBox="1">
            <a:spLocks/>
          </p:cNvSpPr>
          <p:nvPr/>
        </p:nvSpPr>
        <p:spPr>
          <a:xfrm>
            <a:off x="6982896"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06364C-EE55-4B16-8CAB-B0A22A08E51F}" type="slidenum">
              <a:rPr kumimoji="0" lang="en-US" sz="1200" b="1" i="0" u="none" strike="noStrike" kern="1200" cap="none" spc="0" normalizeH="0" baseline="0" noProof="0" smtClean="0">
                <a:ln>
                  <a:noFill/>
                </a:ln>
                <a:solidFill>
                  <a:srgbClr val="595959"/>
                </a:solidFill>
                <a:effectLst/>
                <a:uLnTx/>
                <a:uFillTx/>
                <a:latin typeface="Archivo"/>
                <a:ea typeface="+mn-ea"/>
                <a:cs typeface="Segoe UI Light"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srgbClr val="595959"/>
              </a:solidFill>
              <a:effectLst/>
              <a:uLnTx/>
              <a:uFillTx/>
              <a:latin typeface="Archivo"/>
              <a:ea typeface="+mn-ea"/>
              <a:cs typeface="Segoe UI Light" panose="020B0502040204020203" pitchFamily="34" charset="0"/>
            </a:endParaRPr>
          </a:p>
        </p:txBody>
      </p:sp>
      <p:graphicFrame>
        <p:nvGraphicFramePr>
          <p:cNvPr id="34" name="Chart 33">
            <a:extLst>
              <a:ext uri="{FF2B5EF4-FFF2-40B4-BE49-F238E27FC236}">
                <a16:creationId xmlns:a16="http://schemas.microsoft.com/office/drawing/2014/main" id="{4A68DDA9-ECEC-4405-9518-56E89C5A89E3}"/>
              </a:ext>
            </a:extLst>
          </p:cNvPr>
          <p:cNvGraphicFramePr/>
          <p:nvPr>
            <p:extLst>
              <p:ext uri="{D42A27DB-BD31-4B8C-83A1-F6EECF244321}">
                <p14:modId xmlns:p14="http://schemas.microsoft.com/office/powerpoint/2010/main" val="6114204"/>
              </p:ext>
            </p:extLst>
          </p:nvPr>
        </p:nvGraphicFramePr>
        <p:xfrm>
          <a:off x="160430" y="1952947"/>
          <a:ext cx="8664383" cy="4545489"/>
        </p:xfrm>
        <a:graphic>
          <a:graphicData uri="http://schemas.openxmlformats.org/drawingml/2006/chart">
            <c:chart xmlns:c="http://schemas.openxmlformats.org/drawingml/2006/chart" xmlns:r="http://schemas.openxmlformats.org/officeDocument/2006/relationships" r:id="rId6"/>
          </a:graphicData>
        </a:graphic>
      </p:graphicFrame>
      <p:cxnSp>
        <p:nvCxnSpPr>
          <p:cNvPr id="38" name="Straight Arrow Connector 37">
            <a:extLst>
              <a:ext uri="{FF2B5EF4-FFF2-40B4-BE49-F238E27FC236}">
                <a16:creationId xmlns:a16="http://schemas.microsoft.com/office/drawing/2014/main" id="{1FD3FBA2-4650-40B9-B5FC-393760D5642C}"/>
              </a:ext>
            </a:extLst>
          </p:cNvPr>
          <p:cNvCxnSpPr>
            <a:cxnSpLocks/>
          </p:cNvCxnSpPr>
          <p:nvPr/>
        </p:nvCxnSpPr>
        <p:spPr>
          <a:xfrm flipV="1">
            <a:off x="7827714" y="3375882"/>
            <a:ext cx="964187" cy="319010"/>
          </a:xfrm>
          <a:prstGeom prst="straightConnector1">
            <a:avLst/>
          </a:prstGeom>
          <a:ln w="38100">
            <a:solidFill>
              <a:schemeClr val="tx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Rectangle 10">
            <a:extLst>
              <a:ext uri="{FF2B5EF4-FFF2-40B4-BE49-F238E27FC236}">
                <a16:creationId xmlns:a16="http://schemas.microsoft.com/office/drawing/2014/main" id="{2DE929C7-DE19-47F2-B28E-CFCAE85D857B}"/>
              </a:ext>
            </a:extLst>
          </p:cNvPr>
          <p:cNvSpPr>
            <a:spLocks noChangeArrowheads="1"/>
          </p:cNvSpPr>
          <p:nvPr>
            <p:custDataLst>
              <p:tags r:id="rId1"/>
            </p:custDataLst>
          </p:nvPr>
        </p:nvSpPr>
        <p:spPr bwMode="auto">
          <a:xfrm>
            <a:off x="0" y="819322"/>
            <a:ext cx="9144000" cy="520719"/>
          </a:xfrm>
          <a:prstGeom prst="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lIns="0" tIns="0" rIns="17709" bIns="17709" anchor="ctr"/>
          <a:lstStyle/>
          <a:p>
            <a:pPr lvl="0" algn="ctr" defTabSz="885626">
              <a:defRPr/>
            </a:pPr>
            <a:r>
              <a:rPr lang="en-US" sz="1950" b="1" dirty="0">
                <a:solidFill>
                  <a:schemeClr val="accent2"/>
                </a:solidFill>
                <a:latin typeface="+mj-lt"/>
                <a:ea typeface="Segoe UI Black" panose="020B0A02040204020203" pitchFamily="34" charset="0"/>
                <a:cs typeface="Segoe UI Semibold" panose="020B0702040204020203" pitchFamily="34" charset="0"/>
              </a:rPr>
              <a:t>AR’s export capacity is not impacted by near-term U.S. Gulf Coast capacity constraints</a:t>
            </a:r>
            <a:endParaRPr kumimoji="0" lang="en-US" sz="1950" b="0" i="1" u="none" strike="noStrike" kern="1200" cap="none" spc="0" normalizeH="0" baseline="0" noProof="0" dirty="0">
              <a:ln>
                <a:noFill/>
              </a:ln>
              <a:solidFill>
                <a:schemeClr val="accent2"/>
              </a:solidFill>
              <a:effectLst/>
              <a:uLnTx/>
              <a:uFillTx/>
              <a:latin typeface="+mj-lt"/>
              <a:cs typeface="Arial" panose="020B0604020202020204" pitchFamily="34" charset="0"/>
            </a:endParaRPr>
          </a:p>
        </p:txBody>
      </p:sp>
      <p:sp>
        <p:nvSpPr>
          <p:cNvPr id="26" name="Rectangle 25">
            <a:extLst>
              <a:ext uri="{FF2B5EF4-FFF2-40B4-BE49-F238E27FC236}">
                <a16:creationId xmlns:a16="http://schemas.microsoft.com/office/drawing/2014/main" id="{C3C209CE-E95C-4AD0-93CA-BC9963556B56}"/>
              </a:ext>
            </a:extLst>
          </p:cNvPr>
          <p:cNvSpPr/>
          <p:nvPr/>
        </p:nvSpPr>
        <p:spPr>
          <a:xfrm>
            <a:off x="2432598" y="2353684"/>
            <a:ext cx="2439133" cy="338554"/>
          </a:xfrm>
          <a:prstGeom prst="rect">
            <a:avLst/>
          </a:prstGeom>
        </p:spPr>
        <p:txBody>
          <a:bodyPr wrap="square">
            <a:spAutoFit/>
          </a:bodyPr>
          <a:lstStyle/>
          <a:p>
            <a:pPr marL="171450" marR="0" lvl="0" indent="0"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chemeClr val="tx1">
                    <a:lumMod val="50000"/>
                  </a:schemeClr>
                </a:solidFill>
                <a:effectLst/>
                <a:uLnTx/>
                <a:uFillTx/>
                <a:latin typeface="Archivo"/>
                <a:ea typeface="Segoe UI Black" panose="020B0A02040204020203" pitchFamily="34" charset="0"/>
                <a:cs typeface="Segoe UI Semibold" panose="020B0702040204020203" pitchFamily="34" charset="0"/>
              </a:rPr>
              <a:t>Existing </a:t>
            </a:r>
            <a:r>
              <a:rPr lang="en-US" sz="1600" b="1" dirty="0">
                <a:solidFill>
                  <a:schemeClr val="tx1">
                    <a:lumMod val="50000"/>
                  </a:schemeClr>
                </a:solidFill>
                <a:latin typeface="Archivo"/>
                <a:ea typeface="Segoe UI Black" panose="020B0A02040204020203" pitchFamily="34" charset="0"/>
                <a:cs typeface="Segoe UI Semibold" panose="020B0702040204020203" pitchFamily="34" charset="0"/>
              </a:rPr>
              <a:t>Export </a:t>
            </a:r>
            <a:r>
              <a:rPr kumimoji="0" lang="en-US" sz="1600" b="1" i="0" u="none" strike="noStrike" kern="1200" cap="none" spc="0" normalizeH="0" baseline="0" noProof="0" dirty="0">
                <a:ln>
                  <a:noFill/>
                </a:ln>
                <a:solidFill>
                  <a:schemeClr val="tx1">
                    <a:lumMod val="50000"/>
                  </a:schemeClr>
                </a:solidFill>
                <a:effectLst/>
                <a:uLnTx/>
                <a:uFillTx/>
                <a:latin typeface="Archivo"/>
                <a:ea typeface="Segoe UI Black" panose="020B0A02040204020203" pitchFamily="34" charset="0"/>
                <a:cs typeface="Segoe UI Semibold" panose="020B0702040204020203" pitchFamily="34" charset="0"/>
              </a:rPr>
              <a:t>Capacity</a:t>
            </a:r>
          </a:p>
        </p:txBody>
      </p:sp>
      <p:sp>
        <p:nvSpPr>
          <p:cNvPr id="3" name="Rectangle 2">
            <a:extLst>
              <a:ext uri="{FF2B5EF4-FFF2-40B4-BE49-F238E27FC236}">
                <a16:creationId xmlns:a16="http://schemas.microsoft.com/office/drawing/2014/main" id="{269CFDD3-65E2-47B8-92AA-60EC71A8EAE5}"/>
              </a:ext>
            </a:extLst>
          </p:cNvPr>
          <p:cNvSpPr/>
          <p:nvPr/>
        </p:nvSpPr>
        <p:spPr>
          <a:xfrm>
            <a:off x="2188785" y="2418970"/>
            <a:ext cx="388366" cy="21627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0BCAFF-18C4-4F02-AA48-CC7123C8AA69}"/>
              </a:ext>
            </a:extLst>
          </p:cNvPr>
          <p:cNvSpPr/>
          <p:nvPr/>
        </p:nvSpPr>
        <p:spPr>
          <a:xfrm>
            <a:off x="2869474" y="3869548"/>
            <a:ext cx="2161909" cy="338554"/>
          </a:xfrm>
          <a:prstGeom prst="rect">
            <a:avLst/>
          </a:prstGeom>
        </p:spPr>
        <p:txBody>
          <a:bodyPr wrap="square">
            <a:spAutoFit/>
          </a:bodyPr>
          <a:lstStyle/>
          <a:p>
            <a:pPr marL="171450" marR="0" lvl="0" indent="0"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chemeClr val="tx1">
                    <a:lumMod val="50000"/>
                  </a:schemeClr>
                </a:solidFill>
                <a:effectLst/>
                <a:uLnTx/>
                <a:uFillTx/>
                <a:latin typeface="Archivo"/>
                <a:ea typeface="Segoe UI Black" panose="020B0A02040204020203" pitchFamily="34" charset="0"/>
                <a:cs typeface="Segoe UI Semibold" panose="020B0702040204020203" pitchFamily="34" charset="0"/>
              </a:rPr>
              <a:t>LPG Exports (Actuals)</a:t>
            </a:r>
          </a:p>
        </p:txBody>
      </p:sp>
      <p:sp>
        <p:nvSpPr>
          <p:cNvPr id="50" name="Rectangle 10">
            <a:extLst>
              <a:ext uri="{FF2B5EF4-FFF2-40B4-BE49-F238E27FC236}">
                <a16:creationId xmlns:a16="http://schemas.microsoft.com/office/drawing/2014/main" id="{6DDFF887-2E6B-4400-85DB-159D92724649}"/>
              </a:ext>
            </a:extLst>
          </p:cNvPr>
          <p:cNvSpPr>
            <a:spLocks noChangeArrowheads="1"/>
          </p:cNvSpPr>
          <p:nvPr>
            <p:custDataLst>
              <p:tags r:id="rId2"/>
            </p:custDataLst>
          </p:nvPr>
        </p:nvSpPr>
        <p:spPr bwMode="auto">
          <a:xfrm>
            <a:off x="2774588" y="6591065"/>
            <a:ext cx="4393962" cy="276129"/>
          </a:xfrm>
          <a:prstGeom prst="rect">
            <a:avLst/>
          </a:prstGeom>
          <a:noFill/>
          <a:ln w="9525">
            <a:noFill/>
            <a:miter lim="800000"/>
            <a:headEnd/>
            <a:tailEnd/>
          </a:ln>
        </p:spPr>
        <p:txBody>
          <a:bodyPr lIns="0" tIns="0" rIns="17709" bIns="17709" anchor="ctr"/>
          <a:lstStyle/>
          <a:p>
            <a:pPr marL="0" marR="0" lvl="0" indent="0" algn="l" defTabSz="885626"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5F6062"/>
                </a:solidFill>
                <a:effectLst/>
                <a:uLnTx/>
                <a:uFillTx/>
                <a:latin typeface="Arial" panose="020B0604020202020204" pitchFamily="34" charset="0"/>
                <a:ea typeface="+mn-ea"/>
                <a:cs typeface="Arial" panose="020B0604020202020204" pitchFamily="34" charset="0"/>
              </a:rPr>
              <a:t>Source: </a:t>
            </a:r>
            <a:r>
              <a:rPr lang="en-US" sz="700" i="1" dirty="0">
                <a:solidFill>
                  <a:srgbClr val="5F6062"/>
                </a:solidFill>
                <a:latin typeface="Arial" panose="020B0604020202020204" pitchFamily="34" charset="0"/>
                <a:cs typeface="Arial" panose="020B0604020202020204" pitchFamily="34" charset="0"/>
              </a:rPr>
              <a:t>LPG Exports and forecast per IHS.</a:t>
            </a:r>
            <a:endParaRPr kumimoji="0" lang="en-US" sz="700" b="0" i="1" u="none" strike="noStrike" kern="1200" cap="none" spc="0" normalizeH="0" baseline="0" noProof="0" dirty="0">
              <a:ln>
                <a:noFill/>
              </a:ln>
              <a:solidFill>
                <a:srgbClr val="5F6062"/>
              </a:solidFill>
              <a:effectLst/>
              <a:uLnTx/>
              <a:uFillTx/>
              <a:latin typeface="Arial" panose="020B060402020202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B3276B02-DF7A-4F20-B9AA-50A1978C72EB}"/>
              </a:ext>
            </a:extLst>
          </p:cNvPr>
          <p:cNvSpPr/>
          <p:nvPr/>
        </p:nvSpPr>
        <p:spPr>
          <a:xfrm>
            <a:off x="5346385" y="2332798"/>
            <a:ext cx="2623411" cy="338554"/>
          </a:xfrm>
          <a:prstGeom prst="rect">
            <a:avLst/>
          </a:prstGeom>
        </p:spPr>
        <p:txBody>
          <a:bodyPr wrap="square">
            <a:spAutoFit/>
          </a:bodyPr>
          <a:lstStyle/>
          <a:p>
            <a:pPr marL="171450" marR="0" lvl="0" indent="0" defTabSz="914400" rtl="0" eaLnBrk="1" fontAlgn="auto" latinLnBrk="0" hangingPunct="1">
              <a:lnSpc>
                <a:spcPct val="100000"/>
              </a:lnSpc>
              <a:spcBef>
                <a:spcPts val="600"/>
              </a:spcBef>
              <a:spcAft>
                <a:spcPts val="0"/>
              </a:spcAft>
              <a:buClrTx/>
              <a:buSzTx/>
              <a:buFontTx/>
              <a:buNone/>
              <a:tabLst/>
              <a:defRPr/>
            </a:pPr>
            <a:r>
              <a:rPr lang="en-US" sz="1600" b="1" dirty="0">
                <a:solidFill>
                  <a:schemeClr val="tx1">
                    <a:lumMod val="50000"/>
                  </a:schemeClr>
                </a:solidFill>
                <a:latin typeface="Archivo"/>
                <a:ea typeface="Segoe UI Black" panose="020B0A02040204020203" pitchFamily="34" charset="0"/>
                <a:cs typeface="Segoe UI Semibold" panose="020B0702040204020203" pitchFamily="34" charset="0"/>
              </a:rPr>
              <a:t>Export Capacity Additions</a:t>
            </a:r>
            <a:endParaRPr kumimoji="0" lang="en-US" sz="1600" b="1" i="0" u="none" strike="noStrike" kern="1200" cap="none" spc="0" normalizeH="0" baseline="0" noProof="0" dirty="0">
              <a:ln>
                <a:noFill/>
              </a:ln>
              <a:solidFill>
                <a:schemeClr val="tx1">
                  <a:lumMod val="50000"/>
                </a:schemeClr>
              </a:solidFill>
              <a:effectLst/>
              <a:uLnTx/>
              <a:uFillTx/>
              <a:latin typeface="Archivo"/>
              <a:ea typeface="Segoe UI Black" panose="020B0A02040204020203" pitchFamily="34" charset="0"/>
              <a:cs typeface="Segoe UI Semibold" panose="020B0702040204020203" pitchFamily="34" charset="0"/>
            </a:endParaRPr>
          </a:p>
        </p:txBody>
      </p:sp>
      <p:sp>
        <p:nvSpPr>
          <p:cNvPr id="44" name="Rectangle 43">
            <a:extLst>
              <a:ext uri="{FF2B5EF4-FFF2-40B4-BE49-F238E27FC236}">
                <a16:creationId xmlns:a16="http://schemas.microsoft.com/office/drawing/2014/main" id="{913EC497-0A9D-4D1A-8399-64995DCC60DB}"/>
              </a:ext>
            </a:extLst>
          </p:cNvPr>
          <p:cNvSpPr/>
          <p:nvPr/>
        </p:nvSpPr>
        <p:spPr>
          <a:xfrm>
            <a:off x="5102572" y="2398084"/>
            <a:ext cx="388366" cy="216274"/>
          </a:xfrm>
          <a:prstGeom prst="rect">
            <a:avLst/>
          </a:prstGeom>
          <a:pattFill prst="dkUpDiag">
            <a:fgClr>
              <a:schemeClr val="accent3"/>
            </a:fgClr>
            <a:bgClr>
              <a:schemeClr val="bg1"/>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0C162B7-ACA3-482F-8E1B-BA91F8AC835D}"/>
              </a:ext>
            </a:extLst>
          </p:cNvPr>
          <p:cNvSpPr/>
          <p:nvPr/>
        </p:nvSpPr>
        <p:spPr>
          <a:xfrm>
            <a:off x="5526451" y="3707970"/>
            <a:ext cx="1736985" cy="46922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10">
            <a:extLst>
              <a:ext uri="{FF2B5EF4-FFF2-40B4-BE49-F238E27FC236}">
                <a16:creationId xmlns:a16="http://schemas.microsoft.com/office/drawing/2014/main" id="{E6633E8A-F41B-4EBF-A89D-C2ECC642C853}"/>
              </a:ext>
            </a:extLst>
          </p:cNvPr>
          <p:cNvSpPr>
            <a:spLocks noChangeArrowheads="1"/>
          </p:cNvSpPr>
          <p:nvPr>
            <p:custDataLst>
              <p:tags r:id="rId3"/>
            </p:custDataLst>
          </p:nvPr>
        </p:nvSpPr>
        <p:spPr bwMode="auto">
          <a:xfrm>
            <a:off x="5094529" y="3181252"/>
            <a:ext cx="2573519" cy="478917"/>
          </a:xfrm>
          <a:prstGeom prst="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lIns="0" tIns="0" rIns="17709" bIns="17709" anchor="ctr"/>
          <a:lstStyle/>
          <a:p>
            <a:pPr lvl="0" algn="ctr" defTabSz="885626">
              <a:defRPr/>
            </a:pPr>
            <a:r>
              <a:rPr lang="en-US" b="1" dirty="0">
                <a:solidFill>
                  <a:srgbClr val="FF0000"/>
                </a:solidFill>
                <a:latin typeface="+mj-lt"/>
                <a:ea typeface="Segoe UI Black" panose="020B0A02040204020203" pitchFamily="34" charset="0"/>
                <a:cs typeface="Segoe UI Semibold" panose="020B0702040204020203" pitchFamily="34" charset="0"/>
              </a:rPr>
              <a:t>Near-term capacity constraints</a:t>
            </a:r>
            <a:endParaRPr kumimoji="0" lang="en-US" b="0" i="1" u="none" strike="noStrike" kern="1200" cap="none" spc="0" normalizeH="0" baseline="0" noProof="0" dirty="0">
              <a:ln>
                <a:noFill/>
              </a:ln>
              <a:solidFill>
                <a:srgbClr val="FF0000"/>
              </a:solidFill>
              <a:effectLst/>
              <a:uLnTx/>
              <a:uFillTx/>
              <a:latin typeface="+mj-lt"/>
              <a:cs typeface="Arial" panose="020B0604020202020204" pitchFamily="34" charset="0"/>
            </a:endParaRPr>
          </a:p>
        </p:txBody>
      </p:sp>
      <p:sp>
        <p:nvSpPr>
          <p:cNvPr id="33" name="Rectangle 32">
            <a:extLst>
              <a:ext uri="{FF2B5EF4-FFF2-40B4-BE49-F238E27FC236}">
                <a16:creationId xmlns:a16="http://schemas.microsoft.com/office/drawing/2014/main" id="{769B71FE-099B-4AFD-A002-C970AC50244C}"/>
              </a:ext>
            </a:extLst>
          </p:cNvPr>
          <p:cNvSpPr/>
          <p:nvPr/>
        </p:nvSpPr>
        <p:spPr>
          <a:xfrm>
            <a:off x="7450151" y="3822038"/>
            <a:ext cx="1378260" cy="584775"/>
          </a:xfrm>
          <a:prstGeom prst="rect">
            <a:avLst/>
          </a:prstGeom>
        </p:spPr>
        <p:txBody>
          <a:bodyPr wrap="square">
            <a:spAutoFit/>
          </a:bodyPr>
          <a:lstStyle/>
          <a:p>
            <a:pPr marL="17145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chemeClr val="tx1">
                    <a:lumMod val="50000"/>
                  </a:schemeClr>
                </a:solidFill>
                <a:effectLst/>
                <a:uLnTx/>
                <a:uFillTx/>
                <a:latin typeface="Archivo"/>
                <a:ea typeface="Segoe UI Black" panose="020B0A02040204020203" pitchFamily="34" charset="0"/>
                <a:cs typeface="Segoe UI Semibold" panose="020B0702040204020203" pitchFamily="34" charset="0"/>
              </a:rPr>
              <a:t>LPG Exports (Forecast)</a:t>
            </a:r>
          </a:p>
        </p:txBody>
      </p:sp>
    </p:spTree>
    <p:extLst>
      <p:ext uri="{BB962C8B-B14F-4D97-AF65-F5344CB8AC3E}">
        <p14:creationId xmlns:p14="http://schemas.microsoft.com/office/powerpoint/2010/main" val="359927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3918-2E1D-4A3C-936F-D8ACA0438FB3}"/>
              </a:ext>
            </a:extLst>
          </p:cNvPr>
          <p:cNvSpPr>
            <a:spLocks noGrp="1"/>
          </p:cNvSpPr>
          <p:nvPr>
            <p:ph type="title"/>
          </p:nvPr>
        </p:nvSpPr>
        <p:spPr>
          <a:xfrm>
            <a:off x="89049" y="36524"/>
            <a:ext cx="9028882" cy="696277"/>
          </a:xfrm>
        </p:spPr>
        <p:txBody>
          <a:bodyPr>
            <a:noAutofit/>
          </a:bodyPr>
          <a:lstStyle/>
          <a:p>
            <a:r>
              <a:rPr lang="en-US" sz="3200" dirty="0"/>
              <a:t>Improving U.S. LPG Export Fundamentals</a:t>
            </a:r>
          </a:p>
        </p:txBody>
      </p:sp>
      <p:sp>
        <p:nvSpPr>
          <p:cNvPr id="6" name="TextBox 5">
            <a:extLst>
              <a:ext uri="{FF2B5EF4-FFF2-40B4-BE49-F238E27FC236}">
                <a16:creationId xmlns:a16="http://schemas.microsoft.com/office/drawing/2014/main" id="{996CDD90-5D73-4BAE-9361-5B62153EC72A}"/>
              </a:ext>
            </a:extLst>
          </p:cNvPr>
          <p:cNvSpPr txBox="1"/>
          <p:nvPr/>
        </p:nvSpPr>
        <p:spPr>
          <a:xfrm>
            <a:off x="182227" y="1454131"/>
            <a:ext cx="8877885" cy="584775"/>
          </a:xfrm>
          <a:prstGeom prst="rect">
            <a:avLst/>
          </a:prstGeom>
          <a:noFill/>
        </p:spPr>
        <p:txBody>
          <a:bodyPr wrap="square" rtlCol="0">
            <a:spAutoFit/>
          </a:bodyPr>
          <a:lstStyle/>
          <a:p>
            <a:pPr lvl="0" defTabSz="457200">
              <a:defRPr/>
            </a:pPr>
            <a:r>
              <a:rPr lang="fr-FR" sz="2000" b="1" dirty="0">
                <a:solidFill>
                  <a:srgbClr val="156048"/>
                </a:solidFill>
                <a:ea typeface="Cambria" panose="02040503050406030204" pitchFamily="18" charset="0"/>
                <a:cs typeface="Segoe UI Semibold" panose="020B0702040204020203" pitchFamily="34" charset="0"/>
              </a:rPr>
              <a:t>Export Premium vs. Mont </a:t>
            </a:r>
            <a:r>
              <a:rPr lang="fr-FR" sz="2000" b="1" dirty="0" err="1">
                <a:solidFill>
                  <a:srgbClr val="156048"/>
                </a:solidFill>
                <a:ea typeface="Cambria" panose="02040503050406030204" pitchFamily="18" charset="0"/>
                <a:cs typeface="Segoe UI Semibold" panose="020B0702040204020203" pitchFamily="34" charset="0"/>
              </a:rPr>
              <a:t>Belvieu</a:t>
            </a:r>
            <a:r>
              <a:rPr lang="fr-FR" sz="2000" b="1" dirty="0">
                <a:solidFill>
                  <a:srgbClr val="156048"/>
                </a:solidFill>
                <a:ea typeface="Cambria" panose="02040503050406030204" pitchFamily="18" charset="0"/>
                <a:cs typeface="Segoe UI Semibold" panose="020B0702040204020203" pitchFamily="34" charset="0"/>
              </a:rPr>
              <a:t> </a:t>
            </a:r>
            <a:r>
              <a:rPr lang="fr-FR" sz="2000" b="1" baseline="30000" dirty="0">
                <a:solidFill>
                  <a:srgbClr val="156048"/>
                </a:solidFill>
                <a:ea typeface="Cambria" panose="02040503050406030204" pitchFamily="18" charset="0"/>
                <a:cs typeface="Segoe UI Semibold" panose="020B0702040204020203" pitchFamily="34" charset="0"/>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48"/>
                </a:solidFill>
                <a:effectLst/>
                <a:uLnTx/>
                <a:uFillTx/>
                <a:latin typeface="Archivo"/>
                <a:ea typeface="+mn-ea"/>
                <a:cs typeface="Segoe UI Semibold" panose="020B0702040204020203" pitchFamily="34" charset="0"/>
              </a:rPr>
              <a:t>($/Gallon)</a:t>
            </a:r>
            <a:endParaRPr kumimoji="0" lang="en-US" sz="1200" b="1" i="0" u="none" strike="noStrike" kern="1200" cap="none" spc="0" normalizeH="0" baseline="30000" noProof="0" dirty="0">
              <a:ln>
                <a:noFill/>
              </a:ln>
              <a:solidFill>
                <a:srgbClr val="156048"/>
              </a:solidFill>
              <a:effectLst/>
              <a:uLnTx/>
              <a:uFillTx/>
              <a:latin typeface="Archivo"/>
              <a:ea typeface="Cambria" panose="02040503050406030204" pitchFamily="18" charset="0"/>
              <a:cs typeface="Segoe UI Semibold" panose="020B0702040204020203" pitchFamily="34" charset="0"/>
            </a:endParaRPr>
          </a:p>
        </p:txBody>
      </p:sp>
      <p:sp>
        <p:nvSpPr>
          <p:cNvPr id="44" name="Rectangle 43">
            <a:extLst>
              <a:ext uri="{FF2B5EF4-FFF2-40B4-BE49-F238E27FC236}">
                <a16:creationId xmlns:a16="http://schemas.microsoft.com/office/drawing/2014/main" id="{30B69775-F461-4EB6-8817-D2272FA54730}"/>
              </a:ext>
            </a:extLst>
          </p:cNvPr>
          <p:cNvSpPr/>
          <p:nvPr/>
        </p:nvSpPr>
        <p:spPr>
          <a:xfrm>
            <a:off x="161521" y="844095"/>
            <a:ext cx="8778197" cy="400110"/>
          </a:xfrm>
          <a:prstGeom prst="rect">
            <a:avLst/>
          </a:prstGeom>
        </p:spPr>
        <p:txBody>
          <a:bodyPr wrap="square">
            <a:spAutoFit/>
          </a:bodyPr>
          <a:lstStyle/>
          <a:p>
            <a:pPr marL="17145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Archivo"/>
                <a:ea typeface="Segoe UI Black" panose="020B0A02040204020203" pitchFamily="34" charset="0"/>
                <a:cs typeface="Segoe UI Semibold" panose="020B0702040204020203" pitchFamily="34" charset="0"/>
              </a:rPr>
              <a:t>Tight LPG Export Capacity Results in Premium Export Differentials</a:t>
            </a:r>
          </a:p>
        </p:txBody>
      </p:sp>
      <p:cxnSp>
        <p:nvCxnSpPr>
          <p:cNvPr id="69" name="Straight Connector 68">
            <a:extLst>
              <a:ext uri="{FF2B5EF4-FFF2-40B4-BE49-F238E27FC236}">
                <a16:creationId xmlns:a16="http://schemas.microsoft.com/office/drawing/2014/main" id="{AAD08F5C-FB0F-4602-97B3-291FF1BF847C}"/>
              </a:ext>
            </a:extLst>
          </p:cNvPr>
          <p:cNvCxnSpPr>
            <a:cxnSpLocks/>
          </p:cNvCxnSpPr>
          <p:nvPr/>
        </p:nvCxnSpPr>
        <p:spPr>
          <a:xfrm>
            <a:off x="239155" y="2098117"/>
            <a:ext cx="8603100"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graphicFrame>
        <p:nvGraphicFramePr>
          <p:cNvPr id="5" name="Chart 4">
            <a:extLst>
              <a:ext uri="{FF2B5EF4-FFF2-40B4-BE49-F238E27FC236}">
                <a16:creationId xmlns:a16="http://schemas.microsoft.com/office/drawing/2014/main" id="{1B34319D-0496-475D-9215-A55CCF0F274E}"/>
              </a:ext>
            </a:extLst>
          </p:cNvPr>
          <p:cNvGraphicFramePr/>
          <p:nvPr>
            <p:extLst>
              <p:ext uri="{D42A27DB-BD31-4B8C-83A1-F6EECF244321}">
                <p14:modId xmlns:p14="http://schemas.microsoft.com/office/powerpoint/2010/main" val="2822603979"/>
              </p:ext>
            </p:extLst>
          </p:nvPr>
        </p:nvGraphicFramePr>
        <p:xfrm>
          <a:off x="239155" y="2184243"/>
          <a:ext cx="8603100" cy="4146864"/>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FEC81398-0BD0-4E4C-B799-80FEAB9DFBF7}"/>
              </a:ext>
            </a:extLst>
          </p:cNvPr>
          <p:cNvSpPr txBox="1"/>
          <p:nvPr/>
        </p:nvSpPr>
        <p:spPr>
          <a:xfrm>
            <a:off x="2641851" y="6525738"/>
            <a:ext cx="5637426" cy="30777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7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Source:  S&amp;P Global Commodity Insights.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n-US" sz="7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Represents U.S. Gulf Coast Free on Board propane export differential to Mont </a:t>
            </a:r>
            <a:r>
              <a:rPr kumimoji="0" lang="en-US" sz="7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Belvieu</a:t>
            </a:r>
            <a:r>
              <a:rPr kumimoji="0" lang="en-US" sz="7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p>
        </p:txBody>
      </p:sp>
      <p:sp>
        <p:nvSpPr>
          <p:cNvPr id="13" name="Slide Number Placeholder 2">
            <a:extLst>
              <a:ext uri="{FF2B5EF4-FFF2-40B4-BE49-F238E27FC236}">
                <a16:creationId xmlns:a16="http://schemas.microsoft.com/office/drawing/2014/main" id="{D89E8D7C-187E-41A9-BC93-2A517DCA106A}"/>
              </a:ext>
            </a:extLst>
          </p:cNvPr>
          <p:cNvSpPr txBox="1">
            <a:spLocks/>
          </p:cNvSpPr>
          <p:nvPr/>
        </p:nvSpPr>
        <p:spPr>
          <a:xfrm>
            <a:off x="6982896"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06364C-EE55-4B16-8CAB-B0A22A08E51F}" type="slidenum">
              <a:rPr kumimoji="0" lang="en-US" sz="1200" b="1" i="0" u="none" strike="noStrike" kern="1200" cap="none" spc="0" normalizeH="0" baseline="0" noProof="0" smtClean="0">
                <a:ln>
                  <a:noFill/>
                </a:ln>
                <a:solidFill>
                  <a:srgbClr val="595959"/>
                </a:solidFill>
                <a:effectLst/>
                <a:uLnTx/>
                <a:uFillTx/>
                <a:latin typeface="Archivo"/>
                <a:ea typeface="+mn-ea"/>
                <a:cs typeface="Segoe UI Light"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srgbClr val="595959"/>
              </a:solidFill>
              <a:effectLst/>
              <a:uLnTx/>
              <a:uFillTx/>
              <a:latin typeface="Archivo"/>
              <a:ea typeface="+mn-ea"/>
              <a:cs typeface="Segoe UI Light" panose="020B0502040204020203" pitchFamily="34" charset="0"/>
            </a:endParaRPr>
          </a:p>
        </p:txBody>
      </p:sp>
    </p:spTree>
    <p:extLst>
      <p:ext uri="{BB962C8B-B14F-4D97-AF65-F5344CB8AC3E}">
        <p14:creationId xmlns:p14="http://schemas.microsoft.com/office/powerpoint/2010/main" val="3770499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041967F-3CCC-4379-866E-D7D0A784666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07279" y="807918"/>
            <a:ext cx="7135739" cy="5723496"/>
          </a:xfrm>
          <a:prstGeom prst="rect">
            <a:avLst/>
          </a:prstGeom>
        </p:spPr>
      </p:pic>
      <p:sp>
        <p:nvSpPr>
          <p:cNvPr id="2" name="Title 1">
            <a:extLst>
              <a:ext uri="{FF2B5EF4-FFF2-40B4-BE49-F238E27FC236}">
                <a16:creationId xmlns:a16="http://schemas.microsoft.com/office/drawing/2014/main" id="{193D38B7-C943-42F8-9D4F-6AF611101D57}"/>
              </a:ext>
            </a:extLst>
          </p:cNvPr>
          <p:cNvSpPr>
            <a:spLocks noGrp="1"/>
          </p:cNvSpPr>
          <p:nvPr>
            <p:ph type="title"/>
          </p:nvPr>
        </p:nvSpPr>
        <p:spPr>
          <a:xfrm>
            <a:off x="140805" y="36524"/>
            <a:ext cx="8810625" cy="696277"/>
          </a:xfrm>
        </p:spPr>
        <p:txBody>
          <a:bodyPr>
            <a:normAutofit/>
          </a:bodyPr>
          <a:lstStyle/>
          <a:p>
            <a:r>
              <a:rPr lang="en-US" sz="3200" dirty="0"/>
              <a:t>Not All Transport to the U.S. Gulf Coast is Equal</a:t>
            </a:r>
          </a:p>
        </p:txBody>
      </p:sp>
      <p:sp>
        <p:nvSpPr>
          <p:cNvPr id="353" name="Down Arrow 9">
            <a:extLst>
              <a:ext uri="{FF2B5EF4-FFF2-40B4-BE49-F238E27FC236}">
                <a16:creationId xmlns:a16="http://schemas.microsoft.com/office/drawing/2014/main" id="{48CED939-C89D-49CF-AEB9-94CA7248712A}"/>
              </a:ext>
            </a:extLst>
          </p:cNvPr>
          <p:cNvSpPr/>
          <p:nvPr/>
        </p:nvSpPr>
        <p:spPr>
          <a:xfrm rot="3088276">
            <a:off x="5337573" y="2616764"/>
            <a:ext cx="142297" cy="468927"/>
          </a:xfrm>
          <a:prstGeom prst="downArrow">
            <a:avLst>
              <a:gd name="adj1" fmla="val 50000"/>
              <a:gd name="adj2" fmla="val 83333"/>
            </a:avLst>
          </a:prstGeom>
          <a:solidFill>
            <a:srgbClr val="FF0000"/>
          </a:solidFill>
          <a:ln w="127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5" name="Down Arrow 9">
            <a:extLst>
              <a:ext uri="{FF2B5EF4-FFF2-40B4-BE49-F238E27FC236}">
                <a16:creationId xmlns:a16="http://schemas.microsoft.com/office/drawing/2014/main" id="{462F7E89-E7FE-4F16-9CD9-4FC2A2D56620}"/>
              </a:ext>
            </a:extLst>
          </p:cNvPr>
          <p:cNvSpPr/>
          <p:nvPr/>
        </p:nvSpPr>
        <p:spPr>
          <a:xfrm rot="2227719">
            <a:off x="6755768" y="1462262"/>
            <a:ext cx="142297" cy="468927"/>
          </a:xfrm>
          <a:prstGeom prst="downArrow">
            <a:avLst>
              <a:gd name="adj1" fmla="val 50000"/>
              <a:gd name="adj2" fmla="val 83333"/>
            </a:avLst>
          </a:prstGeom>
          <a:solidFill>
            <a:srgbClr val="FF0000"/>
          </a:solidFill>
          <a:ln w="127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6" name="Down Arrow 9">
            <a:extLst>
              <a:ext uri="{FF2B5EF4-FFF2-40B4-BE49-F238E27FC236}">
                <a16:creationId xmlns:a16="http://schemas.microsoft.com/office/drawing/2014/main" id="{946901C8-B010-4AE2-BA80-B31BA68051C2}"/>
              </a:ext>
            </a:extLst>
          </p:cNvPr>
          <p:cNvSpPr/>
          <p:nvPr/>
        </p:nvSpPr>
        <p:spPr>
          <a:xfrm rot="2765244">
            <a:off x="5900399" y="3271795"/>
            <a:ext cx="142297" cy="468927"/>
          </a:xfrm>
          <a:prstGeom prst="downArrow">
            <a:avLst>
              <a:gd name="adj1" fmla="val 50000"/>
              <a:gd name="adj2" fmla="val 83333"/>
            </a:avLst>
          </a:prstGeom>
          <a:solidFill>
            <a:srgbClr val="FF0000"/>
          </a:solidFill>
          <a:ln w="127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7" name="Down Arrow 9">
            <a:extLst>
              <a:ext uri="{FF2B5EF4-FFF2-40B4-BE49-F238E27FC236}">
                <a16:creationId xmlns:a16="http://schemas.microsoft.com/office/drawing/2014/main" id="{B0540E88-27BD-4B74-A03B-3851986D8538}"/>
              </a:ext>
            </a:extLst>
          </p:cNvPr>
          <p:cNvSpPr/>
          <p:nvPr/>
        </p:nvSpPr>
        <p:spPr>
          <a:xfrm rot="1414462">
            <a:off x="8450406" y="2692464"/>
            <a:ext cx="142297" cy="468927"/>
          </a:xfrm>
          <a:prstGeom prst="downArrow">
            <a:avLst>
              <a:gd name="adj1" fmla="val 50000"/>
              <a:gd name="adj2" fmla="val 83333"/>
            </a:avLst>
          </a:prstGeom>
          <a:solidFill>
            <a:srgbClr val="FF0000"/>
          </a:solidFill>
          <a:ln w="127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8" name="TextBox 357">
            <a:extLst>
              <a:ext uri="{FF2B5EF4-FFF2-40B4-BE49-F238E27FC236}">
                <a16:creationId xmlns:a16="http://schemas.microsoft.com/office/drawing/2014/main" id="{C7E80E52-578B-485A-9B56-CF122DE91F47}"/>
              </a:ext>
            </a:extLst>
          </p:cNvPr>
          <p:cNvSpPr txBox="1"/>
          <p:nvPr/>
        </p:nvSpPr>
        <p:spPr>
          <a:xfrm>
            <a:off x="1813342" y="4365742"/>
            <a:ext cx="1321196" cy="523220"/>
          </a:xfrm>
          <a:prstGeom prst="rect">
            <a:avLst/>
          </a:prstGeom>
          <a:noFill/>
          <a:effectLst>
            <a:glow rad="101600">
              <a:srgbClr val="156048">
                <a:satMod val="175000"/>
                <a:alpha val="40000"/>
              </a:srgb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C000"/>
                </a:solidFill>
                <a:effectLst>
                  <a:glow rad="139700">
                    <a:srgbClr val="5F6062">
                      <a:lumMod val="50000"/>
                    </a:srgbClr>
                  </a:glow>
                </a:effectLst>
                <a:uLnTx/>
                <a:uFillTx/>
                <a:latin typeface="Arial Black" panose="020B0A04020102020204" pitchFamily="34" charset="0"/>
                <a:ea typeface="+mn-ea"/>
                <a:cs typeface="+mn-cs"/>
              </a:rPr>
              <a:t>Tier 2</a:t>
            </a:r>
          </a:p>
        </p:txBody>
      </p:sp>
      <p:sp>
        <p:nvSpPr>
          <p:cNvPr id="359" name="TextBox 358">
            <a:extLst>
              <a:ext uri="{FF2B5EF4-FFF2-40B4-BE49-F238E27FC236}">
                <a16:creationId xmlns:a16="http://schemas.microsoft.com/office/drawing/2014/main" id="{3BAF857B-FDF4-472E-8362-73A5EEA79635}"/>
              </a:ext>
            </a:extLst>
          </p:cNvPr>
          <p:cNvSpPr txBox="1"/>
          <p:nvPr/>
        </p:nvSpPr>
        <p:spPr>
          <a:xfrm>
            <a:off x="4315263" y="1115875"/>
            <a:ext cx="1321196" cy="523220"/>
          </a:xfrm>
          <a:prstGeom prst="rect">
            <a:avLst/>
          </a:prstGeom>
          <a:noFill/>
          <a:effectLst>
            <a:glow rad="101600">
              <a:srgbClr val="156048">
                <a:satMod val="175000"/>
                <a:alpha val="40000"/>
              </a:srgb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9A46"/>
                </a:solidFill>
                <a:effectLst>
                  <a:glow rad="139700">
                    <a:srgbClr val="5F6062">
                      <a:lumMod val="50000"/>
                    </a:srgbClr>
                  </a:glow>
                </a:effectLst>
                <a:uLnTx/>
                <a:uFillTx/>
                <a:latin typeface="Arial Black" panose="020B0A04020102020204" pitchFamily="34" charset="0"/>
                <a:ea typeface="+mn-ea"/>
                <a:cs typeface="+mn-cs"/>
              </a:rPr>
              <a:t>Tier 3</a:t>
            </a:r>
          </a:p>
        </p:txBody>
      </p:sp>
      <p:sp>
        <p:nvSpPr>
          <p:cNvPr id="360" name="TextBox 359">
            <a:extLst>
              <a:ext uri="{FF2B5EF4-FFF2-40B4-BE49-F238E27FC236}">
                <a16:creationId xmlns:a16="http://schemas.microsoft.com/office/drawing/2014/main" id="{AF16B45F-AD96-49EB-96E2-7FF8BC2CF593}"/>
              </a:ext>
            </a:extLst>
          </p:cNvPr>
          <p:cNvSpPr txBox="1"/>
          <p:nvPr/>
        </p:nvSpPr>
        <p:spPr>
          <a:xfrm>
            <a:off x="5917767" y="3600656"/>
            <a:ext cx="1321196" cy="523220"/>
          </a:xfrm>
          <a:prstGeom prst="rect">
            <a:avLst/>
          </a:prstGeom>
          <a:noFill/>
          <a:effectLst>
            <a:glow rad="101600">
              <a:srgbClr val="156048">
                <a:satMod val="175000"/>
                <a:alpha val="40000"/>
              </a:srgb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glow rad="139700">
                    <a:srgbClr val="5F6062">
                      <a:lumMod val="50000"/>
                    </a:srgbClr>
                  </a:glow>
                </a:effectLst>
                <a:uLnTx/>
                <a:uFillTx/>
                <a:latin typeface="Arial Black" panose="020B0A04020102020204" pitchFamily="34" charset="0"/>
                <a:ea typeface="+mn-ea"/>
                <a:cs typeface="+mn-cs"/>
              </a:rPr>
              <a:t>Tier 1</a:t>
            </a:r>
          </a:p>
        </p:txBody>
      </p:sp>
      <p:sp>
        <p:nvSpPr>
          <p:cNvPr id="361" name="Rectangle 360">
            <a:extLst>
              <a:ext uri="{FF2B5EF4-FFF2-40B4-BE49-F238E27FC236}">
                <a16:creationId xmlns:a16="http://schemas.microsoft.com/office/drawing/2014/main" id="{1E877ADF-27C4-4BDB-B8D3-07FB3C90BBC3}"/>
              </a:ext>
            </a:extLst>
          </p:cNvPr>
          <p:cNvSpPr/>
          <p:nvPr/>
        </p:nvSpPr>
        <p:spPr>
          <a:xfrm>
            <a:off x="1912141" y="4826249"/>
            <a:ext cx="1148195" cy="638984"/>
          </a:xfrm>
          <a:prstGeom prst="rect">
            <a:avLst/>
          </a:prstGeom>
          <a:solidFill>
            <a:srgbClr val="FFC000"/>
          </a:solidFill>
          <a:ln w="25400" cap="flat" cmpd="sng" algn="ctr">
            <a:solidFill>
              <a:srgbClr val="156048">
                <a:shade val="50000"/>
              </a:srgbClr>
            </a:solidFill>
            <a:prstDash val="solid"/>
          </a:ln>
          <a:effectLst>
            <a:outerShdw blurRad="50800" dist="38100" dir="2700000" algn="tl" rotWithShape="0">
              <a:prstClr val="black">
                <a:alpha val="8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62" name="Rectangle 361">
            <a:extLst>
              <a:ext uri="{FF2B5EF4-FFF2-40B4-BE49-F238E27FC236}">
                <a16:creationId xmlns:a16="http://schemas.microsoft.com/office/drawing/2014/main" id="{9E931A67-8A52-4066-A6D9-527E6904C542}"/>
              </a:ext>
            </a:extLst>
          </p:cNvPr>
          <p:cNvSpPr/>
          <p:nvPr/>
        </p:nvSpPr>
        <p:spPr>
          <a:xfrm>
            <a:off x="6016281" y="4088622"/>
            <a:ext cx="1137804" cy="646331"/>
          </a:xfrm>
          <a:prstGeom prst="rect">
            <a:avLst/>
          </a:prstGeom>
          <a:solidFill>
            <a:srgbClr val="FFFF00"/>
          </a:solidFill>
          <a:ln w="25400" cap="flat" cmpd="sng" algn="ctr">
            <a:solidFill>
              <a:srgbClr val="156048">
                <a:shade val="50000"/>
              </a:srgbClr>
            </a:solidFill>
            <a:prstDash val="solid"/>
          </a:ln>
          <a:effectLst>
            <a:outerShdw blurRad="50800" dist="38100" dir="2700000" algn="tl" rotWithShape="0">
              <a:prstClr val="black">
                <a:alpha val="8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63" name="TextBox 362">
            <a:extLst>
              <a:ext uri="{FF2B5EF4-FFF2-40B4-BE49-F238E27FC236}">
                <a16:creationId xmlns:a16="http://schemas.microsoft.com/office/drawing/2014/main" id="{D1719700-CAD8-45FF-B1ED-5650E2D9FA15}"/>
              </a:ext>
            </a:extLst>
          </p:cNvPr>
          <p:cNvSpPr txBox="1"/>
          <p:nvPr/>
        </p:nvSpPr>
        <p:spPr>
          <a:xfrm>
            <a:off x="1874257" y="4826249"/>
            <a:ext cx="126028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F6062">
                    <a:lumMod val="50000"/>
                  </a:srgbClr>
                </a:solidFill>
                <a:effectLst/>
                <a:uLnTx/>
                <a:uFillTx/>
                <a:latin typeface="Arial"/>
                <a:ea typeface="+mn-ea"/>
                <a:cs typeface="+mn-cs"/>
              </a:rPr>
              <a:t>Cal ’25: ($0.24)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F6062">
                    <a:lumMod val="50000"/>
                  </a:srgbClr>
                </a:solidFill>
                <a:effectLst/>
                <a:uLnTx/>
                <a:uFillTx/>
                <a:latin typeface="Arial"/>
                <a:ea typeface="+mn-ea"/>
                <a:cs typeface="+mn-cs"/>
              </a:rPr>
              <a:t>Cal ’26: ($0.21)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F6062">
                    <a:lumMod val="50000"/>
                  </a:srgbClr>
                </a:solidFill>
                <a:effectLst/>
                <a:uLnTx/>
                <a:uFillTx/>
                <a:latin typeface="Arial"/>
                <a:ea typeface="+mn-ea"/>
                <a:cs typeface="+mn-cs"/>
              </a:rPr>
              <a:t>Cal ‘27: ($0.21)</a:t>
            </a:r>
          </a:p>
        </p:txBody>
      </p:sp>
      <p:sp>
        <p:nvSpPr>
          <p:cNvPr id="364" name="TextBox 363">
            <a:extLst>
              <a:ext uri="{FF2B5EF4-FFF2-40B4-BE49-F238E27FC236}">
                <a16:creationId xmlns:a16="http://schemas.microsoft.com/office/drawing/2014/main" id="{2D03765C-9290-469B-B608-4661ED7EFC4D}"/>
              </a:ext>
            </a:extLst>
          </p:cNvPr>
          <p:cNvSpPr txBox="1"/>
          <p:nvPr/>
        </p:nvSpPr>
        <p:spPr>
          <a:xfrm>
            <a:off x="5978366" y="4077331"/>
            <a:ext cx="12009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F6062">
                    <a:lumMod val="50000"/>
                  </a:srgbClr>
                </a:solidFill>
                <a:effectLst/>
                <a:uLnTx/>
                <a:uFillTx/>
                <a:latin typeface="Arial"/>
                <a:ea typeface="+mn-ea"/>
                <a:cs typeface="+mn-cs"/>
              </a:rPr>
              <a:t>Cal ’25:  $0.03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F6062">
                    <a:lumMod val="50000"/>
                  </a:srgbClr>
                </a:solidFill>
                <a:effectLst/>
                <a:uLnTx/>
                <a:uFillTx/>
                <a:latin typeface="Arial"/>
                <a:ea typeface="+mn-ea"/>
                <a:cs typeface="+mn-cs"/>
              </a:rPr>
              <a:t>Cal ’26:  $0.05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F6062">
                    <a:lumMod val="50000"/>
                  </a:srgbClr>
                </a:solidFill>
                <a:effectLst/>
                <a:uLnTx/>
                <a:uFillTx/>
                <a:latin typeface="Arial"/>
                <a:ea typeface="+mn-ea"/>
                <a:cs typeface="+mn-cs"/>
              </a:rPr>
              <a:t>Cal ‘27:  $0.04</a:t>
            </a:r>
          </a:p>
        </p:txBody>
      </p:sp>
      <p:sp>
        <p:nvSpPr>
          <p:cNvPr id="365" name="Rectangle 364">
            <a:extLst>
              <a:ext uri="{FF2B5EF4-FFF2-40B4-BE49-F238E27FC236}">
                <a16:creationId xmlns:a16="http://schemas.microsoft.com/office/drawing/2014/main" id="{3F24F1C0-FBBE-4143-9716-0B1713918E37}"/>
              </a:ext>
            </a:extLst>
          </p:cNvPr>
          <p:cNvSpPr/>
          <p:nvPr/>
        </p:nvSpPr>
        <p:spPr>
          <a:xfrm>
            <a:off x="4393256" y="1608405"/>
            <a:ext cx="1137804" cy="678114"/>
          </a:xfrm>
          <a:prstGeom prst="rect">
            <a:avLst/>
          </a:prstGeom>
          <a:solidFill>
            <a:srgbClr val="009A46"/>
          </a:solidFill>
          <a:ln w="25400" cap="flat" cmpd="sng" algn="ctr">
            <a:solidFill>
              <a:srgbClr val="156048">
                <a:shade val="50000"/>
              </a:srgbClr>
            </a:solidFill>
            <a:prstDash val="solid"/>
          </a:ln>
          <a:effectLst>
            <a:outerShdw blurRad="50800" dist="38100" dir="2700000" algn="tl" rotWithShape="0">
              <a:prstClr val="black">
                <a:alpha val="8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66" name="TextBox 365">
            <a:extLst>
              <a:ext uri="{FF2B5EF4-FFF2-40B4-BE49-F238E27FC236}">
                <a16:creationId xmlns:a16="http://schemas.microsoft.com/office/drawing/2014/main" id="{786610BC-5449-4F28-A0FA-9785507928C7}"/>
              </a:ext>
            </a:extLst>
          </p:cNvPr>
          <p:cNvSpPr txBox="1"/>
          <p:nvPr/>
        </p:nvSpPr>
        <p:spPr>
          <a:xfrm>
            <a:off x="4339902" y="1629735"/>
            <a:ext cx="126028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Cal ’25: ($0.26)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Cal ’26: ($0.25)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Cal ‘27: ($0.28)</a:t>
            </a:r>
          </a:p>
        </p:txBody>
      </p:sp>
      <p:sp>
        <p:nvSpPr>
          <p:cNvPr id="367" name="Star: 5 Points 366">
            <a:extLst>
              <a:ext uri="{FF2B5EF4-FFF2-40B4-BE49-F238E27FC236}">
                <a16:creationId xmlns:a16="http://schemas.microsoft.com/office/drawing/2014/main" id="{077078CF-6A9D-4ECD-82ED-A7F28822F4E3}"/>
              </a:ext>
            </a:extLst>
          </p:cNvPr>
          <p:cNvSpPr/>
          <p:nvPr/>
        </p:nvSpPr>
        <p:spPr>
          <a:xfrm>
            <a:off x="3391747" y="6054414"/>
            <a:ext cx="438150" cy="400050"/>
          </a:xfrm>
          <a:prstGeom prst="star5">
            <a:avLst/>
          </a:prstGeom>
          <a:solidFill>
            <a:srgbClr val="FFFF00"/>
          </a:solidFill>
          <a:ln w="38100" cap="flat" cmpd="sng" algn="ctr">
            <a:solidFill>
              <a:srgbClr val="5F6062">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68" name="TextBox 367">
            <a:extLst>
              <a:ext uri="{FF2B5EF4-FFF2-40B4-BE49-F238E27FC236}">
                <a16:creationId xmlns:a16="http://schemas.microsoft.com/office/drawing/2014/main" id="{1CAD264D-BA2F-4DB5-8B1D-9A5914E67201}"/>
              </a:ext>
            </a:extLst>
          </p:cNvPr>
          <p:cNvSpPr txBox="1"/>
          <p:nvPr/>
        </p:nvSpPr>
        <p:spPr>
          <a:xfrm>
            <a:off x="3809186" y="6223637"/>
            <a:ext cx="37158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F6062">
                    <a:lumMod val="50000"/>
                  </a:srgbClr>
                </a:solidFill>
                <a:effectLst/>
                <a:uLnTx/>
                <a:uFillTx/>
                <a:latin typeface="Arial"/>
                <a:ea typeface="+mn-ea"/>
                <a:cs typeface="+mn-cs"/>
              </a:rPr>
              <a:t>Antero Firm Transport Delivery Locations</a:t>
            </a:r>
          </a:p>
        </p:txBody>
      </p:sp>
      <p:sp>
        <p:nvSpPr>
          <p:cNvPr id="55" name="Rectangle 54">
            <a:extLst>
              <a:ext uri="{FF2B5EF4-FFF2-40B4-BE49-F238E27FC236}">
                <a16:creationId xmlns:a16="http://schemas.microsoft.com/office/drawing/2014/main" id="{407E4E8C-A2A8-4C76-9138-630D2FF88581}"/>
              </a:ext>
            </a:extLst>
          </p:cNvPr>
          <p:cNvSpPr/>
          <p:nvPr/>
        </p:nvSpPr>
        <p:spPr>
          <a:xfrm>
            <a:off x="7664980" y="4214921"/>
            <a:ext cx="1137804" cy="646331"/>
          </a:xfrm>
          <a:prstGeom prst="rect">
            <a:avLst/>
          </a:prstGeom>
          <a:solidFill>
            <a:srgbClr val="FFFF00"/>
          </a:solidFill>
          <a:ln w="25400" cap="flat" cmpd="sng" algn="ctr">
            <a:solidFill>
              <a:srgbClr val="156048">
                <a:shade val="50000"/>
              </a:srgbClr>
            </a:solidFill>
            <a:prstDash val="solid"/>
          </a:ln>
          <a:effectLst>
            <a:outerShdw blurRad="50800" dist="38100" dir="2700000" algn="tl" rotWithShape="0">
              <a:prstClr val="black">
                <a:alpha val="8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7" name="TextBox 56">
            <a:extLst>
              <a:ext uri="{FF2B5EF4-FFF2-40B4-BE49-F238E27FC236}">
                <a16:creationId xmlns:a16="http://schemas.microsoft.com/office/drawing/2014/main" id="{FD8EC678-A803-46D7-9451-F84DC6DE8EA2}"/>
              </a:ext>
            </a:extLst>
          </p:cNvPr>
          <p:cNvSpPr txBox="1"/>
          <p:nvPr/>
        </p:nvSpPr>
        <p:spPr>
          <a:xfrm>
            <a:off x="7639859" y="4220377"/>
            <a:ext cx="12009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F6062">
                    <a:lumMod val="50000"/>
                  </a:srgbClr>
                </a:solidFill>
                <a:effectLst/>
                <a:uLnTx/>
                <a:uFillTx/>
                <a:latin typeface="Arial"/>
                <a:ea typeface="+mn-ea"/>
                <a:cs typeface="+mn-cs"/>
              </a:rPr>
              <a:t>Cal ’25:  $0.36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F6062">
                    <a:lumMod val="50000"/>
                  </a:srgbClr>
                </a:solidFill>
                <a:effectLst/>
                <a:uLnTx/>
                <a:uFillTx/>
                <a:latin typeface="Arial"/>
                <a:ea typeface="+mn-ea"/>
                <a:cs typeface="+mn-cs"/>
              </a:rPr>
              <a:t>Cal ’26:  $0.55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F6062">
                    <a:lumMod val="50000"/>
                  </a:srgbClr>
                </a:solidFill>
                <a:effectLst/>
                <a:uLnTx/>
                <a:uFillTx/>
                <a:latin typeface="Arial"/>
                <a:ea typeface="+mn-ea"/>
                <a:cs typeface="+mn-cs"/>
              </a:rPr>
              <a:t>Cal ‘27:  $0.49</a:t>
            </a:r>
          </a:p>
        </p:txBody>
      </p:sp>
      <p:sp>
        <p:nvSpPr>
          <p:cNvPr id="12" name="Rectangle 11">
            <a:extLst>
              <a:ext uri="{FF2B5EF4-FFF2-40B4-BE49-F238E27FC236}">
                <a16:creationId xmlns:a16="http://schemas.microsoft.com/office/drawing/2014/main" id="{E75DF88E-8C56-4EE4-9D16-5603EB5B3280}"/>
              </a:ext>
            </a:extLst>
          </p:cNvPr>
          <p:cNvSpPr/>
          <p:nvPr/>
        </p:nvSpPr>
        <p:spPr>
          <a:xfrm>
            <a:off x="7862344" y="1200747"/>
            <a:ext cx="940440" cy="680851"/>
          </a:xfrm>
          <a:prstGeom prst="rect">
            <a:avLst/>
          </a:prstGeom>
          <a:noFill/>
          <a:ln w="19050">
            <a:solidFill>
              <a:srgbClr val="174CF5"/>
            </a:solidFill>
            <a:prstDash val="solid"/>
          </a:ln>
          <a:effectLst>
            <a:glow rad="25400">
              <a:schemeClr val="bg1"/>
            </a:glow>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chivo"/>
              <a:ea typeface="+mn-ea"/>
              <a:cs typeface="+mn-cs"/>
            </a:endParaRPr>
          </a:p>
        </p:txBody>
      </p:sp>
      <p:sp>
        <p:nvSpPr>
          <p:cNvPr id="44" name="TextBox 17">
            <a:extLst>
              <a:ext uri="{FF2B5EF4-FFF2-40B4-BE49-F238E27FC236}">
                <a16:creationId xmlns:a16="http://schemas.microsoft.com/office/drawing/2014/main" id="{DBF4AF20-FA78-4462-AE11-8BF578BAD1A4}"/>
              </a:ext>
            </a:extLst>
          </p:cNvPr>
          <p:cNvSpPr txBox="1"/>
          <p:nvPr/>
        </p:nvSpPr>
        <p:spPr>
          <a:xfrm>
            <a:off x="2786653" y="6500733"/>
            <a:ext cx="4048024" cy="391133"/>
          </a:xfrm>
          <a:prstGeom prst="rect">
            <a:avLst/>
          </a:prstGeom>
          <a:noFill/>
        </p:spPr>
        <p:txBody>
          <a:bodyPr wrap="square" lIns="90159" tIns="45085" rIns="90159" bIns="45085"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01584" rtl="0" eaLnBrk="1" fontAlgn="auto" latinLnBrk="0" hangingPunct="1">
              <a:lnSpc>
                <a:spcPct val="100000"/>
              </a:lnSpc>
              <a:spcBef>
                <a:spcPts val="0"/>
              </a:spcBef>
              <a:spcAft>
                <a:spcPts val="0"/>
              </a:spcAft>
              <a:buClrTx/>
              <a:buSzTx/>
              <a:buFontTx/>
              <a:buNone/>
              <a:tabLst/>
              <a:defRPr/>
            </a:pPr>
            <a:r>
              <a:rPr kumimoji="0" lang="en-US" sz="650" b="0" i="1" u="none" strike="noStrike" kern="0" cap="none" spc="0" normalizeH="0" baseline="0" noProof="0" dirty="0">
                <a:ln>
                  <a:noFill/>
                </a:ln>
                <a:solidFill>
                  <a:srgbClr val="5F6062"/>
                </a:solidFill>
                <a:effectLst/>
                <a:uLnTx/>
                <a:uFillTx/>
                <a:latin typeface="Arial" panose="020B0604020202020204" pitchFamily="34" charset="0"/>
                <a:ea typeface="+mn-ea"/>
                <a:cs typeface="Arial" panose="020B0604020202020204" pitchFamily="34" charset="0"/>
              </a:rPr>
              <a:t>Source: ICE data 2025-2027 strip pricing as of 07/29/2024.</a:t>
            </a:r>
          </a:p>
          <a:p>
            <a:pPr marL="0" marR="0" lvl="0" indent="0" algn="l" defTabSz="901584" rtl="0" eaLnBrk="1" fontAlgn="auto" latinLnBrk="0" hangingPunct="1">
              <a:lnSpc>
                <a:spcPct val="100000"/>
              </a:lnSpc>
              <a:spcBef>
                <a:spcPts val="0"/>
              </a:spcBef>
              <a:spcAft>
                <a:spcPts val="0"/>
              </a:spcAft>
              <a:buClrTx/>
              <a:buSzTx/>
              <a:buFontTx/>
              <a:buNone/>
              <a:tabLst/>
              <a:defRPr/>
            </a:pPr>
            <a:r>
              <a:rPr kumimoji="0" lang="en-US" sz="650" b="0" i="1" u="none" strike="noStrike" kern="0" cap="none" spc="0" normalizeH="0" baseline="0" noProof="0" dirty="0">
                <a:ln>
                  <a:noFill/>
                </a:ln>
                <a:solidFill>
                  <a:srgbClr val="5F6062"/>
                </a:solidFill>
                <a:effectLst/>
                <a:uLnTx/>
                <a:uFillTx/>
                <a:latin typeface="Arial" panose="020B0604020202020204" pitchFamily="34" charset="0"/>
                <a:ea typeface="+mn-ea"/>
                <a:cs typeface="Arial" panose="020B0604020202020204" pitchFamily="34" charset="0"/>
              </a:rPr>
              <a:t>Note:  Tier boxes represent differentials to NYMEX Henry Hub.</a:t>
            </a:r>
          </a:p>
          <a:p>
            <a:pPr marL="0" marR="0" lvl="0" indent="0" algn="l" defTabSz="901584" rtl="0" eaLnBrk="1" fontAlgn="auto" latinLnBrk="0" hangingPunct="1">
              <a:lnSpc>
                <a:spcPct val="100000"/>
              </a:lnSpc>
              <a:spcBef>
                <a:spcPts val="0"/>
              </a:spcBef>
              <a:spcAft>
                <a:spcPts val="0"/>
              </a:spcAft>
              <a:buClrTx/>
              <a:buSzTx/>
              <a:buFontTx/>
              <a:buNone/>
              <a:tabLst/>
              <a:defRPr/>
            </a:pPr>
            <a:r>
              <a:rPr kumimoji="0" lang="en-US" sz="650" b="0" i="1" u="none" strike="noStrike" kern="0" cap="none" spc="0" normalizeH="0" baseline="0" noProof="0" dirty="0">
                <a:ln>
                  <a:noFill/>
                </a:ln>
                <a:solidFill>
                  <a:srgbClr val="5F6062"/>
                </a:solidFill>
                <a:effectLst/>
                <a:uLnTx/>
                <a:uFillTx/>
                <a:latin typeface="Arial" panose="020B0604020202020204" pitchFamily="34" charset="0"/>
                <a:ea typeface="+mn-ea"/>
                <a:cs typeface="Arial" panose="020B0604020202020204" pitchFamily="34" charset="0"/>
              </a:rPr>
              <a:t>1)  Peers include CHK, CNX, EQT, RRC and SWN.</a:t>
            </a:r>
          </a:p>
        </p:txBody>
      </p:sp>
      <p:sp>
        <p:nvSpPr>
          <p:cNvPr id="37" name="TextBox 36">
            <a:extLst>
              <a:ext uri="{FF2B5EF4-FFF2-40B4-BE49-F238E27FC236}">
                <a16:creationId xmlns:a16="http://schemas.microsoft.com/office/drawing/2014/main" id="{17360C51-9A3F-4B21-9427-9FC5E89A891F}"/>
              </a:ext>
            </a:extLst>
          </p:cNvPr>
          <p:cNvSpPr txBox="1"/>
          <p:nvPr/>
        </p:nvSpPr>
        <p:spPr>
          <a:xfrm>
            <a:off x="2132651" y="5551013"/>
            <a:ext cx="52771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9">
                    <a:lumMod val="50000"/>
                  </a:srgbClr>
                </a:solidFill>
                <a:effectLst/>
                <a:uLnTx/>
                <a:uFillTx/>
                <a:latin typeface="Segoe UI Black" panose="020B0A02040204020203" pitchFamily="34" charset="0"/>
                <a:ea typeface="Segoe UI Black" panose="020B0A02040204020203" pitchFamily="34" charset="0"/>
                <a:cs typeface="+mn-cs"/>
              </a:rPr>
              <a:t>TX</a:t>
            </a:r>
          </a:p>
        </p:txBody>
      </p:sp>
      <p:sp>
        <p:nvSpPr>
          <p:cNvPr id="38" name="Slide Number Placeholder 2">
            <a:extLst>
              <a:ext uri="{FF2B5EF4-FFF2-40B4-BE49-F238E27FC236}">
                <a16:creationId xmlns:a16="http://schemas.microsoft.com/office/drawing/2014/main" id="{FE7F8B0C-5E1E-433F-911A-E4E4FE62A835}"/>
              </a:ext>
            </a:extLst>
          </p:cNvPr>
          <p:cNvSpPr txBox="1">
            <a:spLocks/>
          </p:cNvSpPr>
          <p:nvPr/>
        </p:nvSpPr>
        <p:spPr>
          <a:xfrm>
            <a:off x="6982896" y="6579614"/>
            <a:ext cx="2057400" cy="2504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06364C-EE55-4B16-8CAB-B0A22A08E51F}" type="slidenum">
              <a:rPr kumimoji="0" lang="en-US" sz="1200" b="1" i="0" u="none" strike="noStrike" kern="1200" cap="none" spc="0" normalizeH="0" baseline="0" noProof="0" smtClean="0">
                <a:ln>
                  <a:noFill/>
                </a:ln>
                <a:solidFill>
                  <a:srgbClr val="595959"/>
                </a:solidFill>
                <a:effectLst/>
                <a:uLnTx/>
                <a:uFillTx/>
                <a:latin typeface="Archivo"/>
                <a:ea typeface="+mn-ea"/>
                <a:cs typeface="Segoe UI Light"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srgbClr val="595959"/>
              </a:solidFill>
              <a:effectLst/>
              <a:uLnTx/>
              <a:uFillTx/>
              <a:latin typeface="Archivo"/>
              <a:ea typeface="+mn-ea"/>
              <a:cs typeface="Segoe UI Light" panose="020B0502040204020203" pitchFamily="34" charset="0"/>
            </a:endParaRPr>
          </a:p>
        </p:txBody>
      </p:sp>
      <p:sp>
        <p:nvSpPr>
          <p:cNvPr id="5" name="Speech Bubble: Rectangle with Corners Rounded 4">
            <a:extLst>
              <a:ext uri="{FF2B5EF4-FFF2-40B4-BE49-F238E27FC236}">
                <a16:creationId xmlns:a16="http://schemas.microsoft.com/office/drawing/2014/main" id="{A3BD6214-570D-4E64-802F-407B154FBDB1}"/>
              </a:ext>
            </a:extLst>
          </p:cNvPr>
          <p:cNvSpPr/>
          <p:nvPr/>
        </p:nvSpPr>
        <p:spPr>
          <a:xfrm>
            <a:off x="2089750" y="1134898"/>
            <a:ext cx="1957101" cy="2557454"/>
          </a:xfrm>
          <a:prstGeom prst="wedgeRoundRectCallout">
            <a:avLst>
              <a:gd name="adj1" fmla="val 82029"/>
              <a:gd name="adj2" fmla="val 63151"/>
              <a:gd name="adj3" fmla="val 16667"/>
            </a:avLst>
          </a:prstGeom>
          <a:solidFill>
            <a:schemeClr val="bg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66FF"/>
                </a:solidFill>
                <a:effectLst/>
                <a:uLnTx/>
                <a:uFillTx/>
                <a:latin typeface="Archivo"/>
                <a:ea typeface="+mn-ea"/>
                <a:cs typeface="+mn-cs"/>
              </a:rPr>
              <a:t>“While everything 100 miles back of Henry Hub could be at $3-4/MMBtu regional cash price, Henry Hub cash could find itself at periods of time comfortably above $5/MMBtu.”</a:t>
            </a:r>
          </a:p>
          <a:p>
            <a:pPr marL="0" marR="0" lvl="0" indent="0" algn="r" defTabSz="457200" rtl="0" eaLnBrk="1" fontAlgn="auto" latinLnBrk="0" hangingPunct="1">
              <a:lnSpc>
                <a:spcPct val="100000"/>
              </a:lnSpc>
              <a:spcBef>
                <a:spcPts val="600"/>
              </a:spcBef>
              <a:spcAft>
                <a:spcPts val="0"/>
              </a:spcAft>
              <a:buClrTx/>
              <a:buSzTx/>
              <a:buFontTx/>
              <a:buNone/>
              <a:tabLst/>
              <a:defRPr/>
            </a:pPr>
            <a:r>
              <a:rPr kumimoji="0" lang="en-US" sz="1300" b="1" i="0" u="none" strike="noStrike" kern="1200" cap="none" spc="0" normalizeH="0" baseline="0" noProof="0" dirty="0">
                <a:ln>
                  <a:noFill/>
                </a:ln>
                <a:solidFill>
                  <a:srgbClr val="0066FF"/>
                </a:solidFill>
                <a:effectLst/>
                <a:uLnTx/>
                <a:uFillTx/>
                <a:latin typeface="Archivo"/>
                <a:ea typeface="+mn-ea"/>
                <a:cs typeface="+mn-cs"/>
              </a:rPr>
              <a:t>- JPM Commodities Research </a:t>
            </a:r>
          </a:p>
        </p:txBody>
      </p:sp>
      <p:graphicFrame>
        <p:nvGraphicFramePr>
          <p:cNvPr id="39" name="Chart 38">
            <a:extLst>
              <a:ext uri="{FF2B5EF4-FFF2-40B4-BE49-F238E27FC236}">
                <a16:creationId xmlns:a16="http://schemas.microsoft.com/office/drawing/2014/main" id="{511D985D-9B73-41C2-8509-782EB9C273D7}"/>
              </a:ext>
            </a:extLst>
          </p:cNvPr>
          <p:cNvGraphicFramePr>
            <a:graphicFrameLocks/>
          </p:cNvGraphicFramePr>
          <p:nvPr>
            <p:extLst>
              <p:ext uri="{D42A27DB-BD31-4B8C-83A1-F6EECF244321}">
                <p14:modId xmlns:p14="http://schemas.microsoft.com/office/powerpoint/2010/main" val="3316012759"/>
              </p:ext>
            </p:extLst>
          </p:nvPr>
        </p:nvGraphicFramePr>
        <p:xfrm>
          <a:off x="-91576" y="1061174"/>
          <a:ext cx="2159511" cy="2882176"/>
        </p:xfrm>
        <a:graphic>
          <a:graphicData uri="http://schemas.openxmlformats.org/drawingml/2006/chart">
            <c:chart xmlns:c="http://schemas.openxmlformats.org/drawingml/2006/chart" xmlns:r="http://schemas.openxmlformats.org/officeDocument/2006/relationships" r:id="rId3"/>
          </a:graphicData>
        </a:graphic>
      </p:graphicFrame>
      <p:sp>
        <p:nvSpPr>
          <p:cNvPr id="40" name="Flowchart: Process 39">
            <a:extLst>
              <a:ext uri="{FF2B5EF4-FFF2-40B4-BE49-F238E27FC236}">
                <a16:creationId xmlns:a16="http://schemas.microsoft.com/office/drawing/2014/main" id="{08307936-403D-413C-8FF3-5D100DCFCC3A}"/>
              </a:ext>
            </a:extLst>
          </p:cNvPr>
          <p:cNvSpPr/>
          <p:nvPr/>
        </p:nvSpPr>
        <p:spPr>
          <a:xfrm>
            <a:off x="-38907" y="1159342"/>
            <a:ext cx="2169518" cy="365724"/>
          </a:xfrm>
          <a:prstGeom prst="flowChartProcess">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48513"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66FF"/>
                </a:solidFill>
                <a:effectLst/>
                <a:uLnTx/>
                <a:uFillTx/>
                <a:latin typeface="Archivo"/>
                <a:ea typeface="Segoe UI Black" panose="020B0A02040204020203" pitchFamily="34" charset="0"/>
                <a:cs typeface="Segoe UI Semibold" panose="020B0702040204020203" pitchFamily="34" charset="0"/>
              </a:rPr>
              <a:t>Henry Hub-Linked</a:t>
            </a:r>
            <a:r>
              <a:rPr kumimoji="0" lang="en-US" sz="1500" b="1" i="0" u="none" strike="noStrike" kern="1200" cap="none" spc="0" normalizeH="0" baseline="0" noProof="0" dirty="0">
                <a:ln>
                  <a:noFill/>
                </a:ln>
                <a:solidFill>
                  <a:srgbClr val="0066FF"/>
                </a:solidFill>
                <a:effectLst/>
                <a:uLnTx/>
                <a:uFillTx/>
                <a:latin typeface="Archivo"/>
                <a:ea typeface="Segoe UI Black" panose="020B0A02040204020203" pitchFamily="34" charset="0"/>
                <a:cs typeface="Segoe UI Semibold" panose="020B0702040204020203" pitchFamily="34" charset="0"/>
              </a:rPr>
              <a:t> </a:t>
            </a:r>
          </a:p>
          <a:p>
            <a:pPr marL="0" marR="0" lvl="0" indent="0" algn="l" defTabSz="748513"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66FF"/>
                </a:solidFill>
                <a:effectLst/>
                <a:uLnTx/>
                <a:uFillTx/>
                <a:latin typeface="Archivo"/>
                <a:ea typeface="Segoe UI Black" panose="020B0A02040204020203" pitchFamily="34" charset="0"/>
                <a:cs typeface="Segoe UI Semibold" panose="020B0702040204020203" pitchFamily="34" charset="0"/>
              </a:rPr>
              <a:t>(% of ‘24E Production)</a:t>
            </a:r>
            <a:endParaRPr kumimoji="0" lang="fr-FR" sz="1200" b="1" i="0" u="none" strike="noStrike" kern="1200" cap="none" spc="0" normalizeH="0" baseline="0" noProof="0" dirty="0">
              <a:ln>
                <a:noFill/>
              </a:ln>
              <a:solidFill>
                <a:srgbClr val="0066FF"/>
              </a:solidFill>
              <a:effectLst/>
              <a:uLnTx/>
              <a:uFillTx/>
              <a:latin typeface="Archivo"/>
              <a:ea typeface="Segoe UI Black" panose="020B0A02040204020203" pitchFamily="34" charset="0"/>
              <a:cs typeface="Segoe UI Semibold" panose="020B0702040204020203" pitchFamily="34" charset="0"/>
            </a:endParaRPr>
          </a:p>
        </p:txBody>
      </p:sp>
      <p:sp>
        <p:nvSpPr>
          <p:cNvPr id="4" name="Oval 3">
            <a:extLst>
              <a:ext uri="{FF2B5EF4-FFF2-40B4-BE49-F238E27FC236}">
                <a16:creationId xmlns:a16="http://schemas.microsoft.com/office/drawing/2014/main" id="{C2F7CA30-CA6C-4171-A961-FDEB11BF4561}"/>
              </a:ext>
            </a:extLst>
          </p:cNvPr>
          <p:cNvSpPr/>
          <p:nvPr/>
        </p:nvSpPr>
        <p:spPr>
          <a:xfrm>
            <a:off x="255424" y="1664016"/>
            <a:ext cx="487582" cy="355136"/>
          </a:xfrm>
          <a:prstGeom prst="ellipse">
            <a:avLst/>
          </a:prstGeom>
          <a:noFill/>
          <a:ln w="285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chivo"/>
              <a:ea typeface="+mn-ea"/>
              <a:cs typeface="+mn-cs"/>
            </a:endParaRPr>
          </a:p>
        </p:txBody>
      </p:sp>
      <p:pic>
        <p:nvPicPr>
          <p:cNvPr id="41" name="Picture 40">
            <a:extLst>
              <a:ext uri="{FF2B5EF4-FFF2-40B4-BE49-F238E27FC236}">
                <a16:creationId xmlns:a16="http://schemas.microsoft.com/office/drawing/2014/main" id="{57777B76-7783-4C34-9152-1E27D1B6930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9753" y="3389506"/>
            <a:ext cx="642555" cy="436937"/>
          </a:xfrm>
          <a:prstGeom prst="rect">
            <a:avLst/>
          </a:prstGeom>
          <a:solidFill>
            <a:schemeClr val="bg1"/>
          </a:solidFill>
        </p:spPr>
      </p:pic>
      <p:cxnSp>
        <p:nvCxnSpPr>
          <p:cNvPr id="9" name="Straight Connector 8">
            <a:extLst>
              <a:ext uri="{FF2B5EF4-FFF2-40B4-BE49-F238E27FC236}">
                <a16:creationId xmlns:a16="http://schemas.microsoft.com/office/drawing/2014/main" id="{6DD6D1E4-299A-4D10-9B48-C9773CFB0D05}"/>
              </a:ext>
            </a:extLst>
          </p:cNvPr>
          <p:cNvCxnSpPr>
            <a:cxnSpLocks/>
          </p:cNvCxnSpPr>
          <p:nvPr/>
        </p:nvCxnSpPr>
        <p:spPr>
          <a:xfrm>
            <a:off x="37293" y="1600200"/>
            <a:ext cx="1963373" cy="0"/>
          </a:xfrm>
          <a:prstGeom prst="line">
            <a:avLst/>
          </a:prstGeom>
          <a:ln w="19050">
            <a:solidFill>
              <a:srgbClr val="0066FF"/>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6F5F674-1064-4549-BD19-ECEBB444EE9C}"/>
              </a:ext>
            </a:extLst>
          </p:cNvPr>
          <p:cNvSpPr/>
          <p:nvPr/>
        </p:nvSpPr>
        <p:spPr>
          <a:xfrm>
            <a:off x="1771301" y="3607974"/>
            <a:ext cx="458731"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30000" noProof="0" dirty="0">
                <a:ln>
                  <a:noFill/>
                </a:ln>
                <a:solidFill>
                  <a:srgbClr val="595959"/>
                </a:solidFill>
                <a:effectLst/>
                <a:uLnTx/>
                <a:uFillTx/>
                <a:latin typeface="Archivo"/>
                <a:ea typeface="Cambria" panose="02040503050406030204" pitchFamily="18" charset="0"/>
                <a:cs typeface="Segoe UI Semibold" panose="020B0702040204020203" pitchFamily="34" charset="0"/>
              </a:rPr>
              <a:t>(1)</a:t>
            </a:r>
          </a:p>
        </p:txBody>
      </p:sp>
      <p:pic>
        <p:nvPicPr>
          <p:cNvPr id="35" name="Picture 34">
            <a:extLst>
              <a:ext uri="{FF2B5EF4-FFF2-40B4-BE49-F238E27FC236}">
                <a16:creationId xmlns:a16="http://schemas.microsoft.com/office/drawing/2014/main" id="{98919331-984D-4878-A814-A1C86254075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7828581" y="3776437"/>
            <a:ext cx="411763" cy="138811"/>
          </a:xfrm>
          <a:prstGeom prst="rect">
            <a:avLst/>
          </a:prstGeom>
        </p:spPr>
      </p:pic>
      <p:pic>
        <p:nvPicPr>
          <p:cNvPr id="36" name="Picture 35">
            <a:extLst>
              <a:ext uri="{FF2B5EF4-FFF2-40B4-BE49-F238E27FC236}">
                <a16:creationId xmlns:a16="http://schemas.microsoft.com/office/drawing/2014/main" id="{AB4050A9-5C8A-48DC-9427-2D2F2118578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621979">
            <a:off x="7991225" y="3772027"/>
            <a:ext cx="281250" cy="138811"/>
          </a:xfrm>
          <a:prstGeom prst="rect">
            <a:avLst/>
          </a:prstGeom>
        </p:spPr>
      </p:pic>
      <p:sp>
        <p:nvSpPr>
          <p:cNvPr id="56" name="TextBox 55">
            <a:extLst>
              <a:ext uri="{FF2B5EF4-FFF2-40B4-BE49-F238E27FC236}">
                <a16:creationId xmlns:a16="http://schemas.microsoft.com/office/drawing/2014/main" id="{A0C4397F-40AB-490F-A1D5-4E179AC32732}"/>
              </a:ext>
            </a:extLst>
          </p:cNvPr>
          <p:cNvSpPr txBox="1"/>
          <p:nvPr/>
        </p:nvSpPr>
        <p:spPr>
          <a:xfrm>
            <a:off x="7362720" y="3629380"/>
            <a:ext cx="1810111" cy="461665"/>
          </a:xfrm>
          <a:prstGeom prst="rect">
            <a:avLst/>
          </a:prstGeom>
          <a:noFill/>
          <a:effectLst>
            <a:glow rad="101600">
              <a:srgbClr val="156048">
                <a:satMod val="175000"/>
                <a:alpha val="40000"/>
              </a:srgb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glow rad="139700">
                    <a:srgbClr val="5F6062">
                      <a:lumMod val="50000"/>
                    </a:srgbClr>
                  </a:glow>
                </a:effectLst>
                <a:uLnTx/>
                <a:uFillTx/>
                <a:latin typeface="Arial Black" panose="020B0A04020102020204" pitchFamily="34" charset="0"/>
                <a:ea typeface="+mn-ea"/>
                <a:cs typeface="+mn-cs"/>
              </a:rPr>
              <a:t>TGP 500L</a:t>
            </a:r>
          </a:p>
        </p:txBody>
      </p:sp>
    </p:spTree>
    <p:extLst>
      <p:ext uri="{BB962C8B-B14F-4D97-AF65-F5344CB8AC3E}">
        <p14:creationId xmlns:p14="http://schemas.microsoft.com/office/powerpoint/2010/main" val="26633213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10.xml><?xml version="1.0" encoding="utf-8"?>
<p:tagLst xmlns:a="http://schemas.openxmlformats.org/drawingml/2006/main" xmlns:r="http://schemas.openxmlformats.org/officeDocument/2006/relationships" xmlns:p="http://schemas.openxmlformats.org/presentationml/2006/main">
  <p:tag name="AFSPANMODE" val="span"/>
</p:tagLst>
</file>

<file path=ppt/tags/tag2.xml><?xml version="1.0" encoding="utf-8"?>
<p:tagLst xmlns:a="http://schemas.openxmlformats.org/drawingml/2006/main" xmlns:r="http://schemas.openxmlformats.org/officeDocument/2006/relationships" xmlns:p="http://schemas.openxmlformats.org/presentationml/2006/main">
  <p:tag name="IGNOREFONTNONCOMPLIANCE" val="0"/>
  <p:tag name="FONTNAME" val="Times New Roman"/>
  <p:tag name="FONTSIZE" val="8"/>
  <p:tag name="FONTBOLD" val="0"/>
  <p:tag name="FONTITALIC" val="-1"/>
  <p:tag name="FONTULINE" val="0"/>
  <p:tag name="FONTSHADOW" val="0"/>
  <p:tag name="FONTALIGNMENT" val="1"/>
  <p:tag name="FONTCOLOR" val="0"/>
  <p:tag name="FONT_COLOR_TYPE" val="1"/>
  <p:tag name="FONT_COLOR_SCHEME_INDEX" val="0"/>
  <p:tag name="IGNORECOLORLINESNONCOMPLIANCE" val="0"/>
  <p:tag name="FILLVISIBLE" val="0"/>
  <p:tag name="FILLCOLOR" val="3687680"/>
  <p:tag name="FILL_COLOR_SCHEME_INDEX" val="5"/>
  <p:tag name="FILL_COLOR_TYPE" val="2"/>
  <p:tag name="FILLCOLORING" val="No Fill"/>
  <p:tag name="LINEVISIBLE" val="0"/>
  <p:tag name="LINECOLOR" val="3687680"/>
  <p:tag name="LINE_COLOR_SCHEME_INDEX" val="2"/>
  <p:tag name="LINE_COLOR_TYPE" val="2"/>
  <p:tag name="LINECOLORING" val="No Line"/>
  <p:tag name="IGNOREPOSITIONNONCOMPLIANCE" val="0"/>
  <p:tag name="POSITIONTOP" val="528"/>
  <p:tag name="POSITIONLEFT" val="54"/>
  <p:tag name="IGNORESIZENONCOMPLIANCE" val="0"/>
  <p:tag name="SIZEWIDTH" val="684"/>
  <p:tag name="SIZEHEIGHT" val="24"/>
  <p:tag name="ENAME" val="SLIDEFOOTER"/>
</p:tagLst>
</file>

<file path=ppt/tags/tag3.xml><?xml version="1.0" encoding="utf-8"?>
<p:tagLst xmlns:a="http://schemas.openxmlformats.org/drawingml/2006/main" xmlns:r="http://schemas.openxmlformats.org/officeDocument/2006/relationships" xmlns:p="http://schemas.openxmlformats.org/presentationml/2006/main">
  <p:tag name="IGNOREFONTNONCOMPLIANCE" val="0"/>
  <p:tag name="FONTNAME" val="Times New Roman"/>
  <p:tag name="FONTSIZE" val="8"/>
  <p:tag name="FONTBOLD" val="0"/>
  <p:tag name="FONTITALIC" val="-1"/>
  <p:tag name="FONTULINE" val="0"/>
  <p:tag name="FONTSHADOW" val="0"/>
  <p:tag name="FONTALIGNMENT" val="1"/>
  <p:tag name="FONTCOLOR" val="0"/>
  <p:tag name="FONT_COLOR_TYPE" val="1"/>
  <p:tag name="FONT_COLOR_SCHEME_INDEX" val="0"/>
  <p:tag name="IGNORECOLORLINESNONCOMPLIANCE" val="0"/>
  <p:tag name="FILLVISIBLE" val="0"/>
  <p:tag name="FILLCOLOR" val="3687680"/>
  <p:tag name="FILL_COLOR_SCHEME_INDEX" val="5"/>
  <p:tag name="FILL_COLOR_TYPE" val="2"/>
  <p:tag name="FILLCOLORING" val="No Fill"/>
  <p:tag name="LINEVISIBLE" val="0"/>
  <p:tag name="LINECOLOR" val="3687680"/>
  <p:tag name="LINE_COLOR_SCHEME_INDEX" val="2"/>
  <p:tag name="LINE_COLOR_TYPE" val="2"/>
  <p:tag name="LINECOLORING" val="No Line"/>
  <p:tag name="IGNOREPOSITIONNONCOMPLIANCE" val="0"/>
  <p:tag name="POSITIONTOP" val="528"/>
  <p:tag name="POSITIONLEFT" val="54"/>
  <p:tag name="IGNORESIZENONCOMPLIANCE" val="0"/>
  <p:tag name="SIZEWIDTH" val="684"/>
  <p:tag name="SIZEHEIGHT" val="24"/>
  <p:tag name="ENAME" val="SLIDEFOOTER"/>
</p:tagLst>
</file>

<file path=ppt/tags/tag4.xml><?xml version="1.0" encoding="utf-8"?>
<p:tagLst xmlns:a="http://schemas.openxmlformats.org/drawingml/2006/main" xmlns:r="http://schemas.openxmlformats.org/officeDocument/2006/relationships" xmlns:p="http://schemas.openxmlformats.org/presentationml/2006/main">
  <p:tag name="IGNOREFONTNONCOMPLIANCE" val="0"/>
  <p:tag name="FONTNAME" val="Times New Roman"/>
  <p:tag name="FONTSIZE" val="8"/>
  <p:tag name="FONTBOLD" val="0"/>
  <p:tag name="FONTITALIC" val="-1"/>
  <p:tag name="FONTULINE" val="0"/>
  <p:tag name="FONTSHADOW" val="0"/>
  <p:tag name="FONTALIGNMENT" val="1"/>
  <p:tag name="FONTCOLOR" val="0"/>
  <p:tag name="FONT_COLOR_TYPE" val="1"/>
  <p:tag name="FONT_COLOR_SCHEME_INDEX" val="0"/>
  <p:tag name="IGNORECOLORLINESNONCOMPLIANCE" val="0"/>
  <p:tag name="FILLVISIBLE" val="0"/>
  <p:tag name="FILLCOLOR" val="3687680"/>
  <p:tag name="FILL_COLOR_SCHEME_INDEX" val="5"/>
  <p:tag name="FILL_COLOR_TYPE" val="2"/>
  <p:tag name="FILLCOLORING" val="No Fill"/>
  <p:tag name="LINEVISIBLE" val="0"/>
  <p:tag name="LINECOLOR" val="3687680"/>
  <p:tag name="LINE_COLOR_SCHEME_INDEX" val="2"/>
  <p:tag name="LINE_COLOR_TYPE" val="2"/>
  <p:tag name="LINECOLORING" val="No Line"/>
  <p:tag name="IGNOREPOSITIONNONCOMPLIANCE" val="0"/>
  <p:tag name="POSITIONTOP" val="528"/>
  <p:tag name="POSITIONLEFT" val="54"/>
  <p:tag name="IGNORESIZENONCOMPLIANCE" val="0"/>
  <p:tag name="SIZEWIDTH" val="684"/>
  <p:tag name="SIZEHEIGHT" val="24"/>
  <p:tag name="ENAME" val="SLIDEFOOTER"/>
</p:tagLst>
</file>

<file path=ppt/tags/tag5.xml><?xml version="1.0" encoding="utf-8"?>
<p:tagLst xmlns:a="http://schemas.openxmlformats.org/drawingml/2006/main" xmlns:r="http://schemas.openxmlformats.org/officeDocument/2006/relationships" xmlns:p="http://schemas.openxmlformats.org/presentationml/2006/main">
  <p:tag name="IGNOREFONTNONCOMPLIANCE" val="0"/>
  <p:tag name="FONTNAME" val="Times New Roman"/>
  <p:tag name="FONTSIZE" val="8"/>
  <p:tag name="FONTBOLD" val="0"/>
  <p:tag name="FONTITALIC" val="-1"/>
  <p:tag name="FONTULINE" val="0"/>
  <p:tag name="FONTSHADOW" val="0"/>
  <p:tag name="FONTALIGNMENT" val="1"/>
  <p:tag name="FONTCOLOR" val="0"/>
  <p:tag name="FONT_COLOR_TYPE" val="1"/>
  <p:tag name="FONT_COLOR_SCHEME_INDEX" val="0"/>
  <p:tag name="IGNORECOLORLINESNONCOMPLIANCE" val="0"/>
  <p:tag name="FILLVISIBLE" val="0"/>
  <p:tag name="FILLCOLOR" val="3687680"/>
  <p:tag name="FILL_COLOR_SCHEME_INDEX" val="5"/>
  <p:tag name="FILL_COLOR_TYPE" val="2"/>
  <p:tag name="FILLCOLORING" val="No Fill"/>
  <p:tag name="LINEVISIBLE" val="0"/>
  <p:tag name="LINECOLOR" val="3687680"/>
  <p:tag name="LINE_COLOR_SCHEME_INDEX" val="2"/>
  <p:tag name="LINE_COLOR_TYPE" val="2"/>
  <p:tag name="LINECOLORING" val="No Line"/>
  <p:tag name="IGNOREPOSITIONNONCOMPLIANCE" val="0"/>
  <p:tag name="POSITIONTOP" val="528"/>
  <p:tag name="POSITIONLEFT" val="54"/>
  <p:tag name="IGNORESIZENONCOMPLIANCE" val="0"/>
  <p:tag name="SIZEWIDTH" val="684"/>
  <p:tag name="SIZEHEIGHT" val="24"/>
  <p:tag name="ENAME" val="SLIDEFOOTER"/>
</p:tagLst>
</file>

<file path=ppt/tags/tag6.xml><?xml version="1.0" encoding="utf-8"?>
<p:tagLst xmlns:a="http://schemas.openxmlformats.org/drawingml/2006/main" xmlns:r="http://schemas.openxmlformats.org/officeDocument/2006/relationships" xmlns:p="http://schemas.openxmlformats.org/presentationml/2006/main">
  <p:tag name="IGNOREFONTNONCOMPLIANCE" val="0"/>
  <p:tag name="FONTNAME" val="Times New Roman"/>
  <p:tag name="FONTSIZE" val="8"/>
  <p:tag name="FONTBOLD" val="0"/>
  <p:tag name="FONTITALIC" val="-1"/>
  <p:tag name="FONTULINE" val="0"/>
  <p:tag name="FONTSHADOW" val="0"/>
  <p:tag name="FONTALIGNMENT" val="1"/>
  <p:tag name="FONTCOLOR" val="0"/>
  <p:tag name="FONT_COLOR_TYPE" val="1"/>
  <p:tag name="FONT_COLOR_SCHEME_INDEX" val="0"/>
  <p:tag name="IGNORECOLORLINESNONCOMPLIANCE" val="0"/>
  <p:tag name="FILLVISIBLE" val="0"/>
  <p:tag name="FILLCOLOR" val="3687680"/>
  <p:tag name="FILL_COLOR_SCHEME_INDEX" val="5"/>
  <p:tag name="FILL_COLOR_TYPE" val="2"/>
  <p:tag name="FILLCOLORING" val="No Fill"/>
  <p:tag name="LINEVISIBLE" val="0"/>
  <p:tag name="LINECOLOR" val="3687680"/>
  <p:tag name="LINE_COLOR_SCHEME_INDEX" val="2"/>
  <p:tag name="LINE_COLOR_TYPE" val="2"/>
  <p:tag name="LINECOLORING" val="No Line"/>
  <p:tag name="IGNOREPOSITIONNONCOMPLIANCE" val="0"/>
  <p:tag name="POSITIONTOP" val="528"/>
  <p:tag name="POSITIONLEFT" val="54"/>
  <p:tag name="IGNORESIZENONCOMPLIANCE" val="0"/>
  <p:tag name="SIZEWIDTH" val="684"/>
  <p:tag name="SIZEHEIGHT" val="24"/>
  <p:tag name="ENAME" val="SLIDEFOOTER"/>
</p:tagLst>
</file>

<file path=ppt/tags/tag7.xml><?xml version="1.0" encoding="utf-8"?>
<p:tagLst xmlns:a="http://schemas.openxmlformats.org/drawingml/2006/main" xmlns:r="http://schemas.openxmlformats.org/officeDocument/2006/relationships" xmlns:p="http://schemas.openxmlformats.org/presentationml/2006/main">
  <p:tag name="IGNOREFONTNONCOMPLIANCE" val="0"/>
  <p:tag name="FONTNAME" val="Times New Roman"/>
  <p:tag name="FONTSIZE" val="8"/>
  <p:tag name="FONTBOLD" val="0"/>
  <p:tag name="FONTITALIC" val="-1"/>
  <p:tag name="FONTULINE" val="0"/>
  <p:tag name="FONTSHADOW" val="0"/>
  <p:tag name="FONTALIGNMENT" val="1"/>
  <p:tag name="FONTCOLOR" val="0"/>
  <p:tag name="FONT_COLOR_TYPE" val="1"/>
  <p:tag name="FONT_COLOR_SCHEME_INDEX" val="0"/>
  <p:tag name="IGNORECOLORLINESNONCOMPLIANCE" val="0"/>
  <p:tag name="FILLVISIBLE" val="0"/>
  <p:tag name="FILLCOLOR" val="3687680"/>
  <p:tag name="FILL_COLOR_SCHEME_INDEX" val="5"/>
  <p:tag name="FILL_COLOR_TYPE" val="2"/>
  <p:tag name="FILLCOLORING" val="No Fill"/>
  <p:tag name="LINEVISIBLE" val="0"/>
  <p:tag name="LINECOLOR" val="3687680"/>
  <p:tag name="LINE_COLOR_SCHEME_INDEX" val="2"/>
  <p:tag name="LINE_COLOR_TYPE" val="2"/>
  <p:tag name="LINECOLORING" val="No Line"/>
  <p:tag name="IGNOREPOSITIONNONCOMPLIANCE" val="0"/>
  <p:tag name="POSITIONTOP" val="528"/>
  <p:tag name="POSITIONLEFT" val="54"/>
  <p:tag name="IGNORESIZENONCOMPLIANCE" val="0"/>
  <p:tag name="SIZEWIDTH" val="684"/>
  <p:tag name="SIZEHEIGHT" val="24"/>
  <p:tag name="ENAME" val="SLIDEFOOTER"/>
</p:tagLst>
</file>

<file path=ppt/tags/tag8.xml><?xml version="1.0" encoding="utf-8"?>
<p:tagLst xmlns:a="http://schemas.openxmlformats.org/drawingml/2006/main" xmlns:r="http://schemas.openxmlformats.org/officeDocument/2006/relationships" xmlns:p="http://schemas.openxmlformats.org/presentationml/2006/main">
  <p:tag name="AFSPANMODE" val="span"/>
</p:tagLst>
</file>

<file path=ppt/tags/tag9.xml><?xml version="1.0" encoding="utf-8"?>
<p:tagLst xmlns:a="http://schemas.openxmlformats.org/drawingml/2006/main" xmlns:r="http://schemas.openxmlformats.org/officeDocument/2006/relationships" xmlns:p="http://schemas.openxmlformats.org/presentationml/2006/main">
  <p:tag name="IGNOREFONTNONCOMPLIANCE" val="0"/>
  <p:tag name="FONTNAME" val="Times New Roman"/>
  <p:tag name="FONTSIZE" val="8"/>
  <p:tag name="FONTBOLD" val="0"/>
  <p:tag name="FONTITALIC" val="-1"/>
  <p:tag name="FONTULINE" val="0"/>
  <p:tag name="FONTSHADOW" val="0"/>
  <p:tag name="FONTALIGNMENT" val="1"/>
  <p:tag name="FONTCOLOR" val="0"/>
  <p:tag name="FONT_COLOR_TYPE" val="1"/>
  <p:tag name="FONT_COLOR_SCHEME_INDEX" val="0"/>
  <p:tag name="IGNORECOLORLINESNONCOMPLIANCE" val="0"/>
  <p:tag name="FILLVISIBLE" val="0"/>
  <p:tag name="FILLCOLOR" val="3687680"/>
  <p:tag name="FILL_COLOR_SCHEME_INDEX" val="5"/>
  <p:tag name="FILL_COLOR_TYPE" val="2"/>
  <p:tag name="FILLCOLORING" val="No Fill"/>
  <p:tag name="LINEVISIBLE" val="0"/>
  <p:tag name="LINECOLOR" val="3687680"/>
  <p:tag name="LINE_COLOR_SCHEME_INDEX" val="2"/>
  <p:tag name="LINE_COLOR_TYPE" val="2"/>
  <p:tag name="LINECOLORING" val="No Line"/>
  <p:tag name="IGNOREPOSITIONNONCOMPLIANCE" val="0"/>
  <p:tag name="POSITIONTOP" val="528"/>
  <p:tag name="POSITIONLEFT" val="54"/>
  <p:tag name="IGNORESIZENONCOMPLIANCE" val="0"/>
  <p:tag name="SIZEWIDTH" val="684"/>
  <p:tag name="SIZEHEIGHT" val="24"/>
  <p:tag name="ENAME" val="SLIDEFOOTER"/>
</p:tagLst>
</file>

<file path=ppt/theme/theme1.xml><?xml version="1.0" encoding="utf-8"?>
<a:theme xmlns:a="http://schemas.openxmlformats.org/drawingml/2006/main" name="Office Theme">
  <a:themeElements>
    <a:clrScheme name="AR Color Template">
      <a:dk1>
        <a:srgbClr val="595959"/>
      </a:dk1>
      <a:lt1>
        <a:sysClr val="window" lastClr="FFFFFF"/>
      </a:lt1>
      <a:dk2>
        <a:srgbClr val="595959"/>
      </a:dk2>
      <a:lt2>
        <a:srgbClr val="FFFFFF"/>
      </a:lt2>
      <a:accent1>
        <a:srgbClr val="156048"/>
      </a:accent1>
      <a:accent2>
        <a:srgbClr val="ED7D31"/>
      </a:accent2>
      <a:accent3>
        <a:srgbClr val="FFC000"/>
      </a:accent3>
      <a:accent4>
        <a:srgbClr val="70AD47"/>
      </a:accent4>
      <a:accent5>
        <a:srgbClr val="954F72"/>
      </a:accent5>
      <a:accent6>
        <a:srgbClr val="A5A5A5"/>
      </a:accent6>
      <a:hlink>
        <a:srgbClr val="000000"/>
      </a:hlink>
      <a:folHlink>
        <a:srgbClr val="000000"/>
      </a:folHlink>
    </a:clrScheme>
    <a:fontScheme name="Antero Archivo">
      <a:majorFont>
        <a:latin typeface="Archivo"/>
        <a:ea typeface=""/>
        <a:cs typeface=""/>
      </a:majorFont>
      <a:minorFont>
        <a:latin typeface="Archiv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AR Color Template">
      <a:dk1>
        <a:srgbClr val="595959"/>
      </a:dk1>
      <a:lt1>
        <a:sysClr val="window" lastClr="FFFFFF"/>
      </a:lt1>
      <a:dk2>
        <a:srgbClr val="595959"/>
      </a:dk2>
      <a:lt2>
        <a:srgbClr val="FFFFFF"/>
      </a:lt2>
      <a:accent1>
        <a:srgbClr val="156048"/>
      </a:accent1>
      <a:accent2>
        <a:srgbClr val="ED7D31"/>
      </a:accent2>
      <a:accent3>
        <a:srgbClr val="FFC000"/>
      </a:accent3>
      <a:accent4>
        <a:srgbClr val="70AD47"/>
      </a:accent4>
      <a:accent5>
        <a:srgbClr val="954F72"/>
      </a:accent5>
      <a:accent6>
        <a:srgbClr val="A5A5A5"/>
      </a:accent6>
      <a:hlink>
        <a:srgbClr val="000000"/>
      </a:hlink>
      <a:folHlink>
        <a:srgbClr val="000000"/>
      </a:folHlink>
    </a:clrScheme>
    <a:fontScheme name="Antero Archivo">
      <a:majorFont>
        <a:latin typeface="Archivo"/>
        <a:ea typeface=""/>
        <a:cs typeface=""/>
      </a:majorFont>
      <a:minorFont>
        <a:latin typeface="Archiv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
  <a:themeElements>
    <a:clrScheme name="AR Color Template">
      <a:dk1>
        <a:srgbClr val="595959"/>
      </a:dk1>
      <a:lt1>
        <a:sysClr val="window" lastClr="FFFFFF"/>
      </a:lt1>
      <a:dk2>
        <a:srgbClr val="595959"/>
      </a:dk2>
      <a:lt2>
        <a:srgbClr val="FFFFFF"/>
      </a:lt2>
      <a:accent1>
        <a:srgbClr val="156048"/>
      </a:accent1>
      <a:accent2>
        <a:srgbClr val="ED7D31"/>
      </a:accent2>
      <a:accent3>
        <a:srgbClr val="FFC000"/>
      </a:accent3>
      <a:accent4>
        <a:srgbClr val="70AD47"/>
      </a:accent4>
      <a:accent5>
        <a:srgbClr val="954F72"/>
      </a:accent5>
      <a:accent6>
        <a:srgbClr val="A5A5A5"/>
      </a:accent6>
      <a:hlink>
        <a:srgbClr val="000000"/>
      </a:hlink>
      <a:folHlink>
        <a:srgbClr val="000000"/>
      </a:folHlink>
    </a:clrScheme>
    <a:fontScheme name="Antero Midstream- Archivo">
      <a:majorFont>
        <a:latin typeface="Archivo"/>
        <a:ea typeface=""/>
        <a:cs typeface=""/>
      </a:majorFont>
      <a:minorFont>
        <a:latin typeface="Archiv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R">
  <a:themeElements>
    <a:clrScheme name="AR Color Template">
      <a:dk1>
        <a:srgbClr val="595959"/>
      </a:dk1>
      <a:lt1>
        <a:sysClr val="window" lastClr="FFFFFF"/>
      </a:lt1>
      <a:dk2>
        <a:srgbClr val="595959"/>
      </a:dk2>
      <a:lt2>
        <a:srgbClr val="FFFFFF"/>
      </a:lt2>
      <a:accent1>
        <a:srgbClr val="156048"/>
      </a:accent1>
      <a:accent2>
        <a:srgbClr val="ED7D31"/>
      </a:accent2>
      <a:accent3>
        <a:srgbClr val="FFC000"/>
      </a:accent3>
      <a:accent4>
        <a:srgbClr val="70AD47"/>
      </a:accent4>
      <a:accent5>
        <a:srgbClr val="954F72"/>
      </a:accent5>
      <a:accent6>
        <a:srgbClr val="A5A5A5"/>
      </a:accent6>
      <a:hlink>
        <a:srgbClr val="000000"/>
      </a:hlink>
      <a:folHlink>
        <a:srgbClr val="000000"/>
      </a:folHlink>
    </a:clrScheme>
    <a:fontScheme name="Antero Midstream- Archivo">
      <a:majorFont>
        <a:latin typeface="Archivo"/>
        <a:ea typeface=""/>
        <a:cs typeface=""/>
      </a:majorFont>
      <a:minorFont>
        <a:latin typeface="Archiv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M">
  <a:themeElements>
    <a:clrScheme name="AM Color Template">
      <a:dk1>
        <a:srgbClr val="000000"/>
      </a:dk1>
      <a:lt1>
        <a:sysClr val="window" lastClr="FFFFFF"/>
      </a:lt1>
      <a:dk2>
        <a:srgbClr val="44546A"/>
      </a:dk2>
      <a:lt2>
        <a:srgbClr val="E7E6E6"/>
      </a:lt2>
      <a:accent1>
        <a:srgbClr val="2C5697"/>
      </a:accent1>
      <a:accent2>
        <a:srgbClr val="7DA1C4"/>
      </a:accent2>
      <a:accent3>
        <a:srgbClr val="BBC7D6"/>
      </a:accent3>
      <a:accent4>
        <a:srgbClr val="FFC000"/>
      </a:accent4>
      <a:accent5>
        <a:srgbClr val="70AD47"/>
      </a:accent5>
      <a:accent6>
        <a:srgbClr val="954F72"/>
      </a:accent6>
      <a:hlink>
        <a:srgbClr val="ED7D31"/>
      </a:hlink>
      <a:folHlink>
        <a:srgbClr val="954F72"/>
      </a:folHlink>
    </a:clrScheme>
    <a:fontScheme name="Antero Midstream- Archivo">
      <a:majorFont>
        <a:latin typeface="Archivo"/>
        <a:ea typeface=""/>
        <a:cs typeface=""/>
      </a:majorFont>
      <a:minorFont>
        <a:latin typeface="Archiv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AR Color Template">
      <a:dk1>
        <a:srgbClr val="595959"/>
      </a:dk1>
      <a:lt1>
        <a:sysClr val="window" lastClr="FFFFFF"/>
      </a:lt1>
      <a:dk2>
        <a:srgbClr val="595959"/>
      </a:dk2>
      <a:lt2>
        <a:srgbClr val="FFFFFF"/>
      </a:lt2>
      <a:accent1>
        <a:srgbClr val="156048"/>
      </a:accent1>
      <a:accent2>
        <a:srgbClr val="ED7D31"/>
      </a:accent2>
      <a:accent3>
        <a:srgbClr val="FFC000"/>
      </a:accent3>
      <a:accent4>
        <a:srgbClr val="70AD47"/>
      </a:accent4>
      <a:accent5>
        <a:srgbClr val="954F72"/>
      </a:accent5>
      <a:accent6>
        <a:srgbClr val="A5A5A5"/>
      </a:accent6>
      <a:hlink>
        <a:srgbClr val="000000"/>
      </a:hlink>
      <a:folHlink>
        <a:srgbClr val="000000"/>
      </a:folHlink>
    </a:clrScheme>
    <a:fontScheme name="Antero Archivo">
      <a:majorFont>
        <a:latin typeface="Archivo"/>
        <a:ea typeface=""/>
        <a:cs typeface=""/>
      </a:majorFont>
      <a:minorFont>
        <a:latin typeface="Archiv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AR Color Template">
      <a:dk1>
        <a:srgbClr val="595959"/>
      </a:dk1>
      <a:lt1>
        <a:sysClr val="window" lastClr="FFFFFF"/>
      </a:lt1>
      <a:dk2>
        <a:srgbClr val="595959"/>
      </a:dk2>
      <a:lt2>
        <a:srgbClr val="FFFFFF"/>
      </a:lt2>
      <a:accent1>
        <a:srgbClr val="156048"/>
      </a:accent1>
      <a:accent2>
        <a:srgbClr val="ED7D31"/>
      </a:accent2>
      <a:accent3>
        <a:srgbClr val="FFC000"/>
      </a:accent3>
      <a:accent4>
        <a:srgbClr val="70AD47"/>
      </a:accent4>
      <a:accent5>
        <a:srgbClr val="954F72"/>
      </a:accent5>
      <a:accent6>
        <a:srgbClr val="A5A5A5"/>
      </a:accent6>
      <a:hlink>
        <a:srgbClr val="000000"/>
      </a:hlink>
      <a:folHlink>
        <a:srgbClr val="000000"/>
      </a:folHlink>
    </a:clrScheme>
    <a:fontScheme name="Antero Archivo">
      <a:majorFont>
        <a:latin typeface="Archivo"/>
        <a:ea typeface=""/>
        <a:cs typeface=""/>
      </a:majorFont>
      <a:minorFont>
        <a:latin typeface="Archiv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ntero New">
    <a:dk1>
      <a:srgbClr val="5F6062"/>
    </a:dk1>
    <a:lt1>
      <a:srgbClr val="FFFFFF"/>
    </a:lt1>
    <a:dk2>
      <a:srgbClr val="156048"/>
    </a:dk2>
    <a:lt2>
      <a:srgbClr val="DAC2A0"/>
    </a:lt2>
    <a:accent1>
      <a:srgbClr val="156048"/>
    </a:accent1>
    <a:accent2>
      <a:srgbClr val="DC641E"/>
    </a:accent2>
    <a:accent3>
      <a:srgbClr val="FCB216"/>
    </a:accent3>
    <a:accent4>
      <a:srgbClr val="A077AF"/>
    </a:accent4>
    <a:accent5>
      <a:srgbClr val="4596B9"/>
    </a:accent5>
    <a:accent6>
      <a:srgbClr val="DAC2A0"/>
    </a:accent6>
    <a:hlink>
      <a:srgbClr val="4596B9"/>
    </a:hlink>
    <a:folHlink>
      <a:srgbClr val="A077AF"/>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19945</TotalTime>
  <Words>3428</Words>
  <Application>Microsoft Office PowerPoint</Application>
  <PresentationFormat>On-screen Show (4:3)</PresentationFormat>
  <Paragraphs>525</Paragraphs>
  <Slides>18</Slides>
  <Notes>8</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18</vt:i4>
      </vt:variant>
    </vt:vector>
  </HeadingPairs>
  <TitlesOfParts>
    <vt:vector size="35" baseType="lpstr">
      <vt:lpstr>SimSun</vt:lpstr>
      <vt:lpstr>Archivo</vt:lpstr>
      <vt:lpstr>Arial</vt:lpstr>
      <vt:lpstr>Arial Black</vt:lpstr>
      <vt:lpstr>Calibri</vt:lpstr>
      <vt:lpstr>Cambria</vt:lpstr>
      <vt:lpstr>Segoe UI Black</vt:lpstr>
      <vt:lpstr>Segoe UI Light</vt:lpstr>
      <vt:lpstr>Segoe UI Semibold</vt:lpstr>
      <vt:lpstr>Times New Roman</vt:lpstr>
      <vt:lpstr>Office Theme</vt:lpstr>
      <vt:lpstr>2_Office Theme</vt:lpstr>
      <vt:lpstr>AR</vt:lpstr>
      <vt:lpstr>1_AR</vt:lpstr>
      <vt:lpstr>AM</vt:lpstr>
      <vt:lpstr>1_Office Theme</vt:lpstr>
      <vt:lpstr>3_Office Theme</vt:lpstr>
      <vt:lpstr>PowerPoint Presentation</vt:lpstr>
      <vt:lpstr>Legal Disclaimer</vt:lpstr>
      <vt:lpstr>Drilling and Completion Efficiencies</vt:lpstr>
      <vt:lpstr>Antero Wells Continue to Outperform Peers</vt:lpstr>
      <vt:lpstr>Antero Capital Efficiency vs. Peers</vt:lpstr>
      <vt:lpstr>New U.S. Propane Export Records Set In Q2 2024</vt:lpstr>
      <vt:lpstr>Antero Holds Northeast LPG Export Advantage</vt:lpstr>
      <vt:lpstr>Improving U.S. LPG Export Fundamentals</vt:lpstr>
      <vt:lpstr>Not All Transport to the U.S. Gulf Coast is Equal</vt:lpstr>
      <vt:lpstr>PowerPoint Presentation</vt:lpstr>
      <vt:lpstr>Lowest Free Cash Flow Breakeven</vt:lpstr>
      <vt:lpstr>AR Credit Momentum </vt:lpstr>
      <vt:lpstr>PowerPoint Presentation</vt:lpstr>
      <vt:lpstr>Guidance </vt:lpstr>
      <vt:lpstr>Antero Resources Non-GAAP Measures</vt:lpstr>
      <vt:lpstr>Antero Resources Adjusted EBITDAX Reconciliation</vt:lpstr>
      <vt:lpstr>Antero Resources Free Cash Flow Reconciliation</vt:lpstr>
      <vt:lpstr>Antero Resources Total Debt to Net Debt Reconciliation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Wolf</dc:creator>
  <cp:lastModifiedBy>Dan Katzenberg</cp:lastModifiedBy>
  <cp:revision>1014</cp:revision>
  <cp:lastPrinted>2024-08-01T13:52:37Z</cp:lastPrinted>
  <dcterms:created xsi:type="dcterms:W3CDTF">2022-11-07T22:47:04Z</dcterms:created>
  <dcterms:modified xsi:type="dcterms:W3CDTF">2024-08-01T13:58:54Z</dcterms:modified>
</cp:coreProperties>
</file>