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sldIdLst>
    <p:sldId id="256" r:id="rId5"/>
    <p:sldId id="270" r:id="rId6"/>
    <p:sldId id="258" r:id="rId7"/>
    <p:sldId id="262" r:id="rId8"/>
    <p:sldId id="263" r:id="rId9"/>
    <p:sldId id="264" r:id="rId10"/>
    <p:sldId id="266" r:id="rId11"/>
    <p:sldId id="265" r:id="rId12"/>
    <p:sldId id="267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0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21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01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6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119" y="64206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13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64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35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67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8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3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5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5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5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5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CFCAA-92EB-4DE7-957A-8CC61CA665D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6B44E1-1B4A-4A40-8FDE-CACE97643F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0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549400"/>
            <a:ext cx="9143999" cy="1646302"/>
          </a:xfrm>
        </p:spPr>
        <p:txBody>
          <a:bodyPr/>
          <a:lstStyle/>
          <a:p>
            <a:pPr algn="l"/>
            <a:r>
              <a:rPr lang="en-US" sz="4000" dirty="0">
                <a:latin typeface="Arial Rounded MT Bold" panose="020F0704030504030204" pitchFamily="34" charset="0"/>
              </a:rPr>
              <a:t>Internal Networking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3301891"/>
            <a:ext cx="8255242" cy="1096899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/>
              <a:t>Getting Smart About Your Company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1507067" y="5486400"/>
            <a:ext cx="646006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1"/>
                </a:solidFill>
              </a:rPr>
              <a:t>Mark Chekanow, CFA</a:t>
            </a:r>
          </a:p>
          <a:p>
            <a:r>
              <a:rPr lang="en-US" b="1" dirty="0">
                <a:solidFill>
                  <a:schemeClr val="accent1"/>
                </a:solidFill>
              </a:rPr>
              <a:t>Director of Investor Relations</a:t>
            </a:r>
          </a:p>
          <a:p>
            <a:r>
              <a:rPr lang="en-US" b="1" dirty="0">
                <a:solidFill>
                  <a:schemeClr val="accent1"/>
                </a:solidFill>
              </a:rPr>
              <a:t>SWM International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F619E-4259-4FDC-A3D5-E1B4E7D91772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19" y="6268278"/>
            <a:ext cx="1516099" cy="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1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0B7-4475-4834-AEEB-02C2F15D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Some Things I Do (Beyond “The Usual”)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BB3A0-7476-4464-BD97-00DFA945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664200"/>
            <a:ext cx="7099420" cy="4823686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Produce Monthly BoD package, 1:1 monthly calls with business leaders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Visit sites when possible… meet operators, salesforce, etc.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2400" dirty="0"/>
              <a:t>Make myself a go-to for my CFO for ad-hoc requests or projects, always a chance to learn</a:t>
            </a:r>
          </a:p>
          <a:p>
            <a:endParaRPr lang="en-US" sz="2400" dirty="0"/>
          </a:p>
          <a:p>
            <a:r>
              <a:rPr lang="en-US" sz="2400" dirty="0"/>
              <a:t>Get involved in M&amp;A diligence, integration</a:t>
            </a:r>
          </a:p>
          <a:p>
            <a:endParaRPr lang="en-US" sz="2400" dirty="0"/>
          </a:p>
          <a:p>
            <a:r>
              <a:rPr lang="en-US" sz="2400" dirty="0"/>
              <a:t>Help co-workers with management/BoD presentation</a:t>
            </a:r>
          </a:p>
          <a:p>
            <a:endParaRPr lang="en-US" sz="2400" dirty="0"/>
          </a:p>
          <a:p>
            <a:r>
              <a:rPr lang="en-US" sz="2400" dirty="0"/>
              <a:t>Educate co-workers on investor perspective on all their “output”… context!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9C8C9-0BB3-43AC-92C0-D35DDD519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235" y="2574003"/>
            <a:ext cx="3695020" cy="2111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CE3FFA-7C51-4C1D-BE76-ADDD5F70EFA1}"/>
              </a:ext>
            </a:extLst>
          </p:cNvPr>
          <p:cNvSpPr txBox="1"/>
          <p:nvPr/>
        </p:nvSpPr>
        <p:spPr>
          <a:xfrm>
            <a:off x="8177939" y="4685443"/>
            <a:ext cx="319361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Andy: “I understand you’re a man who knows how to get things.”</a:t>
            </a:r>
          </a:p>
          <a:p>
            <a:endParaRPr lang="en-US" sz="900" b="1" i="1" dirty="0"/>
          </a:p>
          <a:p>
            <a:r>
              <a:rPr lang="en-US" sz="1200" b="1" i="1" dirty="0"/>
              <a:t>Red: “I’ve been known to locate certain things from time to time.”</a:t>
            </a:r>
          </a:p>
        </p:txBody>
      </p:sp>
    </p:spTree>
    <p:extLst>
      <p:ext uri="{BB962C8B-B14F-4D97-AF65-F5344CB8AC3E}">
        <p14:creationId xmlns:p14="http://schemas.microsoft.com/office/powerpoint/2010/main" val="900596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AE43065-AAFB-4B8E-AE48-5F64C111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</a:t>
            </a:r>
            <a:r>
              <a:rPr lang="en-US" sz="2800" dirty="0"/>
              <a:t>(hopefully there’s already been a lot</a:t>
            </a:r>
            <a:r>
              <a:rPr lang="en-US" sz="280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pic>
        <p:nvPicPr>
          <p:cNvPr id="1026" name="Picture 2" descr="Goodbye, Steve Carell: 16 of Michael Scott's cringiest 'Office' moments -  Los Angeles Times">
            <a:extLst>
              <a:ext uri="{FF2B5EF4-FFF2-40B4-BE49-F238E27FC236}">
                <a16:creationId xmlns:a16="http://schemas.microsoft.com/office/drawing/2014/main" id="{C13F947A-3E80-47BF-956A-A839CC803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47" y="1606550"/>
            <a:ext cx="7267575" cy="408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EB187EA-8EDA-4703-98F4-8D57E8482571}"/>
              </a:ext>
            </a:extLst>
          </p:cNvPr>
          <p:cNvSpPr/>
          <p:nvPr/>
        </p:nvSpPr>
        <p:spPr>
          <a:xfrm>
            <a:off x="5059681" y="1643741"/>
            <a:ext cx="2952200" cy="1785259"/>
          </a:xfrm>
          <a:prstGeom prst="wedgeRoundRectCallout">
            <a:avLst>
              <a:gd name="adj1" fmla="val -64143"/>
              <a:gd name="adj2" fmla="val 770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Is Investor Relations the most important job at the company?  Of course!  </a:t>
            </a:r>
          </a:p>
          <a:p>
            <a:pPr algn="ctr"/>
            <a:endParaRPr lang="en-US" sz="800" b="1" dirty="0"/>
          </a:p>
          <a:p>
            <a:pPr algn="ctr"/>
            <a:r>
              <a:rPr lang="en-US" sz="1400" b="1" dirty="0"/>
              <a:t>Is it anybody’s job to make sure they are provided everything they need? Absolutely not! </a:t>
            </a:r>
            <a:r>
              <a:rPr lang="en-US" sz="1400" b="1" dirty="0">
                <a:sym typeface="Wingdings" panose="05000000000000000000" pitchFamily="2" charset="2"/>
              </a:rPr>
              <a:t></a:t>
            </a:r>
            <a:r>
              <a:rPr lang="en-US" sz="1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961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0B7-4475-4834-AEEB-02C2F15DD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032723" cy="1320800"/>
          </a:xfrm>
        </p:spPr>
        <p:txBody>
          <a:bodyPr>
            <a:normAutofit/>
          </a:bodyPr>
          <a:lstStyle/>
          <a:p>
            <a:r>
              <a:rPr lang="en-US" u="sng" dirty="0"/>
              <a:t>IR Draws On All Your Company’s Assets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A3B62-E8FA-48BB-A78C-F11FB2C98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908" y="2874315"/>
            <a:ext cx="3061511" cy="2033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C01D5-6289-4E90-B879-7161C985E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21" y="3358373"/>
            <a:ext cx="1420231" cy="1065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D83C0C-3A1F-45C8-8C2F-89B5B3046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000" y="1499585"/>
            <a:ext cx="1677286" cy="940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1FC810-A20C-48F8-B8A8-228EB4122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97" y="1543130"/>
            <a:ext cx="1158240" cy="1295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0781F-FC84-4D9B-BB51-7C3083221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960" y="1579213"/>
            <a:ext cx="1677286" cy="1065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80A876-B0C0-446A-B74D-6D8728A42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497" y="3512880"/>
            <a:ext cx="1521474" cy="1013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D32235-A683-45D4-AE42-8D223DF00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107" y="5249649"/>
            <a:ext cx="1661020" cy="934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23CDB2-434B-4626-880E-C5595D6D1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37" y="5249649"/>
            <a:ext cx="930339" cy="1320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12EBCB-457A-4A19-AD46-CD0F01B138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9619" y="5377243"/>
            <a:ext cx="958048" cy="1419516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EB2BEE51-551A-4F22-B698-DF598F59E936}"/>
              </a:ext>
            </a:extLst>
          </p:cNvPr>
          <p:cNvSpPr/>
          <p:nvPr/>
        </p:nvSpPr>
        <p:spPr>
          <a:xfrm rot="1699814">
            <a:off x="3225325" y="2576459"/>
            <a:ext cx="581515" cy="418558"/>
          </a:xfrm>
          <a:prstGeom prst="rightArrow">
            <a:avLst>
              <a:gd name="adj1" fmla="val 30565"/>
              <a:gd name="adj2" fmla="val 54517"/>
            </a:avLst>
          </a:prstGeom>
          <a:gradFill flip="none" rotWithShape="0">
            <a:gsLst>
              <a:gs pos="50000">
                <a:schemeClr val="bg2"/>
              </a:gs>
              <a:gs pos="0">
                <a:schemeClr val="accent1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B1BB7BB-E634-4620-A8D0-80E3AC803042}"/>
              </a:ext>
            </a:extLst>
          </p:cNvPr>
          <p:cNvSpPr/>
          <p:nvPr/>
        </p:nvSpPr>
        <p:spPr>
          <a:xfrm rot="5400000">
            <a:off x="5076605" y="2488795"/>
            <a:ext cx="581515" cy="418558"/>
          </a:xfrm>
          <a:prstGeom prst="rightArrow">
            <a:avLst>
              <a:gd name="adj1" fmla="val 30565"/>
              <a:gd name="adj2" fmla="val 54517"/>
            </a:avLst>
          </a:prstGeom>
          <a:gradFill flip="none" rotWithShape="0">
            <a:gsLst>
              <a:gs pos="50000">
                <a:schemeClr val="bg2"/>
              </a:gs>
              <a:gs pos="0">
                <a:schemeClr val="accent1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4816AF1-7D4F-4E64-89E5-265E3D777DB4}"/>
              </a:ext>
            </a:extLst>
          </p:cNvPr>
          <p:cNvSpPr/>
          <p:nvPr/>
        </p:nvSpPr>
        <p:spPr>
          <a:xfrm rot="8363613">
            <a:off x="6929591" y="2546163"/>
            <a:ext cx="581515" cy="418558"/>
          </a:xfrm>
          <a:prstGeom prst="rightArrow">
            <a:avLst>
              <a:gd name="adj1" fmla="val 30565"/>
              <a:gd name="adj2" fmla="val 54517"/>
            </a:avLst>
          </a:prstGeom>
          <a:gradFill flip="none" rotWithShape="0">
            <a:gsLst>
              <a:gs pos="50000">
                <a:schemeClr val="bg2"/>
              </a:gs>
              <a:gs pos="0">
                <a:schemeClr val="accent1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0525C76-C3E8-414A-867C-1D20AB821AA9}"/>
              </a:ext>
            </a:extLst>
          </p:cNvPr>
          <p:cNvSpPr/>
          <p:nvPr/>
        </p:nvSpPr>
        <p:spPr>
          <a:xfrm rot="10800000">
            <a:off x="6885204" y="3810467"/>
            <a:ext cx="581515" cy="418558"/>
          </a:xfrm>
          <a:prstGeom prst="rightArrow">
            <a:avLst>
              <a:gd name="adj1" fmla="val 30565"/>
              <a:gd name="adj2" fmla="val 54517"/>
            </a:avLst>
          </a:prstGeom>
          <a:gradFill flip="none" rotWithShape="0">
            <a:gsLst>
              <a:gs pos="50000">
                <a:schemeClr val="bg2"/>
              </a:gs>
              <a:gs pos="0">
                <a:schemeClr val="accent1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24E9794-09F8-4C37-B498-265E0FC6893D}"/>
              </a:ext>
            </a:extLst>
          </p:cNvPr>
          <p:cNvSpPr/>
          <p:nvPr/>
        </p:nvSpPr>
        <p:spPr>
          <a:xfrm rot="13208659">
            <a:off x="6755519" y="4861204"/>
            <a:ext cx="581515" cy="418558"/>
          </a:xfrm>
          <a:prstGeom prst="rightArrow">
            <a:avLst>
              <a:gd name="adj1" fmla="val 30565"/>
              <a:gd name="adj2" fmla="val 54517"/>
            </a:avLst>
          </a:prstGeom>
          <a:gradFill flip="none" rotWithShape="0">
            <a:gsLst>
              <a:gs pos="50000">
                <a:schemeClr val="bg2"/>
              </a:gs>
              <a:gs pos="0">
                <a:schemeClr val="accent1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B1B3F25-6AD5-4F0E-8542-7B739324DB65}"/>
              </a:ext>
            </a:extLst>
          </p:cNvPr>
          <p:cNvSpPr/>
          <p:nvPr/>
        </p:nvSpPr>
        <p:spPr>
          <a:xfrm rot="16200000">
            <a:off x="5061906" y="4916494"/>
            <a:ext cx="581515" cy="418558"/>
          </a:xfrm>
          <a:prstGeom prst="rightArrow">
            <a:avLst>
              <a:gd name="adj1" fmla="val 30565"/>
              <a:gd name="adj2" fmla="val 54517"/>
            </a:avLst>
          </a:prstGeom>
          <a:gradFill flip="none" rotWithShape="0">
            <a:gsLst>
              <a:gs pos="50000">
                <a:schemeClr val="bg2"/>
              </a:gs>
              <a:gs pos="0">
                <a:schemeClr val="accent1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6358C1D-6CB3-4458-B3E9-2D73A8608F25}"/>
              </a:ext>
            </a:extLst>
          </p:cNvPr>
          <p:cNvSpPr/>
          <p:nvPr/>
        </p:nvSpPr>
        <p:spPr>
          <a:xfrm rot="19138187">
            <a:off x="3255793" y="4862513"/>
            <a:ext cx="581515" cy="418558"/>
          </a:xfrm>
          <a:prstGeom prst="rightArrow">
            <a:avLst>
              <a:gd name="adj1" fmla="val 30565"/>
              <a:gd name="adj2" fmla="val 54517"/>
            </a:avLst>
          </a:prstGeom>
          <a:gradFill flip="none" rotWithShape="0">
            <a:gsLst>
              <a:gs pos="50000">
                <a:schemeClr val="bg2"/>
              </a:gs>
              <a:gs pos="0">
                <a:schemeClr val="accent1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DA9F2BD-1D89-4A32-850D-08AE11444CB0}"/>
              </a:ext>
            </a:extLst>
          </p:cNvPr>
          <p:cNvSpPr/>
          <p:nvPr/>
        </p:nvSpPr>
        <p:spPr>
          <a:xfrm>
            <a:off x="3225324" y="3695905"/>
            <a:ext cx="581515" cy="418558"/>
          </a:xfrm>
          <a:prstGeom prst="rightArrow">
            <a:avLst>
              <a:gd name="adj1" fmla="val 30565"/>
              <a:gd name="adj2" fmla="val 54517"/>
            </a:avLst>
          </a:prstGeom>
          <a:gradFill flip="none" rotWithShape="0">
            <a:gsLst>
              <a:gs pos="50000">
                <a:schemeClr val="bg2"/>
              </a:gs>
              <a:gs pos="0">
                <a:schemeClr val="accent1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51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0B7-4475-4834-AEEB-02C2F15D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Your Role as an Expert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BB3A0-7476-4464-BD97-00DFA945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8708"/>
            <a:ext cx="8596668" cy="4823686"/>
          </a:xfrm>
        </p:spPr>
        <p:txBody>
          <a:bodyPr>
            <a:normAutofit/>
          </a:bodyPr>
          <a:lstStyle/>
          <a:p>
            <a:r>
              <a:rPr lang="en-US" sz="2400" dirty="0"/>
              <a:t>Educate (and promote)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Be well-versed and always prepared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Understand your audience – </a:t>
            </a:r>
          </a:p>
          <a:p>
            <a:pPr marL="0" indent="0">
              <a:buNone/>
            </a:pPr>
            <a:r>
              <a:rPr lang="en-US" sz="2400" dirty="0"/>
              <a:t>    high level with ability to go deep</a:t>
            </a:r>
          </a:p>
          <a:p>
            <a:endParaRPr lang="en-US" sz="14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   </a:t>
            </a:r>
            <a:r>
              <a:rPr lang="en-US" sz="3200" b="1" dirty="0">
                <a:solidFill>
                  <a:schemeClr val="accent1"/>
                </a:solidFill>
              </a:rPr>
              <a:t>BUT HOW?????</a:t>
            </a:r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92A8F-226C-479F-8439-1A4B7A239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289" y="2826770"/>
            <a:ext cx="972785" cy="113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C7A448-0244-41C1-9BED-04C53CBFB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59006"/>
            <a:ext cx="3091542" cy="1396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A8597-AB45-45B1-8B6C-9082C545C31D}"/>
              </a:ext>
            </a:extLst>
          </p:cNvPr>
          <p:cNvSpPr txBox="1"/>
          <p:nvPr/>
        </p:nvSpPr>
        <p:spPr>
          <a:xfrm>
            <a:off x="6378453" y="4387242"/>
            <a:ext cx="649364" cy="338554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 panose="020F0502020204030204"/>
              </a:rPr>
              <a:t>Strategy &amp; Vision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23929-B8A5-49C6-AF60-260818E76BCC}"/>
              </a:ext>
            </a:extLst>
          </p:cNvPr>
          <p:cNvSpPr txBox="1"/>
          <p:nvPr/>
        </p:nvSpPr>
        <p:spPr>
          <a:xfrm>
            <a:off x="7062653" y="4747009"/>
            <a:ext cx="1057943" cy="215444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 panose="020F0502020204030204"/>
              </a:rPr>
              <a:t>Financials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17911-9203-4776-B786-86ACD0707B98}"/>
              </a:ext>
            </a:extLst>
          </p:cNvPr>
          <p:cNvSpPr txBox="1"/>
          <p:nvPr/>
        </p:nvSpPr>
        <p:spPr>
          <a:xfrm>
            <a:off x="7467243" y="5037393"/>
            <a:ext cx="820602" cy="215444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 panose="020F0502020204030204"/>
              </a:rPr>
              <a:t>End-Markets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44A596-5806-439B-80EB-C0647610D7CD}"/>
              </a:ext>
            </a:extLst>
          </p:cNvPr>
          <p:cNvSpPr txBox="1"/>
          <p:nvPr/>
        </p:nvSpPr>
        <p:spPr>
          <a:xfrm>
            <a:off x="6964921" y="5380784"/>
            <a:ext cx="1424976" cy="215444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 panose="020F0502020204030204"/>
              </a:rPr>
              <a:t>Products / Services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D4134-39B4-493B-90C2-BB5C46723D08}"/>
              </a:ext>
            </a:extLst>
          </p:cNvPr>
          <p:cNvSpPr txBox="1"/>
          <p:nvPr/>
        </p:nvSpPr>
        <p:spPr>
          <a:xfrm>
            <a:off x="8471351" y="6081914"/>
            <a:ext cx="820602" cy="215444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 panose="020F0502020204030204"/>
              </a:rPr>
              <a:t>Tax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9DFDECD-B971-44D8-A699-62E10D9D8796}"/>
              </a:ext>
            </a:extLst>
          </p:cNvPr>
          <p:cNvSpPr/>
          <p:nvPr/>
        </p:nvSpPr>
        <p:spPr>
          <a:xfrm rot="10800000">
            <a:off x="8409765" y="5432635"/>
            <a:ext cx="123172" cy="772053"/>
          </a:xfrm>
          <a:prstGeom prst="triangle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80F0BB-77CE-437C-8C47-E9BF7B42540B}"/>
              </a:ext>
            </a:extLst>
          </p:cNvPr>
          <p:cNvSpPr txBox="1"/>
          <p:nvPr/>
        </p:nvSpPr>
        <p:spPr>
          <a:xfrm>
            <a:off x="8532937" y="4621869"/>
            <a:ext cx="551908" cy="215444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 panose="020F0502020204030204"/>
              </a:rPr>
              <a:t>Outlook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7FE8E9-F9E2-42E0-BF2A-B80A1AE9D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6" r="13739"/>
          <a:stretch/>
        </p:blipFill>
        <p:spPr>
          <a:xfrm>
            <a:off x="7753798" y="1430510"/>
            <a:ext cx="1877963" cy="11496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3CE18B-F1AC-4663-B2F4-93ADDB86636B}"/>
              </a:ext>
            </a:extLst>
          </p:cNvPr>
          <p:cNvCxnSpPr>
            <a:cxnSpLocks/>
          </p:cNvCxnSpPr>
          <p:nvPr/>
        </p:nvCxnSpPr>
        <p:spPr>
          <a:xfrm>
            <a:off x="7396039" y="1349082"/>
            <a:ext cx="0" cy="131251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2A66C43-2D57-41AE-8014-28EBC4B67B13}"/>
              </a:ext>
            </a:extLst>
          </p:cNvPr>
          <p:cNvSpPr txBox="1"/>
          <p:nvPr/>
        </p:nvSpPr>
        <p:spPr>
          <a:xfrm rot="19561412">
            <a:off x="7035086" y="1889923"/>
            <a:ext cx="8164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Broadway" panose="04040905080B02020502" pitchFamily="82" charset="0"/>
              </a:rPr>
              <a:t>Fine line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DC02AA-11BD-4F2B-A2EB-36EBE9FEB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939" y="1430510"/>
            <a:ext cx="1699923" cy="114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68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0B7-4475-4834-AEEB-02C2F15D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Core Values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BB3A0-7476-4464-BD97-00DFA945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8708"/>
            <a:ext cx="8596668" cy="482368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Establish relationships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2 way street – help out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Listen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Give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Get in the weeds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Be curious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Bring the investor perspective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Translate and distill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Have an inventory of stories/examples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 Don’t be afraid to say “I don’t understand”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12C34F-9B4E-4846-92C4-00DC40AEB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723" y="1768708"/>
            <a:ext cx="2531065" cy="336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56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0B7-4475-4834-AEEB-02C2F15D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Strategy &amp; Vision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BB3A0-7476-4464-BD97-00DFA945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8708"/>
            <a:ext cx="8596668" cy="4823686"/>
          </a:xfrm>
        </p:spPr>
        <p:txBody>
          <a:bodyPr>
            <a:normAutofit/>
          </a:bodyPr>
          <a:lstStyle/>
          <a:p>
            <a:r>
              <a:rPr lang="en-US" sz="2400" dirty="0"/>
              <a:t>Your “source”: CEO, executive team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Goal: Investor should feel like they are talking to the CEO, with an articulate message about the opportunities and direction of the business</a:t>
            </a:r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9531ED-2FA5-407D-8DDE-E9BB1B541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950" y="2431437"/>
            <a:ext cx="181676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82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0B7-4475-4834-AEEB-02C2F15D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Financials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BB3A0-7476-4464-BD97-00DFA945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8708"/>
            <a:ext cx="8893386" cy="482368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Your “source”: CFO, FP&amp;A, controller, SEC reporting, ops/fin leads, all public info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Goal: Need to be able to simplify complex information into concise explanations and key takeaways… from technical accounting issues to margin variances to high-level trends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47787-090B-40D3-B686-6576C1449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99" y="2563866"/>
            <a:ext cx="4593771" cy="25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71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0B7-4475-4834-AEEB-02C2F15D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End-Markets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BB3A0-7476-4464-BD97-00DFA945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8708"/>
            <a:ext cx="8596668" cy="4823686"/>
          </a:xfrm>
        </p:spPr>
        <p:txBody>
          <a:bodyPr>
            <a:normAutofit/>
          </a:bodyPr>
          <a:lstStyle/>
          <a:p>
            <a:r>
              <a:rPr lang="en-US" sz="2400" dirty="0"/>
              <a:t>Your “source”: commercial leaders and salesforce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Goal: You should be able to explain the key drivers of your markets, customers, and competition…with detailed anecdotes and examples to bring it to life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C6BEC-1DBC-4A8B-8701-F7EEEADF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2536825"/>
            <a:ext cx="3715109" cy="2090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0EE472-E467-47E7-99B8-B2E5C186E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84" y="2536825"/>
            <a:ext cx="2090737" cy="2090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3E6D82-BB6E-4DD2-BB34-F30D37D9C0CB}"/>
              </a:ext>
            </a:extLst>
          </p:cNvPr>
          <p:cNvSpPr txBox="1"/>
          <p:nvPr/>
        </p:nvSpPr>
        <p:spPr>
          <a:xfrm>
            <a:off x="1518881" y="4042191"/>
            <a:ext cx="3291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Competition?  Anyone? Pricing Power? Anyone?</a:t>
            </a:r>
          </a:p>
        </p:txBody>
      </p:sp>
    </p:spTree>
    <p:extLst>
      <p:ext uri="{BB962C8B-B14F-4D97-AF65-F5344CB8AC3E}">
        <p14:creationId xmlns:p14="http://schemas.microsoft.com/office/powerpoint/2010/main" val="1693839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0B7-4475-4834-AEEB-02C2F15D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Products / Services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BB3A0-7476-4464-BD97-00DFA945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8708"/>
            <a:ext cx="8596668" cy="482368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Your “source”: commercial leads, plant managers, engineers, developers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Goal: Be able to explain your products, how they work, your competitive advantages… make your investors feel like they truly understand what you provide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E8307-4261-4B61-AAE0-9A47AF1F8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523042"/>
            <a:ext cx="4517188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2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0B7-4475-4834-AEEB-02C2F15D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Outlook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BB3A0-7476-4464-BD97-00DFA945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8708"/>
            <a:ext cx="8596668" cy="4823686"/>
          </a:xfrm>
        </p:spPr>
        <p:txBody>
          <a:bodyPr>
            <a:normAutofit/>
          </a:bodyPr>
          <a:lstStyle/>
          <a:p>
            <a:r>
              <a:rPr lang="en-US" sz="2400" dirty="0"/>
              <a:t>Bring ALL YOUR SOURCES together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Goal: Get an investor excited about where your business is headed and how you will get there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6BDFF-5511-4C89-AD1A-EE7EA80B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371725"/>
            <a:ext cx="4286250" cy="224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C1681-F31B-4CB1-B416-65328C8D8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853" y="2371725"/>
            <a:ext cx="4495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903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14BF7750ED3047BD43D20F9A3007C2" ma:contentTypeVersion="13" ma:contentTypeDescription="Create a new document." ma:contentTypeScope="" ma:versionID="9a438024230adeb69778bfd99f820c7f">
  <xsd:schema xmlns:xsd="http://www.w3.org/2001/XMLSchema" xmlns:xs="http://www.w3.org/2001/XMLSchema" xmlns:p="http://schemas.microsoft.com/office/2006/metadata/properties" xmlns:ns3="2a4e8400-fc9d-4227-be6d-ad180f5fc793" xmlns:ns4="3889d977-6d42-4789-abc6-5dad18bb510b" targetNamespace="http://schemas.microsoft.com/office/2006/metadata/properties" ma:root="true" ma:fieldsID="e2f142c71be4e29d1265375cbd1b0b23" ns3:_="" ns4:_="">
    <xsd:import namespace="2a4e8400-fc9d-4227-be6d-ad180f5fc793"/>
    <xsd:import namespace="3889d977-6d42-4789-abc6-5dad18bb510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4e8400-fc9d-4227-be6d-ad180f5fc7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9d977-6d42-4789-abc6-5dad18bb51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9F240B-CBCF-43CB-815A-0AD49346074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1FBC78A-F3DA-4A81-A67C-40DB072519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41EA07-4AE7-4ACC-BB5A-2B2135157A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4e8400-fc9d-4227-be6d-ad180f5fc793"/>
    <ds:schemaRef ds:uri="3889d977-6d42-4789-abc6-5dad18bb51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411</TotalTime>
  <Words>476</Words>
  <Application>Microsoft Office PowerPoint</Application>
  <PresentationFormat>Widescreen</PresentationFormat>
  <Paragraphs>113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Arial Rounded MT Bold</vt:lpstr>
      <vt:lpstr>Broadway</vt:lpstr>
      <vt:lpstr>Calibri</vt:lpstr>
      <vt:lpstr>Trebuchet MS</vt:lpstr>
      <vt:lpstr>Wingdings 3</vt:lpstr>
      <vt:lpstr>Facet</vt:lpstr>
      <vt:lpstr>Internal Networking</vt:lpstr>
      <vt:lpstr>IR Draws On All Your Company’s Assets </vt:lpstr>
      <vt:lpstr>Your Role as an Expert </vt:lpstr>
      <vt:lpstr>Core Values </vt:lpstr>
      <vt:lpstr>Strategy &amp; Vision </vt:lpstr>
      <vt:lpstr>Financials </vt:lpstr>
      <vt:lpstr>End-Markets </vt:lpstr>
      <vt:lpstr>Products / Services </vt:lpstr>
      <vt:lpstr>Outlook </vt:lpstr>
      <vt:lpstr>Some Things I Do (Beyond “The Usual”) </vt:lpstr>
      <vt:lpstr>Q&amp;A (hopefully there’s already been a lot)</vt:lpstr>
    </vt:vector>
  </TitlesOfParts>
  <Company>GreenSky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Investor Relations Best Practices</dc:title>
  <dc:creator>Rebecca Gardy</dc:creator>
  <cp:lastModifiedBy>Chekanow, Mark</cp:lastModifiedBy>
  <cp:revision>25</cp:revision>
  <dcterms:created xsi:type="dcterms:W3CDTF">2019-11-07T14:26:26Z</dcterms:created>
  <dcterms:modified xsi:type="dcterms:W3CDTF">2021-02-26T16:49:42Z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c233488-06c6-4c2b-96ac-e256c4376f84_Enabled">
    <vt:lpwstr>True</vt:lpwstr>
  </property>
  <property fmtid="{D5CDD505-2E9C-101B-9397-08002B2CF9AE}" pid="3" name="MSIP_Label_dc233488-06c6-4c2b-96ac-e256c4376f84_SiteId">
    <vt:lpwstr>ae4df1f7-611e-444f-897e-f964e1205171</vt:lpwstr>
  </property>
  <property fmtid="{D5CDD505-2E9C-101B-9397-08002B2CF9AE}" pid="4" name="MSIP_Label_dc233488-06c6-4c2b-96ac-e256c4376f84_Owner">
    <vt:lpwstr>mn185111@ncr.com</vt:lpwstr>
  </property>
  <property fmtid="{D5CDD505-2E9C-101B-9397-08002B2CF9AE}" pid="5" name="MSIP_Label_dc233488-06c6-4c2b-96ac-e256c4376f84_SetDate">
    <vt:lpwstr>2019-11-10T19:34:18.1110836Z</vt:lpwstr>
  </property>
  <property fmtid="{D5CDD505-2E9C-101B-9397-08002B2CF9AE}" pid="6" name="MSIP_Label_dc233488-06c6-4c2b-96ac-e256c4376f84_Name">
    <vt:lpwstr>Confidential</vt:lpwstr>
  </property>
  <property fmtid="{D5CDD505-2E9C-101B-9397-08002B2CF9AE}" pid="7" name="MSIP_Label_dc233488-06c6-4c2b-96ac-e256c4376f84_Application">
    <vt:lpwstr>Microsoft Azure Information Protection</vt:lpwstr>
  </property>
  <property fmtid="{D5CDD505-2E9C-101B-9397-08002B2CF9AE}" pid="8" name="MSIP_Label_dc233488-06c6-4c2b-96ac-e256c4376f84_ActionId">
    <vt:lpwstr>0d78ab9e-d040-4d0c-a2d0-2a61da47175e</vt:lpwstr>
  </property>
  <property fmtid="{D5CDD505-2E9C-101B-9397-08002B2CF9AE}" pid="9" name="MSIP_Label_dc233488-06c6-4c2b-96ac-e256c4376f84_Extended_MSFT_Method">
    <vt:lpwstr>Manual</vt:lpwstr>
  </property>
  <property fmtid="{D5CDD505-2E9C-101B-9397-08002B2CF9AE}" pid="10" name="Sensitivity">
    <vt:lpwstr>Confidential</vt:lpwstr>
  </property>
  <property fmtid="{D5CDD505-2E9C-101B-9397-08002B2CF9AE}" pid="11" name="ContentTypeId">
    <vt:lpwstr>0x0101005D14BF7750ED3047BD43D20F9A3007C2</vt:lpwstr>
  </property>
</Properties>
</file>